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62" r:id="rId5"/>
    <p:sldId id="257" r:id="rId6"/>
    <p:sldId id="260" r:id="rId7"/>
    <p:sldId id="263" r:id="rId8"/>
    <p:sldId id="264" r:id="rId9"/>
    <p:sldId id="259" r:id="rId10"/>
    <p:sldId id="261" r:id="rId11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A214B-E9E5-4B8D-9A45-E7A87D04F084}" type="datetimeFigureOut">
              <a:rPr lang="da-DK" smtClean="0"/>
              <a:t>05-12-2012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90666-494B-4EB9-AB3B-50763D8D4E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07623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90666-494B-4EB9-AB3B-50763D8D4E17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97535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90666-494B-4EB9-AB3B-50763D8D4E17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67160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90666-494B-4EB9-AB3B-50763D8D4E17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9753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E558-82D9-466C-B91A-517271C01193}" type="datetime1">
              <a:rPr lang="da-DK" smtClean="0"/>
              <a:t>05-12-2012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305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24FCA-12DE-4B87-BDE0-2EC5F365438F}" type="datetime1">
              <a:rPr lang="da-DK" smtClean="0"/>
              <a:t>05-12-2012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379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A212-C81E-4774-B3E9-FEC62CD57C6A}" type="datetime1">
              <a:rPr lang="da-DK" smtClean="0"/>
              <a:t>05-12-2012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19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9148-C0D7-4C54-BA6D-E19E131E9CFD}" type="datetime1">
              <a:rPr lang="da-DK" smtClean="0"/>
              <a:t>05-12-2012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062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62B-48C3-4E52-9A52-3805029E00BB}" type="datetime1">
              <a:rPr lang="da-DK" smtClean="0"/>
              <a:t>05-12-2012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404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8235-ED33-402A-82CB-9B24C5F8845F}" type="datetime1">
              <a:rPr lang="da-DK" smtClean="0"/>
              <a:t>05-12-2012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0724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17CB-2D8C-4245-8990-682481F835B1}" type="datetime1">
              <a:rPr lang="da-DK" smtClean="0"/>
              <a:t>05-12-2012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8335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A666E-45AE-40D8-8CD4-D1E9EB134D21}" type="datetime1">
              <a:rPr lang="da-DK" smtClean="0"/>
              <a:t>05-12-2012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034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FD94A-6764-4E38-822F-0DEA4B45773B}" type="datetime1">
              <a:rPr lang="da-DK" smtClean="0"/>
              <a:t>05-12-2012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059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FE5D-0ABA-4259-880E-55AC2C327662}" type="datetime1">
              <a:rPr lang="da-DK" smtClean="0"/>
              <a:t>05-12-2012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3636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14FC-CA55-402D-AD01-D5D795017B2A}" type="datetime1">
              <a:rPr lang="da-DK" smtClean="0"/>
              <a:t>05-12-2012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538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1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D9EAB-CD0D-49F1-B573-1DD65273105A}" type="datetime1">
              <a:rPr lang="da-DK" smtClean="0"/>
              <a:t>05-12-2012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 smtClean="0"/>
              <a:t>www.danskraastof.dk             www.familieprojektet.dk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8A01F-7614-49B6-95DC-B0C03B4FE62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4015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nglish.sm.dk/social-issues/children-and-youth/Sider/Start.aspx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3347864" y="2234793"/>
            <a:ext cx="4248472" cy="113954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da-DK" sz="4800" b="1" dirty="0" smtClean="0">
                <a:solidFill>
                  <a:schemeClr val="tx1"/>
                </a:solidFill>
              </a:rPr>
              <a:t>Danish Resources</a:t>
            </a:r>
          </a:p>
          <a:p>
            <a:pPr algn="l"/>
            <a:r>
              <a:rPr lang="da-DK" sz="2600" b="1" dirty="0" smtClean="0">
                <a:solidFill>
                  <a:schemeClr val="tx1"/>
                </a:solidFill>
              </a:rPr>
              <a:t>- </a:t>
            </a:r>
            <a:r>
              <a:rPr lang="da-DK" sz="2600" b="1" dirty="0" err="1" smtClean="0">
                <a:solidFill>
                  <a:schemeClr val="tx1"/>
                </a:solidFill>
              </a:rPr>
              <a:t>simply</a:t>
            </a:r>
            <a:r>
              <a:rPr lang="da-DK" sz="2600" b="1" dirty="0" smtClean="0">
                <a:solidFill>
                  <a:schemeClr val="tx1"/>
                </a:solidFill>
              </a:rPr>
              <a:t> the </a:t>
            </a:r>
            <a:r>
              <a:rPr lang="da-DK" sz="2600" b="1" dirty="0" err="1" smtClean="0">
                <a:solidFill>
                  <a:schemeClr val="tx1"/>
                </a:solidFill>
              </a:rPr>
              <a:t>best</a:t>
            </a:r>
            <a:endParaRPr lang="da-DK" sz="2600" b="1" dirty="0" smtClean="0">
              <a:solidFill>
                <a:schemeClr val="tx1"/>
              </a:solidFill>
            </a:endParaRPr>
          </a:p>
          <a:p>
            <a:endParaRPr lang="da-DK" b="1" dirty="0">
              <a:solidFill>
                <a:schemeClr val="tx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007" y="2060848"/>
            <a:ext cx="1181442" cy="131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007" y="4618046"/>
            <a:ext cx="1584176" cy="1110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Undertitel 2"/>
          <p:cNvSpPr txBox="1">
            <a:spLocks/>
          </p:cNvSpPr>
          <p:nvPr/>
        </p:nvSpPr>
        <p:spPr>
          <a:xfrm>
            <a:off x="3347864" y="4589250"/>
            <a:ext cx="4680520" cy="1139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a-DK" sz="5700" b="1" dirty="0" smtClean="0">
                <a:solidFill>
                  <a:schemeClr val="tx1"/>
                </a:solidFill>
              </a:rPr>
              <a:t>Familieprojektet</a:t>
            </a:r>
          </a:p>
          <a:p>
            <a:pPr algn="l"/>
            <a:r>
              <a:rPr lang="da-DK" sz="2600" b="1" dirty="0" smtClean="0">
                <a:solidFill>
                  <a:schemeClr val="tx1"/>
                </a:solidFill>
              </a:rPr>
              <a:t>- </a:t>
            </a:r>
            <a:r>
              <a:rPr lang="en-US" sz="3100" b="1" dirty="0" smtClean="0">
                <a:solidFill>
                  <a:schemeClr val="tx1"/>
                </a:solidFill>
              </a:rPr>
              <a:t>every</a:t>
            </a:r>
            <a:r>
              <a:rPr lang="en-US" sz="3100" b="1" dirty="0" smtClean="0">
                <a:solidFill>
                  <a:schemeClr val="tx1"/>
                </a:solidFill>
                <a:effectLst/>
              </a:rPr>
              <a:t> child has the right to a family</a:t>
            </a:r>
            <a:endParaRPr lang="da-DK" sz="3100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971600" y="6356350"/>
            <a:ext cx="6768752" cy="365125"/>
          </a:xfrm>
        </p:spPr>
        <p:txBody>
          <a:bodyPr/>
          <a:lstStyle/>
          <a:p>
            <a:r>
              <a:rPr lang="da-DK" dirty="0" smtClean="0"/>
              <a:t>www.danskraastof.dk                                                                 www.familieprojektet.dk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11560" y="450641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051720" y="450642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838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478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48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50641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280979" y="1700808"/>
            <a:ext cx="6400800" cy="838944"/>
          </a:xfrm>
        </p:spPr>
        <p:txBody>
          <a:bodyPr>
            <a:normAutofit/>
          </a:bodyPr>
          <a:lstStyle/>
          <a:p>
            <a:r>
              <a:rPr lang="da-DK" sz="4400" b="1" dirty="0" smtClean="0">
                <a:solidFill>
                  <a:schemeClr val="tx1"/>
                </a:solidFill>
              </a:rPr>
              <a:t>The dilemma</a:t>
            </a:r>
            <a:endParaRPr lang="da-DK" sz="4400" b="1" dirty="0">
              <a:solidFill>
                <a:schemeClr val="tx1"/>
              </a:solidFill>
            </a:endParaRPr>
          </a:p>
        </p:txBody>
      </p:sp>
      <p:sp>
        <p:nvSpPr>
          <p:cNvPr id="5" name="Tekstboks 4"/>
          <p:cNvSpPr txBox="1"/>
          <p:nvPr/>
        </p:nvSpPr>
        <p:spPr>
          <a:xfrm>
            <a:off x="2051720" y="450642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sp>
        <p:nvSpPr>
          <p:cNvPr id="7" name="Undertitel 2"/>
          <p:cNvSpPr txBox="1">
            <a:spLocks/>
          </p:cNvSpPr>
          <p:nvPr/>
        </p:nvSpPr>
        <p:spPr>
          <a:xfrm>
            <a:off x="259788" y="3539270"/>
            <a:ext cx="3448116" cy="609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400" b="1" dirty="0" smtClean="0">
                <a:solidFill>
                  <a:schemeClr val="tx1"/>
                </a:solidFill>
              </a:rPr>
              <a:t>Mild intervention</a:t>
            </a:r>
            <a:endParaRPr lang="da-DK" sz="2400" b="1" dirty="0">
              <a:solidFill>
                <a:schemeClr val="tx1"/>
              </a:solidFill>
            </a:endParaRPr>
          </a:p>
        </p:txBody>
      </p:sp>
      <p:sp>
        <p:nvSpPr>
          <p:cNvPr id="8" name="Undertitel 2"/>
          <p:cNvSpPr txBox="1">
            <a:spLocks/>
          </p:cNvSpPr>
          <p:nvPr/>
        </p:nvSpPr>
        <p:spPr>
          <a:xfrm>
            <a:off x="6029525" y="3539269"/>
            <a:ext cx="2183191" cy="609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400" b="1" dirty="0" smtClean="0">
                <a:solidFill>
                  <a:schemeClr val="tx1"/>
                </a:solidFill>
              </a:rPr>
              <a:t>Separation</a:t>
            </a:r>
            <a:endParaRPr lang="da-DK" sz="2400" b="1" dirty="0">
              <a:solidFill>
                <a:schemeClr val="tx1"/>
              </a:solidFill>
            </a:endParaRPr>
          </a:p>
        </p:txBody>
      </p:sp>
      <p:sp>
        <p:nvSpPr>
          <p:cNvPr id="13" name="Undertitel 2"/>
          <p:cNvSpPr txBox="1">
            <a:spLocks/>
          </p:cNvSpPr>
          <p:nvPr/>
        </p:nvSpPr>
        <p:spPr>
          <a:xfrm>
            <a:off x="2930949" y="4237960"/>
            <a:ext cx="3210094" cy="104185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a-DK" sz="2400" b="1" dirty="0" smtClean="0">
              <a:solidFill>
                <a:schemeClr val="tx1"/>
              </a:solidFill>
            </a:endParaRPr>
          </a:p>
          <a:p>
            <a:r>
              <a:rPr lang="da-DK" sz="9800" b="1" dirty="0">
                <a:solidFill>
                  <a:schemeClr val="tx1"/>
                </a:solidFill>
              </a:rPr>
              <a:t>Familieprojektet</a:t>
            </a:r>
          </a:p>
          <a:p>
            <a:endParaRPr lang="da-DK" sz="2400" b="1" dirty="0">
              <a:solidFill>
                <a:schemeClr val="tx1"/>
              </a:solidFill>
            </a:endParaRPr>
          </a:p>
          <a:p>
            <a:r>
              <a:rPr lang="da-DK" sz="7400" b="1" dirty="0" smtClean="0">
                <a:solidFill>
                  <a:schemeClr val="tx1"/>
                </a:solidFill>
              </a:rPr>
              <a:t>The </a:t>
            </a:r>
            <a:r>
              <a:rPr lang="da-DK" sz="7400" b="1" dirty="0" err="1" smtClean="0">
                <a:solidFill>
                  <a:schemeClr val="tx1"/>
                </a:solidFill>
              </a:rPr>
              <a:t>third</a:t>
            </a:r>
            <a:r>
              <a:rPr lang="da-DK" sz="7400" b="1" dirty="0">
                <a:solidFill>
                  <a:schemeClr val="tx1"/>
                </a:solidFill>
              </a:rPr>
              <a:t> </a:t>
            </a:r>
            <a:r>
              <a:rPr lang="da-DK" sz="7400" b="1" dirty="0" err="1" smtClean="0">
                <a:solidFill>
                  <a:schemeClr val="tx1"/>
                </a:solidFill>
              </a:rPr>
              <a:t>way</a:t>
            </a:r>
            <a:endParaRPr lang="da-DK" sz="7400" b="1" dirty="0">
              <a:solidFill>
                <a:schemeClr val="tx1"/>
              </a:solidFill>
            </a:endParaRP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1403648" y="6356350"/>
            <a:ext cx="6048672" cy="365125"/>
          </a:xfrm>
        </p:spPr>
        <p:txBody>
          <a:bodyPr/>
          <a:lstStyle/>
          <a:p>
            <a:r>
              <a:rPr lang="da-DK" dirty="0" smtClean="0"/>
              <a:t>www.danskraastof.dk                                                                       www.familieprojektet.dk</a:t>
            </a:r>
            <a:endParaRPr lang="da-DK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838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478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48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560840" cy="365125"/>
          </a:xfrm>
        </p:spPr>
        <p:txBody>
          <a:bodyPr/>
          <a:lstStyle/>
          <a:p>
            <a:r>
              <a:rPr lang="da-DK" smtClean="0"/>
              <a:t>www.danskraastof.dk             www.familieprojektet.dk</a:t>
            </a:r>
            <a:endParaRPr lang="da-DK" dirty="0"/>
          </a:p>
        </p:txBody>
      </p:sp>
      <p:sp>
        <p:nvSpPr>
          <p:cNvPr id="8" name="Undertitel 7"/>
          <p:cNvSpPr>
            <a:spLocks noGrp="1"/>
          </p:cNvSpPr>
          <p:nvPr>
            <p:ph type="subTitle" idx="1"/>
          </p:nvPr>
        </p:nvSpPr>
        <p:spPr>
          <a:xfrm>
            <a:off x="256642" y="1813025"/>
            <a:ext cx="4171342" cy="195650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da-DK" sz="2400" b="1" dirty="0" smtClean="0">
                <a:solidFill>
                  <a:schemeClr val="tx1"/>
                </a:solidFill>
              </a:rPr>
              <a:t>Family Centre </a:t>
            </a:r>
          </a:p>
          <a:p>
            <a:pPr algn="l"/>
            <a:r>
              <a:rPr lang="da-DK" sz="2400" dirty="0" smtClean="0">
                <a:solidFill>
                  <a:schemeClr val="tx1"/>
                </a:solidFill>
              </a:rPr>
              <a:t>at the Hospital</a:t>
            </a:r>
            <a:endParaRPr lang="da-DK" sz="2400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283704" y="2208304"/>
            <a:ext cx="2000264" cy="92869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400" dirty="0" err="1" smtClean="0">
                <a:solidFill>
                  <a:schemeClr val="tx1"/>
                </a:solidFill>
              </a:rPr>
              <a:t>Pregnant</a:t>
            </a:r>
            <a:r>
              <a:rPr lang="da-DK" sz="1400" dirty="0" smtClean="0">
                <a:solidFill>
                  <a:schemeClr val="tx1"/>
                </a:solidFill>
              </a:rPr>
              <a:t>      </a:t>
            </a:r>
            <a:r>
              <a:rPr lang="da-DK" sz="1400" dirty="0" err="1" smtClean="0">
                <a:solidFill>
                  <a:schemeClr val="tx1"/>
                </a:solidFill>
              </a:rPr>
              <a:t>woman</a:t>
            </a:r>
            <a:endParaRPr lang="da-DK" sz="14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467371" y="2422618"/>
            <a:ext cx="785818" cy="50006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err="1" smtClean="0"/>
              <a:t>Child</a:t>
            </a:r>
            <a:endParaRPr lang="da-DK" sz="1400" dirty="0"/>
          </a:p>
        </p:txBody>
      </p:sp>
      <p:sp>
        <p:nvSpPr>
          <p:cNvPr id="12" name="Ellipse 11"/>
          <p:cNvSpPr/>
          <p:nvPr/>
        </p:nvSpPr>
        <p:spPr>
          <a:xfrm>
            <a:off x="6559345" y="1779676"/>
            <a:ext cx="1785950" cy="23694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Foster </a:t>
            </a:r>
          </a:p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Family</a:t>
            </a:r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>
              <a:solidFill>
                <a:sysClr val="windowText" lastClr="000000"/>
              </a:solidFill>
            </a:endParaRPr>
          </a:p>
        </p:txBody>
      </p:sp>
      <p:sp>
        <p:nvSpPr>
          <p:cNvPr id="15" name="Afrundet rektangel 14"/>
          <p:cNvSpPr/>
          <p:nvPr/>
        </p:nvSpPr>
        <p:spPr>
          <a:xfrm>
            <a:off x="500164" y="4874860"/>
            <a:ext cx="3207739" cy="7991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a-DK" sz="2400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da-DK" sz="2400" b="1" dirty="0" smtClean="0">
                <a:solidFill>
                  <a:sysClr val="windowText" lastClr="000000"/>
                </a:solidFill>
              </a:rPr>
              <a:t>Social </a:t>
            </a:r>
            <a:r>
              <a:rPr lang="da-DK" sz="2400" b="1" dirty="0" err="1" smtClean="0">
                <a:solidFill>
                  <a:sysClr val="windowText" lastClr="000000"/>
                </a:solidFill>
              </a:rPr>
              <a:t>Welfare</a:t>
            </a:r>
            <a:r>
              <a:rPr lang="da-DK" sz="2400" b="1" dirty="0" smtClean="0">
                <a:solidFill>
                  <a:sysClr val="windowText" lastClr="000000"/>
                </a:solidFill>
              </a:rPr>
              <a:t> Office</a:t>
            </a:r>
          </a:p>
          <a:p>
            <a:pPr algn="ctr"/>
            <a:endParaRPr lang="da-DK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Afrundet rektangel 15"/>
          <p:cNvSpPr/>
          <p:nvPr/>
        </p:nvSpPr>
        <p:spPr>
          <a:xfrm>
            <a:off x="4578476" y="4874860"/>
            <a:ext cx="3143778" cy="7991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ysClr val="windowText" lastClr="000000"/>
                </a:solidFill>
              </a:rPr>
              <a:t>Familieprojektet</a:t>
            </a:r>
          </a:p>
          <a:p>
            <a:pPr algn="ctr"/>
            <a:r>
              <a:rPr lang="da-DK" sz="1600" b="1" dirty="0" smtClean="0">
                <a:solidFill>
                  <a:sysClr val="windowText" lastClr="000000"/>
                </a:solidFill>
              </a:rPr>
              <a:t>Foster Care Consultant</a:t>
            </a:r>
            <a:endParaRPr lang="da-DK" sz="1600" dirty="0">
              <a:solidFill>
                <a:sysClr val="windowText" lastClr="000000"/>
              </a:solidFill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ctrTitle"/>
          </p:nvPr>
        </p:nvSpPr>
        <p:spPr>
          <a:xfrm>
            <a:off x="611560" y="450641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26" name="Tekstboks 25"/>
          <p:cNvSpPr txBox="1"/>
          <p:nvPr/>
        </p:nvSpPr>
        <p:spPr>
          <a:xfrm>
            <a:off x="2051720" y="450642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838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478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48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  <p:bldP spid="11" grpId="0" animBg="1"/>
      <p:bldP spid="12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7560840" cy="365125"/>
          </a:xfrm>
        </p:spPr>
        <p:txBody>
          <a:bodyPr/>
          <a:lstStyle/>
          <a:p>
            <a:r>
              <a:rPr lang="da-DK" dirty="0" smtClean="0"/>
              <a:t>www.danskraastof.dk                                                             www.familieprojektet.dk</a:t>
            </a:r>
            <a:endParaRPr lang="da-DK" dirty="0"/>
          </a:p>
        </p:txBody>
      </p:sp>
      <p:sp>
        <p:nvSpPr>
          <p:cNvPr id="8" name="Undertitel 7"/>
          <p:cNvSpPr>
            <a:spLocks noGrp="1"/>
          </p:cNvSpPr>
          <p:nvPr>
            <p:ph type="subTitle" idx="1"/>
          </p:nvPr>
        </p:nvSpPr>
        <p:spPr>
          <a:xfrm>
            <a:off x="256642" y="1813025"/>
            <a:ext cx="4171342" cy="195650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r>
              <a:rPr lang="da-DK" sz="2400" b="1" dirty="0" smtClean="0">
                <a:solidFill>
                  <a:schemeClr val="tx1"/>
                </a:solidFill>
              </a:rPr>
              <a:t>Family Centre </a:t>
            </a:r>
          </a:p>
          <a:p>
            <a:pPr algn="l"/>
            <a:r>
              <a:rPr lang="da-DK" sz="2400" dirty="0" smtClean="0">
                <a:solidFill>
                  <a:schemeClr val="tx1"/>
                </a:solidFill>
              </a:rPr>
              <a:t>at the Hospital</a:t>
            </a:r>
            <a:endParaRPr lang="da-DK" sz="2400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6559345" y="1779676"/>
            <a:ext cx="1785950" cy="23694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Foster </a:t>
            </a:r>
          </a:p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Family</a:t>
            </a:r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>
              <a:solidFill>
                <a:sysClr val="windowText" lastClr="00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771290" y="3259650"/>
            <a:ext cx="1362060" cy="80604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b="1" dirty="0" err="1" smtClean="0">
                <a:solidFill>
                  <a:sysClr val="windowText" lastClr="000000"/>
                </a:solidFill>
              </a:rPr>
              <a:t>Mother</a:t>
            </a:r>
            <a:endParaRPr lang="da-DK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660232" y="2841726"/>
            <a:ext cx="1062022" cy="59054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Child</a:t>
            </a:r>
            <a:endParaRPr lang="da-DK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Afrundet rektangel 15"/>
          <p:cNvSpPr/>
          <p:nvPr/>
        </p:nvSpPr>
        <p:spPr>
          <a:xfrm>
            <a:off x="4578476" y="4884554"/>
            <a:ext cx="3143778" cy="7991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ysClr val="windowText" lastClr="000000"/>
                </a:solidFill>
              </a:rPr>
              <a:t>Familieprojektet</a:t>
            </a:r>
          </a:p>
          <a:p>
            <a:pPr algn="ctr"/>
            <a:r>
              <a:rPr lang="da-DK" sz="1600" b="1" dirty="0" smtClean="0">
                <a:solidFill>
                  <a:sysClr val="windowText" lastClr="000000"/>
                </a:solidFill>
              </a:rPr>
              <a:t>Foster Care Consultant</a:t>
            </a:r>
            <a:endParaRPr lang="da-DK" sz="1600" dirty="0">
              <a:solidFill>
                <a:sysClr val="windowText" lastClr="000000"/>
              </a:solidFill>
            </a:endParaRPr>
          </a:p>
        </p:txBody>
      </p:sp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611560" y="450641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20" name="Tekstboks 19"/>
          <p:cNvSpPr txBox="1"/>
          <p:nvPr/>
        </p:nvSpPr>
        <p:spPr>
          <a:xfrm>
            <a:off x="2051720" y="450642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December2012</a:t>
            </a:r>
            <a:endParaRPr lang="da-DK" sz="1200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838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478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Afrundet rektangel 16"/>
          <p:cNvSpPr/>
          <p:nvPr/>
        </p:nvSpPr>
        <p:spPr>
          <a:xfrm>
            <a:off x="500164" y="4874860"/>
            <a:ext cx="3207739" cy="7991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a-DK" sz="2400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da-DK" sz="2400" b="1" dirty="0" smtClean="0">
                <a:solidFill>
                  <a:sysClr val="windowText" lastClr="000000"/>
                </a:solidFill>
              </a:rPr>
              <a:t>Social </a:t>
            </a:r>
            <a:r>
              <a:rPr lang="da-DK" sz="2400" b="1" dirty="0" err="1" smtClean="0">
                <a:solidFill>
                  <a:sysClr val="windowText" lastClr="000000"/>
                </a:solidFill>
              </a:rPr>
              <a:t>Welfare</a:t>
            </a:r>
            <a:r>
              <a:rPr lang="da-DK" sz="2400" b="1" dirty="0" smtClean="0">
                <a:solidFill>
                  <a:sysClr val="windowText" lastClr="000000"/>
                </a:solidFill>
              </a:rPr>
              <a:t> Office</a:t>
            </a:r>
          </a:p>
          <a:p>
            <a:pPr algn="ctr"/>
            <a:endParaRPr lang="da-DK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11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1331640" y="6356350"/>
            <a:ext cx="6300700" cy="365125"/>
          </a:xfrm>
        </p:spPr>
        <p:txBody>
          <a:bodyPr/>
          <a:lstStyle/>
          <a:p>
            <a:r>
              <a:rPr lang="da-DK" dirty="0" smtClean="0"/>
              <a:t>www.danskraastof.dk                                                                 www.familieprojektet.dk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11560" y="450641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051720" y="450642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838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478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llipse 1"/>
          <p:cNvSpPr/>
          <p:nvPr/>
        </p:nvSpPr>
        <p:spPr>
          <a:xfrm>
            <a:off x="302626" y="1925247"/>
            <a:ext cx="2901222" cy="373600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Ellipse 9"/>
          <p:cNvSpPr/>
          <p:nvPr/>
        </p:nvSpPr>
        <p:spPr>
          <a:xfrm>
            <a:off x="529540" y="2460779"/>
            <a:ext cx="1223697" cy="96433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a-DK" b="1" dirty="0" smtClean="0">
              <a:solidFill>
                <a:sysClr val="windowText" lastClr="000000"/>
              </a:solidFill>
            </a:endParaRPr>
          </a:p>
          <a:p>
            <a:pPr algn="ctr"/>
            <a:endParaRPr lang="da-DK" b="1" dirty="0" smtClean="0">
              <a:solidFill>
                <a:sysClr val="windowText" lastClr="000000"/>
              </a:solidFill>
            </a:endParaRPr>
          </a:p>
          <a:p>
            <a:pPr algn="ctr"/>
            <a:endParaRPr lang="da-DK" b="1" dirty="0">
              <a:solidFill>
                <a:sysClr val="windowText" lastClr="000000"/>
              </a:solidFill>
            </a:endParaRPr>
          </a:p>
          <a:p>
            <a:pPr algn="ctr"/>
            <a:endParaRPr lang="da-DK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Foster </a:t>
            </a:r>
          </a:p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Family</a:t>
            </a:r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 smtClean="0">
              <a:solidFill>
                <a:sysClr val="windowText" lastClr="000000"/>
              </a:solidFill>
            </a:endParaRPr>
          </a:p>
          <a:p>
            <a:pPr algn="ctr"/>
            <a:endParaRPr lang="da-DK" dirty="0">
              <a:solidFill>
                <a:sysClr val="windowText" lastClr="00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 rot="20602145">
            <a:off x="1742322" y="3169995"/>
            <a:ext cx="1362060" cy="80604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b="1" dirty="0" err="1" smtClean="0">
                <a:solidFill>
                  <a:sysClr val="windowText" lastClr="000000"/>
                </a:solidFill>
              </a:rPr>
              <a:t>Mother</a:t>
            </a:r>
            <a:endParaRPr lang="da-DK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 rot="1601828">
            <a:off x="1730291" y="2647673"/>
            <a:ext cx="972108" cy="59054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ysClr val="windowText" lastClr="000000"/>
                </a:solidFill>
              </a:rPr>
              <a:t>Child</a:t>
            </a:r>
            <a:endParaRPr lang="da-DK" b="1" dirty="0">
              <a:solidFill>
                <a:sysClr val="windowText" lastClr="000000"/>
              </a:solidFill>
            </a:endParaRPr>
          </a:p>
        </p:txBody>
      </p:sp>
      <p:sp>
        <p:nvSpPr>
          <p:cNvPr id="17" name="Afrundet rektangel 16"/>
          <p:cNvSpPr/>
          <p:nvPr/>
        </p:nvSpPr>
        <p:spPr>
          <a:xfrm rot="2027745">
            <a:off x="594943" y="3989993"/>
            <a:ext cx="1876128" cy="10226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a-DK" sz="800" b="1" dirty="0" smtClean="0">
              <a:solidFill>
                <a:sysClr val="windowText" lastClr="000000"/>
              </a:solidFill>
            </a:endParaRPr>
          </a:p>
          <a:p>
            <a:pPr algn="ctr"/>
            <a:endParaRPr lang="da-DK" sz="800" b="1" dirty="0">
              <a:solidFill>
                <a:sysClr val="windowText" lastClr="000000"/>
              </a:solidFill>
            </a:endParaRPr>
          </a:p>
          <a:p>
            <a:pPr algn="ctr"/>
            <a:r>
              <a:rPr lang="da-DK" sz="2400" b="1" dirty="0" smtClean="0">
                <a:solidFill>
                  <a:sysClr val="windowText" lastClr="000000"/>
                </a:solidFill>
              </a:rPr>
              <a:t>Social </a:t>
            </a:r>
          </a:p>
          <a:p>
            <a:pPr algn="ctr"/>
            <a:r>
              <a:rPr lang="da-DK" sz="2400" b="1" dirty="0" err="1" smtClean="0">
                <a:solidFill>
                  <a:sysClr val="windowText" lastClr="000000"/>
                </a:solidFill>
              </a:rPr>
              <a:t>Welfare</a:t>
            </a:r>
            <a:r>
              <a:rPr lang="da-DK" sz="2400" b="1" dirty="0" smtClean="0">
                <a:solidFill>
                  <a:sysClr val="windowText" lastClr="000000"/>
                </a:solidFill>
              </a:rPr>
              <a:t> </a:t>
            </a:r>
          </a:p>
          <a:p>
            <a:pPr algn="ctr"/>
            <a:r>
              <a:rPr lang="da-DK" sz="2400" b="1" dirty="0" smtClean="0">
                <a:solidFill>
                  <a:sysClr val="windowText" lastClr="000000"/>
                </a:solidFill>
              </a:rPr>
              <a:t>Office</a:t>
            </a:r>
          </a:p>
          <a:p>
            <a:pPr algn="ctr"/>
            <a:endParaRPr lang="da-DK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Tekstboks 5"/>
          <p:cNvSpPr txBox="1"/>
          <p:nvPr/>
        </p:nvSpPr>
        <p:spPr>
          <a:xfrm>
            <a:off x="3203848" y="1946587"/>
            <a:ext cx="55446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 Presenting a handful of </a:t>
            </a:r>
            <a:r>
              <a:rPr lang="en-US" b="1" dirty="0" smtClean="0"/>
              <a:t>ready-to-use-foster-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families </a:t>
            </a:r>
            <a:r>
              <a:rPr lang="en-US" b="1" dirty="0"/>
              <a:t>to the social administrations</a:t>
            </a:r>
            <a:endParaRPr lang="da-DK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 Recruiting (finding – judging – training – describing)</a:t>
            </a:r>
            <a:endParaRPr lang="da-DK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 Matching child (bio-mother) and foster-family</a:t>
            </a:r>
            <a:endParaRPr lang="da-DK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 Supervising the </a:t>
            </a:r>
            <a:r>
              <a:rPr lang="en-US" b="1" dirty="0" smtClean="0"/>
              <a:t>child/bio-mother/foster-family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</a:t>
            </a:r>
            <a:r>
              <a:rPr lang="en-US" b="1" dirty="0"/>
              <a:t>during placement</a:t>
            </a:r>
            <a:endParaRPr lang="da-DK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 Mediating conflicts and crises in the foster-family</a:t>
            </a:r>
            <a:endParaRPr lang="da-DK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 Reporting to the social administration         </a:t>
            </a:r>
            <a:endParaRPr lang="da-DK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 Mediating conflicts in the triangle: Bio-mother</a:t>
            </a:r>
            <a:r>
              <a:rPr lang="en-US" b="1" dirty="0" smtClean="0"/>
              <a:t>/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foster-family/social </a:t>
            </a:r>
            <a:r>
              <a:rPr lang="en-US" b="1" dirty="0"/>
              <a:t>authorities</a:t>
            </a:r>
            <a:endParaRPr lang="da-DK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   Administrating and supervising of absent </a:t>
            </a:r>
            <a:r>
              <a:rPr lang="en-US" b="1" dirty="0" smtClean="0"/>
              <a:t>bio-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mothers </a:t>
            </a:r>
            <a:r>
              <a:rPr lang="en-US" b="1" dirty="0"/>
              <a:t>visit to child in the </a:t>
            </a:r>
            <a:r>
              <a:rPr lang="en-US" b="1" dirty="0" smtClean="0"/>
              <a:t>foster-family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   </a:t>
            </a:r>
            <a:r>
              <a:rPr lang="en-US" b="1" dirty="0" smtClean="0"/>
              <a:t>The </a:t>
            </a:r>
            <a:r>
              <a:rPr lang="en-US" b="1" dirty="0"/>
              <a:t>special position of the </a:t>
            </a:r>
            <a:r>
              <a:rPr lang="en-US" b="1" dirty="0" smtClean="0"/>
              <a:t>NGO</a:t>
            </a:r>
            <a:endParaRPr lang="da-DK" b="1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19" name="Rektangel 18"/>
          <p:cNvSpPr/>
          <p:nvPr/>
        </p:nvSpPr>
        <p:spPr>
          <a:xfrm>
            <a:off x="3092434" y="1518411"/>
            <a:ext cx="51013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function of </a:t>
            </a:r>
            <a:r>
              <a:rPr lang="en-US" sz="2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Familieprojektet</a:t>
            </a:r>
            <a:r>
              <a:rPr lang="en-U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da-DK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862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2699792" y="1356365"/>
            <a:ext cx="3384376" cy="694928"/>
          </a:xfrm>
        </p:spPr>
        <p:txBody>
          <a:bodyPr>
            <a:normAutofit fontScale="92500" lnSpcReduction="10000"/>
          </a:bodyPr>
          <a:lstStyle/>
          <a:p>
            <a:r>
              <a:rPr lang="da-DK" sz="4400" b="1" dirty="0" smtClean="0">
                <a:solidFill>
                  <a:schemeClr val="tx1"/>
                </a:solidFill>
              </a:rPr>
              <a:t>The </a:t>
            </a:r>
            <a:r>
              <a:rPr lang="da-DK" sz="4400" b="1" dirty="0" err="1" smtClean="0">
                <a:solidFill>
                  <a:schemeClr val="tx1"/>
                </a:solidFill>
              </a:rPr>
              <a:t>outcome</a:t>
            </a:r>
            <a:endParaRPr lang="da-DK" sz="4400" b="1" dirty="0">
              <a:solidFill>
                <a:schemeClr val="tx1"/>
              </a:solidFill>
            </a:endParaRPr>
          </a:p>
        </p:txBody>
      </p:sp>
      <p:sp>
        <p:nvSpPr>
          <p:cNvPr id="4" name="Tekstboks 3"/>
          <p:cNvSpPr txBox="1"/>
          <p:nvPr/>
        </p:nvSpPr>
        <p:spPr>
          <a:xfrm>
            <a:off x="238448" y="1964834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Child:</a:t>
            </a:r>
          </a:p>
          <a:p>
            <a:r>
              <a:rPr lang="da-DK" dirty="0" smtClean="0"/>
              <a:t>Offered a </a:t>
            </a:r>
            <a:r>
              <a:rPr lang="da-DK" dirty="0" err="1" smtClean="0"/>
              <a:t>good</a:t>
            </a:r>
            <a:r>
              <a:rPr lang="da-DK" dirty="0" smtClean="0"/>
              <a:t> chance of </a:t>
            </a:r>
            <a:r>
              <a:rPr lang="da-DK" dirty="0" err="1" smtClean="0"/>
              <a:t>attachment</a:t>
            </a:r>
            <a:r>
              <a:rPr lang="da-DK" dirty="0" smtClean="0"/>
              <a:t> </a:t>
            </a:r>
            <a:r>
              <a:rPr lang="da-DK" dirty="0" err="1" smtClean="0"/>
              <a:t>either</a:t>
            </a:r>
            <a:r>
              <a:rPr lang="da-DK" dirty="0" smtClean="0"/>
              <a:t> by:</a:t>
            </a:r>
            <a:endParaRPr lang="da-DK" dirty="0"/>
          </a:p>
        </p:txBody>
      </p:sp>
      <p:sp>
        <p:nvSpPr>
          <p:cNvPr id="6" name="Tekstboks 5"/>
          <p:cNvSpPr txBox="1"/>
          <p:nvPr/>
        </p:nvSpPr>
        <p:spPr>
          <a:xfrm>
            <a:off x="3475880" y="1964834"/>
            <a:ext cx="3024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Bio </a:t>
            </a:r>
            <a:r>
              <a:rPr lang="da-DK" b="1" dirty="0" err="1" smtClean="0"/>
              <a:t>mother</a:t>
            </a:r>
            <a:endParaRPr lang="da-DK" b="1" dirty="0" smtClean="0"/>
          </a:p>
          <a:p>
            <a:r>
              <a:rPr lang="da-DK" dirty="0" smtClean="0"/>
              <a:t>Offered a </a:t>
            </a:r>
            <a:r>
              <a:rPr lang="da-DK" dirty="0" err="1" smtClean="0"/>
              <a:t>good</a:t>
            </a:r>
            <a:r>
              <a:rPr lang="da-DK" dirty="0" smtClean="0"/>
              <a:t> chance to </a:t>
            </a:r>
            <a:r>
              <a:rPr lang="da-DK" dirty="0" err="1" smtClean="0"/>
              <a:t>realize</a:t>
            </a:r>
            <a:r>
              <a:rPr lang="da-DK" dirty="0" smtClean="0"/>
              <a:t> </a:t>
            </a:r>
            <a:r>
              <a:rPr lang="da-DK" dirty="0" err="1" smtClean="0"/>
              <a:t>motherhood</a:t>
            </a:r>
            <a:r>
              <a:rPr lang="da-DK" dirty="0" smtClean="0"/>
              <a:t> </a:t>
            </a:r>
            <a:r>
              <a:rPr lang="da-DK" dirty="0" err="1" smtClean="0"/>
              <a:t>either</a:t>
            </a:r>
            <a:r>
              <a:rPr lang="da-DK" dirty="0"/>
              <a:t> </a:t>
            </a:r>
            <a:r>
              <a:rPr lang="da-DK" dirty="0" smtClean="0"/>
              <a:t>by:</a:t>
            </a:r>
            <a:endParaRPr lang="da-DK" dirty="0"/>
          </a:p>
        </p:txBody>
      </p:sp>
      <p:sp>
        <p:nvSpPr>
          <p:cNvPr id="7" name="Tekstboks 6"/>
          <p:cNvSpPr txBox="1"/>
          <p:nvPr/>
        </p:nvSpPr>
        <p:spPr>
          <a:xfrm>
            <a:off x="6660231" y="1964834"/>
            <a:ext cx="1856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Social </a:t>
            </a:r>
            <a:r>
              <a:rPr lang="da-DK" b="1" dirty="0" err="1" smtClean="0"/>
              <a:t>authorities</a:t>
            </a:r>
            <a:endParaRPr lang="da-DK" b="1" dirty="0" smtClean="0"/>
          </a:p>
          <a:p>
            <a:endParaRPr lang="da-DK" b="1" dirty="0"/>
          </a:p>
          <a:p>
            <a:r>
              <a:rPr lang="da-DK" dirty="0" err="1" smtClean="0"/>
              <a:t>Obtains</a:t>
            </a:r>
            <a:r>
              <a:rPr lang="da-DK" dirty="0" smtClean="0"/>
              <a:t>:</a:t>
            </a:r>
            <a:endParaRPr lang="da-DK" dirty="0"/>
          </a:p>
        </p:txBody>
      </p:sp>
      <p:sp>
        <p:nvSpPr>
          <p:cNvPr id="8" name="Tekstboks 7"/>
          <p:cNvSpPr txBox="1"/>
          <p:nvPr/>
        </p:nvSpPr>
        <p:spPr>
          <a:xfrm>
            <a:off x="467544" y="60212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Win		-</a:t>
            </a:r>
            <a:endParaRPr lang="da-DK" b="1" dirty="0"/>
          </a:p>
        </p:txBody>
      </p:sp>
      <p:sp>
        <p:nvSpPr>
          <p:cNvPr id="11" name="Tekstboks 10"/>
          <p:cNvSpPr txBox="1"/>
          <p:nvPr/>
        </p:nvSpPr>
        <p:spPr>
          <a:xfrm>
            <a:off x="3827124" y="6021288"/>
            <a:ext cx="214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smtClean="0"/>
              <a:t>Win                         -</a:t>
            </a:r>
            <a:endParaRPr lang="da-DK" b="1" dirty="0"/>
          </a:p>
        </p:txBody>
      </p:sp>
      <p:sp>
        <p:nvSpPr>
          <p:cNvPr id="12" name="Tekstboks 11"/>
          <p:cNvSpPr txBox="1"/>
          <p:nvPr/>
        </p:nvSpPr>
        <p:spPr>
          <a:xfrm>
            <a:off x="6516216" y="6021288"/>
            <a:ext cx="149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b="1" dirty="0" smtClean="0"/>
              <a:t>Win</a:t>
            </a:r>
            <a:endParaRPr lang="da-DK" b="1" dirty="0"/>
          </a:p>
        </p:txBody>
      </p:sp>
      <p:sp>
        <p:nvSpPr>
          <p:cNvPr id="9" name="Tekstboks 8"/>
          <p:cNvSpPr txBox="1"/>
          <p:nvPr/>
        </p:nvSpPr>
        <p:spPr>
          <a:xfrm>
            <a:off x="212775" y="3085422"/>
            <a:ext cx="3181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a-DK" dirty="0" err="1" smtClean="0"/>
              <a:t>Staying</a:t>
            </a:r>
            <a:r>
              <a:rPr lang="da-DK" dirty="0" smtClean="0"/>
              <a:t> with the Bio-</a:t>
            </a:r>
            <a:r>
              <a:rPr lang="da-DK" dirty="0" err="1" smtClean="0"/>
              <a:t>mother</a:t>
            </a:r>
            <a:r>
              <a:rPr lang="da-DK" dirty="0" smtClean="0"/>
              <a:t> </a:t>
            </a:r>
            <a:r>
              <a:rPr lang="da-DK" dirty="0" err="1" smtClean="0"/>
              <a:t>developing</a:t>
            </a:r>
            <a:endParaRPr lang="da-DK" dirty="0" smtClean="0"/>
          </a:p>
          <a:p>
            <a:r>
              <a:rPr lang="da-DK" dirty="0"/>
              <a:t> </a:t>
            </a:r>
            <a:r>
              <a:rPr lang="da-DK" dirty="0" smtClean="0"/>
              <a:t>      </a:t>
            </a:r>
            <a:r>
              <a:rPr lang="da-DK" dirty="0" err="1" smtClean="0"/>
              <a:t>competance</a:t>
            </a:r>
            <a:r>
              <a:rPr lang="da-DK" dirty="0" smtClean="0"/>
              <a:t> in </a:t>
            </a:r>
            <a:r>
              <a:rPr lang="da-DK" dirty="0" err="1" smtClean="0"/>
              <a:t>child-care</a:t>
            </a:r>
            <a:endParaRPr lang="da-DK" dirty="0" smtClean="0"/>
          </a:p>
        </p:txBody>
      </p:sp>
      <p:sp>
        <p:nvSpPr>
          <p:cNvPr id="10" name="Tekstboks 9"/>
          <p:cNvSpPr txBox="1"/>
          <p:nvPr/>
        </p:nvSpPr>
        <p:spPr>
          <a:xfrm>
            <a:off x="236712" y="4008752"/>
            <a:ext cx="30260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Or:</a:t>
            </a:r>
          </a:p>
          <a:p>
            <a:endParaRPr lang="da-DK" dirty="0" smtClean="0"/>
          </a:p>
          <a:p>
            <a:r>
              <a:rPr lang="da-DK" dirty="0" smtClean="0"/>
              <a:t>2. </a:t>
            </a:r>
            <a:r>
              <a:rPr lang="da-DK" dirty="0" err="1" smtClean="0"/>
              <a:t>Staying</a:t>
            </a:r>
            <a:r>
              <a:rPr lang="da-DK" dirty="0" smtClean="0"/>
              <a:t> in the foster-</a:t>
            </a:r>
            <a:r>
              <a:rPr lang="da-DK" dirty="0" err="1" smtClean="0"/>
              <a:t>family</a:t>
            </a:r>
            <a:endParaRPr lang="da-DK" dirty="0" smtClean="0"/>
          </a:p>
          <a:p>
            <a:r>
              <a:rPr lang="da-DK" dirty="0"/>
              <a:t> </a:t>
            </a:r>
            <a:r>
              <a:rPr lang="da-DK" dirty="0" smtClean="0"/>
              <a:t>   </a:t>
            </a:r>
            <a:r>
              <a:rPr lang="da-DK" dirty="0" err="1" smtClean="0"/>
              <a:t>andbeeing</a:t>
            </a:r>
            <a:r>
              <a:rPr lang="da-DK" dirty="0" smtClean="0"/>
              <a:t> </a:t>
            </a:r>
            <a:r>
              <a:rPr lang="da-DK" dirty="0" err="1" smtClean="0"/>
              <a:t>visited</a:t>
            </a:r>
            <a:r>
              <a:rPr lang="da-DK" dirty="0" smtClean="0"/>
              <a:t> by the</a:t>
            </a:r>
          </a:p>
          <a:p>
            <a:r>
              <a:rPr lang="da-DK" dirty="0" smtClean="0"/>
              <a:t>    bio-</a:t>
            </a:r>
            <a:r>
              <a:rPr lang="da-DK" dirty="0" err="1" smtClean="0"/>
              <a:t>mother</a:t>
            </a:r>
            <a:endParaRPr lang="da-DK" dirty="0"/>
          </a:p>
        </p:txBody>
      </p:sp>
      <p:sp>
        <p:nvSpPr>
          <p:cNvPr id="13" name="Tekstboks 12"/>
          <p:cNvSpPr txBox="1"/>
          <p:nvPr/>
        </p:nvSpPr>
        <p:spPr>
          <a:xfrm>
            <a:off x="3475880" y="308542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a-DK" dirty="0" smtClean="0"/>
              <a:t>By </a:t>
            </a:r>
            <a:r>
              <a:rPr lang="da-DK" dirty="0" err="1" smtClean="0"/>
              <a:t>beeing</a:t>
            </a:r>
            <a:r>
              <a:rPr lang="da-DK" dirty="0" smtClean="0"/>
              <a:t> </a:t>
            </a:r>
            <a:r>
              <a:rPr lang="da-DK" dirty="0" err="1" smtClean="0"/>
              <a:t>trained</a:t>
            </a:r>
            <a:r>
              <a:rPr lang="da-DK" dirty="0" smtClean="0"/>
              <a:t> and</a:t>
            </a:r>
          </a:p>
          <a:p>
            <a:r>
              <a:rPr lang="da-DK" dirty="0"/>
              <a:t> </a:t>
            </a:r>
            <a:r>
              <a:rPr lang="da-DK" dirty="0" smtClean="0"/>
              <a:t>      </a:t>
            </a:r>
            <a:r>
              <a:rPr lang="da-DK" dirty="0" err="1" smtClean="0"/>
              <a:t>supported</a:t>
            </a:r>
            <a:r>
              <a:rPr lang="da-DK" dirty="0" smtClean="0"/>
              <a:t> to </a:t>
            </a:r>
            <a:r>
              <a:rPr lang="da-DK" dirty="0" err="1" smtClean="0"/>
              <a:t>realize</a:t>
            </a:r>
            <a:endParaRPr lang="da-DK" dirty="0" smtClean="0"/>
          </a:p>
          <a:p>
            <a:r>
              <a:rPr lang="da-DK" dirty="0"/>
              <a:t> </a:t>
            </a:r>
            <a:r>
              <a:rPr lang="da-DK" dirty="0" smtClean="0"/>
              <a:t>      normal </a:t>
            </a:r>
            <a:r>
              <a:rPr lang="da-DK" dirty="0" err="1" smtClean="0"/>
              <a:t>motherhood</a:t>
            </a:r>
            <a:endParaRPr lang="da-DK" dirty="0"/>
          </a:p>
        </p:txBody>
      </p:sp>
      <p:sp>
        <p:nvSpPr>
          <p:cNvPr id="14" name="Tekstboks 13"/>
          <p:cNvSpPr txBox="1"/>
          <p:nvPr/>
        </p:nvSpPr>
        <p:spPr>
          <a:xfrm>
            <a:off x="3491880" y="4008752"/>
            <a:ext cx="2664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Or by:</a:t>
            </a:r>
          </a:p>
          <a:p>
            <a:endParaRPr lang="da-DK" dirty="0" smtClean="0"/>
          </a:p>
          <a:p>
            <a:pPr lvl="0"/>
            <a:r>
              <a:rPr lang="da-DK" dirty="0" smtClean="0"/>
              <a:t>2. </a:t>
            </a:r>
            <a:r>
              <a:rPr lang="da-DK" dirty="0" err="1"/>
              <a:t>Leaving</a:t>
            </a:r>
            <a:r>
              <a:rPr lang="da-DK" dirty="0"/>
              <a:t> the </a:t>
            </a:r>
            <a:r>
              <a:rPr lang="da-DK" dirty="0" err="1"/>
              <a:t>child</a:t>
            </a:r>
            <a:r>
              <a:rPr lang="da-DK" dirty="0"/>
              <a:t> in </a:t>
            </a:r>
            <a:r>
              <a:rPr lang="da-DK" dirty="0" smtClean="0"/>
              <a:t>a </a:t>
            </a:r>
            <a:r>
              <a:rPr lang="da-DK" dirty="0" err="1" smtClean="0"/>
              <a:t>wellknown</a:t>
            </a:r>
            <a:r>
              <a:rPr lang="da-DK" dirty="0"/>
              <a:t>, </a:t>
            </a:r>
            <a:r>
              <a:rPr lang="da-DK" dirty="0" err="1"/>
              <a:t>secure</a:t>
            </a:r>
            <a:r>
              <a:rPr lang="da-DK" dirty="0"/>
              <a:t> social </a:t>
            </a:r>
            <a:r>
              <a:rPr lang="da-DK" dirty="0" err="1"/>
              <a:t>environment</a:t>
            </a:r>
            <a:r>
              <a:rPr lang="da-DK" dirty="0"/>
              <a:t>, </a:t>
            </a:r>
            <a:r>
              <a:rPr lang="da-DK" dirty="0" err="1"/>
              <a:t>welcome</a:t>
            </a:r>
            <a:r>
              <a:rPr lang="da-DK" dirty="0"/>
              <a:t> to visit</a:t>
            </a:r>
          </a:p>
          <a:p>
            <a:endParaRPr lang="da-DK" dirty="0"/>
          </a:p>
        </p:txBody>
      </p:sp>
      <p:sp>
        <p:nvSpPr>
          <p:cNvPr id="15" name="Tekstboks 14"/>
          <p:cNvSpPr txBox="1"/>
          <p:nvPr/>
        </p:nvSpPr>
        <p:spPr>
          <a:xfrm>
            <a:off x="6660232" y="308542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da-DK" dirty="0"/>
              <a:t>To </a:t>
            </a:r>
            <a:r>
              <a:rPr lang="da-DK" dirty="0" err="1"/>
              <a:t>realize</a:t>
            </a:r>
            <a:r>
              <a:rPr lang="da-DK" dirty="0"/>
              <a:t> the </a:t>
            </a:r>
            <a:r>
              <a:rPr lang="da-DK" dirty="0" err="1"/>
              <a:t>responsibility</a:t>
            </a:r>
            <a:r>
              <a:rPr lang="da-DK" dirty="0"/>
              <a:t> </a:t>
            </a:r>
            <a:r>
              <a:rPr lang="da-DK" dirty="0" err="1"/>
              <a:t>towards</a:t>
            </a:r>
            <a:r>
              <a:rPr lang="da-DK" dirty="0"/>
              <a:t> the </a:t>
            </a:r>
            <a:r>
              <a:rPr lang="da-DK" dirty="0" err="1"/>
              <a:t>child</a:t>
            </a:r>
            <a:endParaRPr lang="da-DK" dirty="0"/>
          </a:p>
        </p:txBody>
      </p:sp>
      <p:sp>
        <p:nvSpPr>
          <p:cNvPr id="16" name="Pladsholder til sidefod 15"/>
          <p:cNvSpPr>
            <a:spLocks noGrp="1"/>
          </p:cNvSpPr>
          <p:nvPr>
            <p:ph type="ftr" sz="quarter" idx="11"/>
          </p:nvPr>
        </p:nvSpPr>
        <p:spPr>
          <a:xfrm>
            <a:off x="683568" y="6356350"/>
            <a:ext cx="8064896" cy="365125"/>
          </a:xfrm>
        </p:spPr>
        <p:txBody>
          <a:bodyPr/>
          <a:lstStyle/>
          <a:p>
            <a:r>
              <a:rPr lang="da-DK" dirty="0" smtClean="0">
                <a:solidFill>
                  <a:schemeClr val="tx1"/>
                </a:solidFill>
              </a:rPr>
              <a:t>www.danskraastof.dk                                                                     www.familieprojektet.dk</a:t>
            </a:r>
            <a:endParaRPr lang="da-DK" dirty="0">
              <a:solidFill>
                <a:schemeClr val="tx1"/>
              </a:solidFill>
            </a:endParaRPr>
          </a:p>
        </p:txBody>
      </p:sp>
      <p:sp>
        <p:nvSpPr>
          <p:cNvPr id="21" name="Titel 1"/>
          <p:cNvSpPr>
            <a:spLocks noGrp="1"/>
          </p:cNvSpPr>
          <p:nvPr>
            <p:ph type="ctrTitle"/>
          </p:nvPr>
        </p:nvSpPr>
        <p:spPr>
          <a:xfrm>
            <a:off x="611560" y="450641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22" name="Tekstboks 21"/>
          <p:cNvSpPr txBox="1"/>
          <p:nvPr/>
        </p:nvSpPr>
        <p:spPr>
          <a:xfrm>
            <a:off x="2051720" y="450642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838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478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kstboks 18"/>
          <p:cNvSpPr txBox="1"/>
          <p:nvPr/>
        </p:nvSpPr>
        <p:spPr>
          <a:xfrm>
            <a:off x="6444208" y="416115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dirty="0" smtClean="0"/>
          </a:p>
          <a:p>
            <a:pPr lvl="0"/>
            <a:r>
              <a:rPr lang="da-DK" dirty="0" smtClean="0"/>
              <a:t>2. Save on the budget</a:t>
            </a: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0848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1" grpId="0"/>
      <p:bldP spid="12" grpId="0"/>
      <p:bldP spid="9" grpId="0"/>
      <p:bldP spid="10" grpId="0"/>
      <p:bldP spid="13" grpId="0"/>
      <p:bldP spid="14" grpId="0"/>
      <p:bldP spid="15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223334" y="1556792"/>
            <a:ext cx="6400800" cy="720080"/>
          </a:xfrm>
        </p:spPr>
        <p:txBody>
          <a:bodyPr>
            <a:normAutofit/>
          </a:bodyPr>
          <a:lstStyle/>
          <a:p>
            <a:pPr algn="l"/>
            <a:r>
              <a:rPr lang="da-DK" sz="4000" b="1" dirty="0" err="1" smtClean="0">
                <a:solidFill>
                  <a:schemeClr val="tx1"/>
                </a:solidFill>
              </a:rPr>
              <a:t>Conclution</a:t>
            </a:r>
            <a:r>
              <a:rPr lang="da-DK" sz="4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da-DK" sz="4000" b="1" dirty="0">
              <a:solidFill>
                <a:schemeClr val="tx1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1331640" y="6356350"/>
            <a:ext cx="6300700" cy="365125"/>
          </a:xfrm>
        </p:spPr>
        <p:txBody>
          <a:bodyPr/>
          <a:lstStyle/>
          <a:p>
            <a:r>
              <a:rPr lang="da-DK" dirty="0" smtClean="0"/>
              <a:t>www.danskraastof.dk                                                                 www.familieprojektet.dk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611560" y="450641"/>
            <a:ext cx="7772400" cy="8925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da-DK" dirty="0"/>
          </a:p>
        </p:txBody>
      </p:sp>
      <p:sp>
        <p:nvSpPr>
          <p:cNvPr id="12" name="Tekstboks 11"/>
          <p:cNvSpPr txBox="1"/>
          <p:nvPr/>
        </p:nvSpPr>
        <p:spPr>
          <a:xfrm>
            <a:off x="2051720" y="450642"/>
            <a:ext cx="4608512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4000" b="1" dirty="0" smtClean="0"/>
              <a:t>Best Practice Fair</a:t>
            </a:r>
          </a:p>
          <a:p>
            <a:pPr algn="ctr"/>
            <a:r>
              <a:rPr lang="da-DK" sz="1200" b="1" dirty="0" smtClean="0"/>
              <a:t>In Prague 6th &amp; 7th of December 2012</a:t>
            </a:r>
            <a:endParaRPr lang="da-DK" sz="12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94838"/>
            <a:ext cx="1224136" cy="80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04786"/>
            <a:ext cx="705423" cy="78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boks 1"/>
          <p:cNvSpPr txBox="1"/>
          <p:nvPr/>
        </p:nvSpPr>
        <p:spPr>
          <a:xfrm>
            <a:off x="1331640" y="256490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 smtClean="0"/>
              <a:t>- </a:t>
            </a:r>
            <a:r>
              <a:rPr lang="da-DK" sz="2400" b="1" dirty="0" err="1"/>
              <a:t>e</a:t>
            </a:r>
            <a:r>
              <a:rPr lang="da-DK" sz="2400" b="1" dirty="0" err="1" smtClean="0"/>
              <a:t>very</a:t>
            </a:r>
            <a:r>
              <a:rPr lang="da-DK" sz="2400" b="1" dirty="0" smtClean="0"/>
              <a:t> </a:t>
            </a:r>
            <a:r>
              <a:rPr lang="da-DK" sz="2400" b="1" dirty="0" err="1" smtClean="0"/>
              <a:t>child</a:t>
            </a:r>
            <a:endParaRPr lang="da-DK" sz="2400" b="1" dirty="0"/>
          </a:p>
        </p:txBody>
      </p:sp>
      <p:sp>
        <p:nvSpPr>
          <p:cNvPr id="5" name="Tekstboks 4"/>
          <p:cNvSpPr txBox="1"/>
          <p:nvPr/>
        </p:nvSpPr>
        <p:spPr>
          <a:xfrm>
            <a:off x="2915816" y="256490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has the right </a:t>
            </a:r>
            <a:endParaRPr lang="da-DK" sz="2400" b="1" dirty="0"/>
          </a:p>
        </p:txBody>
      </p:sp>
      <p:sp>
        <p:nvSpPr>
          <p:cNvPr id="6" name="Tekstboks 5"/>
          <p:cNvSpPr txBox="1"/>
          <p:nvPr/>
        </p:nvSpPr>
        <p:spPr>
          <a:xfrm>
            <a:off x="4572000" y="256490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to a </a:t>
            </a:r>
            <a:r>
              <a:rPr lang="en-US" sz="2400" b="1" dirty="0" smtClean="0"/>
              <a:t>family</a:t>
            </a:r>
            <a:endParaRPr lang="da-DK" sz="2400" b="1" dirty="0"/>
          </a:p>
        </p:txBody>
      </p:sp>
      <p:sp>
        <p:nvSpPr>
          <p:cNvPr id="7" name="Tekstboks 6"/>
          <p:cNvSpPr txBox="1"/>
          <p:nvPr/>
        </p:nvSpPr>
        <p:spPr>
          <a:xfrm>
            <a:off x="1331640" y="3140968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 smtClean="0"/>
              <a:t>- </a:t>
            </a:r>
            <a:r>
              <a:rPr lang="ru-RU" sz="2400" b="1" dirty="0" smtClean="0"/>
              <a:t>Дети </a:t>
            </a:r>
            <a:r>
              <a:rPr lang="ru-RU" sz="2400" b="1" dirty="0"/>
              <a:t>должны жить в семье</a:t>
            </a:r>
            <a:r>
              <a:rPr lang="ru-RU" sz="2400" b="1" dirty="0" smtClean="0"/>
              <a:t>.</a:t>
            </a:r>
            <a:endParaRPr lang="da-DK" sz="2400" dirty="0"/>
          </a:p>
        </p:txBody>
      </p:sp>
      <p:sp>
        <p:nvSpPr>
          <p:cNvPr id="8" name="Tekstboks 7"/>
          <p:cNvSpPr txBox="1"/>
          <p:nvPr/>
        </p:nvSpPr>
        <p:spPr>
          <a:xfrm>
            <a:off x="4355976" y="452446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 smtClean="0"/>
              <a:t>www.familieprojektet.dk</a:t>
            </a:r>
            <a:endParaRPr lang="da-DK" sz="2400" b="1" dirty="0"/>
          </a:p>
        </p:txBody>
      </p:sp>
      <p:sp>
        <p:nvSpPr>
          <p:cNvPr id="9" name="Tekstboks 8"/>
          <p:cNvSpPr txBox="1"/>
          <p:nvPr/>
        </p:nvSpPr>
        <p:spPr>
          <a:xfrm>
            <a:off x="1305000" y="4053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 smtClean="0"/>
              <a:t>www.danskraastof.dk</a:t>
            </a:r>
            <a:endParaRPr lang="da-DK" sz="2400" b="1" dirty="0"/>
          </a:p>
        </p:txBody>
      </p:sp>
      <p:sp>
        <p:nvSpPr>
          <p:cNvPr id="10" name="Tekstboks 9"/>
          <p:cNvSpPr txBox="1"/>
          <p:nvPr/>
        </p:nvSpPr>
        <p:spPr>
          <a:xfrm>
            <a:off x="1331640" y="566124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err="1" smtClean="0"/>
              <a:t>Ministry</a:t>
            </a:r>
            <a:r>
              <a:rPr lang="da-DK" b="1" dirty="0" smtClean="0"/>
              <a:t> </a:t>
            </a:r>
            <a:r>
              <a:rPr lang="da-DK" b="1" dirty="0"/>
              <a:t>for Social Affairs and </a:t>
            </a:r>
            <a:r>
              <a:rPr lang="da-DK" b="1" dirty="0" smtClean="0"/>
              <a:t>Integration</a:t>
            </a:r>
            <a:endParaRPr lang="da-DK" dirty="0" smtClean="0"/>
          </a:p>
          <a:p>
            <a:r>
              <a:rPr lang="da-DK" dirty="0" smtClean="0">
                <a:hlinkClick r:id="rId5"/>
              </a:rPr>
              <a:t>http</a:t>
            </a:r>
            <a:r>
              <a:rPr lang="da-DK" dirty="0">
                <a:hlinkClick r:id="rId5"/>
              </a:rPr>
              <a:t>://</a:t>
            </a:r>
            <a:r>
              <a:rPr lang="da-DK" dirty="0" smtClean="0">
                <a:hlinkClick r:id="rId5"/>
              </a:rPr>
              <a:t>english.sm.dk/social-issues/children-and-youth/Sider/Start.aspx</a:t>
            </a:r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220848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Brevpapir" ma:contentTypeID="0x010100AFDE417A4612AC4C95C9A6290D1AC17900185DD7E4D2074541A4DBA60467989F70" ma:contentTypeVersion="3" ma:contentTypeDescription="" ma:contentTypeScope="" ma:versionID="ec3c8c736b23400d8b35803b327095f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df5f8b7a12903fc150245522468e52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68DB85-28DB-4D7D-914F-2DC4339932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C26328-5BB1-463D-918A-4CEE266983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2674E59-6A8F-489A-BF6C-071526CC2006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292</Words>
  <Application>Microsoft Office PowerPoint</Application>
  <PresentationFormat>Skærmshow (4:3)</PresentationFormat>
  <Paragraphs>124</Paragraphs>
  <Slides>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7</vt:i4>
      </vt:variant>
    </vt:vector>
  </HeadingPairs>
  <TitlesOfParts>
    <vt:vector size="8" baseType="lpstr">
      <vt:lpstr>Kontortema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Arne Johnsen</dc:creator>
  <cp:lastModifiedBy>Arne Johnsen</cp:lastModifiedBy>
  <cp:revision>41</cp:revision>
  <dcterms:created xsi:type="dcterms:W3CDTF">2012-11-12T10:15:53Z</dcterms:created>
  <dcterms:modified xsi:type="dcterms:W3CDTF">2012-12-05T08:38:31Z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0x010100AFDE417A4612AC4C95C9A6290D1AC17900185DD7E4D2074541A4DBA60467989F70</vt:lpwstr>
  </property>
</Properties>
</file>