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1"/>
  </p:notesMasterIdLst>
  <p:handoutMasterIdLst>
    <p:handoutMasterId r:id="rId22"/>
  </p:handoutMasterIdLst>
  <p:sldIdLst>
    <p:sldId id="257" r:id="rId5"/>
    <p:sldId id="263" r:id="rId6"/>
    <p:sldId id="259" r:id="rId7"/>
    <p:sldId id="260" r:id="rId8"/>
    <p:sldId id="261" r:id="rId9"/>
    <p:sldId id="262" r:id="rId10"/>
    <p:sldId id="264" r:id="rId11"/>
    <p:sldId id="265" r:id="rId12"/>
    <p:sldId id="267" r:id="rId13"/>
    <p:sldId id="258" r:id="rId14"/>
    <p:sldId id="268" r:id="rId15"/>
    <p:sldId id="269" r:id="rId16"/>
    <p:sldId id="266" r:id="rId17"/>
    <p:sldId id="272" r:id="rId18"/>
    <p:sldId id="273" r:id="rId19"/>
    <p:sldId id="274" r:id="rId20"/>
  </p:sldIdLst>
  <p:sldSz cx="9144000" cy="6858000" type="screen4x3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71" autoAdjust="0"/>
  </p:normalViewPr>
  <p:slideViewPr>
    <p:cSldViewPr>
      <p:cViewPr>
        <p:scale>
          <a:sx n="73" d="100"/>
          <a:sy n="73" d="100"/>
        </p:scale>
        <p:origin x="-1296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582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sidehove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ED20C0-665B-485A-9D36-A7549C179B27}" type="datetimeFigureOut">
              <a:rPr lang="da-DK" smtClean="0"/>
              <a:t>13-12-2012</a:t>
            </a:fld>
            <a:endParaRPr lang="da-DK"/>
          </a:p>
        </p:txBody>
      </p:sp>
      <p:sp>
        <p:nvSpPr>
          <p:cNvPr id="4" name="Pladsholder til sidefod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A45F39-DD0F-4AD1-9D10-CB5C820C3E09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15835964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sidehove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7A5909-5B93-49BB-A900-46E487DCA05A}" type="datetimeFigureOut">
              <a:rPr lang="da-DK" smtClean="0"/>
              <a:t>13-12-2012</a:t>
            </a:fld>
            <a:endParaRPr lang="da-DK"/>
          </a:p>
        </p:txBody>
      </p:sp>
      <p:sp>
        <p:nvSpPr>
          <p:cNvPr id="4" name="Pladsholder til diasbillede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a-DK"/>
          </a:p>
        </p:txBody>
      </p:sp>
      <p:sp>
        <p:nvSpPr>
          <p:cNvPr id="5" name="Pladsholder til no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A7E8B7-4659-417C-8774-926B1537CFFA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8874076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iasbille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Pladsholder til no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a-DK" dirty="0"/>
          </a:p>
        </p:txBody>
      </p:sp>
      <p:sp>
        <p:nvSpPr>
          <p:cNvPr id="4" name="Pladsholder til dias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A7E8B7-4659-417C-8774-926B1537CFFA}" type="slidenum">
              <a:rPr lang="da-DK" smtClean="0"/>
              <a:t>13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6356811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U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C6543-AC74-46E1-A53B-1E7EAA4C5CD8}" type="datetime1">
              <a:rPr lang="da-DK" smtClean="0"/>
              <a:t>13-12-2012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2885920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71FAF-2518-4406-9AFD-910BCA107E51}" type="datetime1">
              <a:rPr lang="da-DK" smtClean="0"/>
              <a:t>13-12-2012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086214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61B7A-40FF-4E56-AE40-E5F2384A73FA}" type="datetime1">
              <a:rPr lang="da-DK" smtClean="0"/>
              <a:t>13-12-2012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2200151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FAAE8-CF68-44DF-9A09-8AB0B35D2320}" type="datetime1">
              <a:rPr lang="da-DK" smtClean="0"/>
              <a:t>13-12-2012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8138949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1703F-9AF6-4844-978E-BFBA520FD853}" type="datetime1">
              <a:rPr lang="da-DK" smtClean="0"/>
              <a:t>13-12-2012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7419381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F2785B-FA6A-4EDB-ADC4-54BF8B18E7D2}" type="datetime1">
              <a:rPr lang="da-DK" smtClean="0"/>
              <a:t>13-12-2012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1931509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6" name="Pladsholder til ind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7" name="Pladsholder til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C72A-4EC1-46CD-B4B9-75C0D9ED1F77}" type="datetime1">
              <a:rPr lang="da-DK" smtClean="0"/>
              <a:t>13-12-2012</a:t>
            </a:fld>
            <a:endParaRPr lang="da-DK"/>
          </a:p>
        </p:txBody>
      </p:sp>
      <p:sp>
        <p:nvSpPr>
          <p:cNvPr id="8" name="Pladsholder til sidefod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9" name="Pladsholder til dias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158383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4E669-E191-43F1-BA48-0E01149D698A}" type="datetime1">
              <a:rPr lang="da-DK" smtClean="0"/>
              <a:t>13-12-2012</a:t>
            </a:fld>
            <a:endParaRPr lang="da-DK"/>
          </a:p>
        </p:txBody>
      </p:sp>
      <p:sp>
        <p:nvSpPr>
          <p:cNvPr id="4" name="Pladsholder til sidefod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0974089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259DB8-8AEB-4D81-970D-19C6BC0CAE5A}" type="datetime1">
              <a:rPr lang="da-DK" smtClean="0"/>
              <a:t>13-12-2012</a:t>
            </a:fld>
            <a:endParaRPr lang="da-DK"/>
          </a:p>
        </p:txBody>
      </p:sp>
      <p:sp>
        <p:nvSpPr>
          <p:cNvPr id="3" name="Pladsholder til sidefod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4" name="Pladsholder til dias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3757164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782BD-E023-4CB6-B928-1DA70CF4546B}" type="datetime1">
              <a:rPr lang="da-DK" smtClean="0"/>
              <a:t>13-12-2012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6301705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bille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DBC6E-B603-49D8-8ACE-02DFBD0712CE}" type="datetime1">
              <a:rPr lang="da-DK" smtClean="0"/>
              <a:t>13-12-2012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8832755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4906C9-453D-45F2-94AC-546B6268CBE3}" type="datetime1">
              <a:rPr lang="da-DK" smtClean="0"/>
              <a:t>13-12-2012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a-DK" smtClean="0"/>
              <a:t>www.danskraastof.dk             www.familieprojektet.dk</a:t>
            </a:r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E47319-E06D-4A5E-A8D5-DC9E4793191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6970726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8" Type="http://schemas.openxmlformats.org/officeDocument/2006/relationships/hyperlink" Target="http://www.danskraastof.dk/" TargetMode="External"/><Relationship Id="rId3" Type="http://schemas.openxmlformats.org/officeDocument/2006/relationships/image" Target="../media/image2.png"/><Relationship Id="rId7" Type="http://schemas.openxmlformats.org/officeDocument/2006/relationships/hyperlink" Target="http://www.fairstart.net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hyperlink" Target="http://www.fairstartglobal.com/" TargetMode="External"/><Relationship Id="rId5" Type="http://schemas.openxmlformats.org/officeDocument/2006/relationships/hyperlink" Target="http://www.english.sm.dk/SOCIAL-ISSUES/CHILDREN-AND-YOUTH/Sider/Start.aspx" TargetMode="External"/><Relationship Id="rId4" Type="http://schemas.openxmlformats.org/officeDocument/2006/relationships/hyperlink" Target="http://www.english.sm.dk/Sider/Velkommen.aspx" TargetMode="External"/><Relationship Id="rId9" Type="http://schemas.openxmlformats.org/officeDocument/2006/relationships/hyperlink" Target="http://www.familieprojektet.dk/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827965" y="1844824"/>
            <a:ext cx="6400800" cy="1512168"/>
          </a:xfrm>
        </p:spPr>
        <p:txBody>
          <a:bodyPr>
            <a:normAutofit fontScale="55000" lnSpcReduction="20000"/>
          </a:bodyPr>
          <a:lstStyle/>
          <a:p>
            <a:pPr algn="l"/>
            <a:r>
              <a:rPr lang="en-GB" sz="4600" b="1" i="1" dirty="0">
                <a:solidFill>
                  <a:schemeClr val="tx1"/>
                </a:solidFill>
              </a:rPr>
              <a:t>Vulnerable </a:t>
            </a:r>
            <a:endParaRPr lang="en-GB" sz="4600" b="1" i="1" dirty="0" smtClean="0">
              <a:solidFill>
                <a:schemeClr val="tx1"/>
              </a:solidFill>
            </a:endParaRPr>
          </a:p>
          <a:p>
            <a:r>
              <a:rPr lang="en-GB" sz="6900" b="1" i="1" dirty="0" smtClean="0">
                <a:solidFill>
                  <a:schemeClr val="tx1"/>
                </a:solidFill>
              </a:rPr>
              <a:t>Children </a:t>
            </a:r>
            <a:r>
              <a:rPr lang="en-GB" sz="6900" b="1" i="1" dirty="0">
                <a:solidFill>
                  <a:schemeClr val="tx1"/>
                </a:solidFill>
              </a:rPr>
              <a:t>and </a:t>
            </a:r>
            <a:r>
              <a:rPr lang="en-GB" sz="6900" b="1" i="1" dirty="0" smtClean="0">
                <a:solidFill>
                  <a:schemeClr val="tx1"/>
                </a:solidFill>
              </a:rPr>
              <a:t>families</a:t>
            </a:r>
          </a:p>
          <a:p>
            <a:pPr algn="r"/>
            <a:r>
              <a:rPr lang="en-GB" sz="4600" b="1" i="1" dirty="0" smtClean="0">
                <a:solidFill>
                  <a:schemeClr val="tx1"/>
                </a:solidFill>
              </a:rPr>
              <a:t> in Denmark</a:t>
            </a:r>
            <a:endParaRPr lang="da-DK" sz="4600" b="1" dirty="0">
              <a:solidFill>
                <a:schemeClr val="tx1"/>
              </a:solidFill>
            </a:endParaRPr>
          </a:p>
          <a:p>
            <a:endParaRPr lang="da-DK" dirty="0"/>
          </a:p>
        </p:txBody>
      </p:sp>
      <p:sp>
        <p:nvSpPr>
          <p:cNvPr id="3" name="Tekstboks 2"/>
          <p:cNvSpPr txBox="1"/>
          <p:nvPr/>
        </p:nvSpPr>
        <p:spPr>
          <a:xfrm>
            <a:off x="792850" y="4005064"/>
            <a:ext cx="7488832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da-DK" b="1" dirty="0"/>
              <a:t> </a:t>
            </a:r>
            <a:r>
              <a:rPr lang="da-DK" sz="2000" b="1" dirty="0"/>
              <a:t>My </a:t>
            </a:r>
            <a:r>
              <a:rPr lang="en-US" sz="2000" b="1" dirty="0" smtClean="0"/>
              <a:t>presentation</a:t>
            </a:r>
          </a:p>
          <a:p>
            <a:pPr lvl="0"/>
            <a:endParaRPr lang="da-DK" sz="2000" dirty="0"/>
          </a:p>
          <a:p>
            <a:pPr marL="285750" indent="-285750">
              <a:buFont typeface="Wingdings" pitchFamily="2" charset="2"/>
              <a:buChar char="Ø"/>
            </a:pPr>
            <a:r>
              <a:rPr lang="en-GB" dirty="0"/>
              <a:t>A brief presentation on what we do for Children and Families in general</a:t>
            </a:r>
            <a:endParaRPr lang="da-DK" sz="1600" dirty="0"/>
          </a:p>
          <a:p>
            <a:r>
              <a:rPr lang="da-DK" dirty="0"/>
              <a:t>	</a:t>
            </a:r>
          </a:p>
          <a:p>
            <a:pPr marL="285750" indent="-285750">
              <a:buFont typeface="Wingdings" pitchFamily="2" charset="2"/>
              <a:buChar char="Ø"/>
            </a:pPr>
            <a:r>
              <a:rPr lang="en-US" dirty="0" smtClean="0"/>
              <a:t> </a:t>
            </a:r>
            <a:r>
              <a:rPr lang="en-GB" dirty="0"/>
              <a:t>What We do And How We Do It in the Entire System of Care for Vulnerable Child and Family</a:t>
            </a:r>
            <a:r>
              <a:rPr lang="da-DK" dirty="0"/>
              <a:t> </a:t>
            </a:r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1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0749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6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6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6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600"/>
                            </p:stCondLst>
                            <p:childTnLst>
                              <p:par>
                                <p:cTn id="17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5" name="Tekstboks 4"/>
          <p:cNvSpPr txBox="1"/>
          <p:nvPr/>
        </p:nvSpPr>
        <p:spPr>
          <a:xfrm>
            <a:off x="971600" y="1700808"/>
            <a:ext cx="71287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da-DK" dirty="0"/>
          </a:p>
        </p:txBody>
      </p:sp>
      <p:sp>
        <p:nvSpPr>
          <p:cNvPr id="22" name="Rektangel 21"/>
          <p:cNvSpPr/>
          <p:nvPr/>
        </p:nvSpPr>
        <p:spPr>
          <a:xfrm>
            <a:off x="791580" y="1412776"/>
            <a:ext cx="7272808" cy="4897520"/>
          </a:xfrm>
          <a:prstGeom prst="rect">
            <a:avLst/>
          </a:prstGeom>
          <a:ln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a-DK"/>
          </a:p>
        </p:txBody>
      </p:sp>
      <p:sp>
        <p:nvSpPr>
          <p:cNvPr id="23" name="Ligebenet trekant 22"/>
          <p:cNvSpPr/>
          <p:nvPr/>
        </p:nvSpPr>
        <p:spPr>
          <a:xfrm>
            <a:off x="2427433" y="2168960"/>
            <a:ext cx="5198110" cy="2426335"/>
          </a:xfrm>
          <a:prstGeom prst="triangle">
            <a:avLst>
              <a:gd name="adj" fmla="val 49597"/>
            </a:avLst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a-DK"/>
          </a:p>
        </p:txBody>
      </p:sp>
      <p:sp>
        <p:nvSpPr>
          <p:cNvPr id="24" name="Ligebenet trekant 23"/>
          <p:cNvSpPr/>
          <p:nvPr/>
        </p:nvSpPr>
        <p:spPr>
          <a:xfrm>
            <a:off x="3560765" y="2864291"/>
            <a:ext cx="2905125" cy="1327150"/>
          </a:xfrm>
          <a:prstGeom prst="triangle">
            <a:avLst>
              <a:gd name="adj" fmla="val 49417"/>
            </a:avLst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a-DK"/>
          </a:p>
        </p:txBody>
      </p:sp>
      <p:sp>
        <p:nvSpPr>
          <p:cNvPr id="25" name="Tekstfelt 2"/>
          <p:cNvSpPr txBox="1">
            <a:spLocks noChangeArrowheads="1"/>
          </p:cNvSpPr>
          <p:nvPr/>
        </p:nvSpPr>
        <p:spPr bwMode="auto">
          <a:xfrm>
            <a:off x="4078157" y="3704178"/>
            <a:ext cx="1792605" cy="372110"/>
          </a:xfrm>
          <a:prstGeom prst="rect">
            <a:avLst/>
          </a:prstGeom>
          <a:solidFill>
            <a:srgbClr val="FFFFFF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no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da-DK" sz="1600" b="1" dirty="0">
                <a:effectLst/>
                <a:latin typeface="Calibri"/>
                <a:ea typeface="Calibri"/>
                <a:cs typeface="Times New Roman"/>
              </a:rPr>
              <a:t>The </a:t>
            </a:r>
            <a:r>
              <a:rPr lang="en-US" sz="1600" b="1" dirty="0">
                <a:effectLst/>
                <a:latin typeface="Calibri"/>
                <a:ea typeface="Calibri"/>
                <a:cs typeface="Times New Roman"/>
              </a:rPr>
              <a:t>Child’s</a:t>
            </a:r>
            <a:r>
              <a:rPr lang="da-DK" sz="1600" b="1" dirty="0">
                <a:effectLst/>
                <a:latin typeface="Calibri"/>
                <a:ea typeface="Calibri"/>
                <a:cs typeface="Times New Roman"/>
              </a:rPr>
              <a:t> Velfare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</p:txBody>
      </p:sp>
      <p:sp>
        <p:nvSpPr>
          <p:cNvPr id="26" name="Tekstfelt 2"/>
          <p:cNvSpPr txBox="1">
            <a:spLocks noChangeArrowheads="1"/>
          </p:cNvSpPr>
          <p:nvPr/>
        </p:nvSpPr>
        <p:spPr bwMode="auto">
          <a:xfrm rot="18998233">
            <a:off x="2937119" y="3273628"/>
            <a:ext cx="2317115" cy="268605"/>
          </a:xfrm>
          <a:prstGeom prst="rect">
            <a:avLst/>
          </a:prstGeom>
          <a:solidFill>
            <a:srgbClr val="FFFFFF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no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da-DK" sz="1200" b="1" dirty="0">
                <a:effectLst/>
                <a:latin typeface="Calibri"/>
                <a:ea typeface="Calibri"/>
                <a:cs typeface="Times New Roman"/>
              </a:rPr>
              <a:t>The </a:t>
            </a:r>
            <a:r>
              <a:rPr lang="en-US" sz="1200" b="1" dirty="0">
                <a:effectLst/>
                <a:latin typeface="Calibri"/>
                <a:ea typeface="Calibri"/>
                <a:cs typeface="Times New Roman"/>
              </a:rPr>
              <a:t>child’s developmental needs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</p:txBody>
      </p:sp>
      <p:sp>
        <p:nvSpPr>
          <p:cNvPr id="27" name="Tekstfelt 2"/>
          <p:cNvSpPr txBox="1">
            <a:spLocks noChangeArrowheads="1"/>
          </p:cNvSpPr>
          <p:nvPr/>
        </p:nvSpPr>
        <p:spPr bwMode="auto">
          <a:xfrm rot="2560723">
            <a:off x="5257093" y="3392888"/>
            <a:ext cx="1600200" cy="295275"/>
          </a:xfrm>
          <a:prstGeom prst="rect">
            <a:avLst/>
          </a:prstGeom>
          <a:solidFill>
            <a:srgbClr val="FFFFFF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no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200" b="1" dirty="0">
                <a:effectLst/>
                <a:latin typeface="Calibri"/>
                <a:ea typeface="Calibri"/>
                <a:cs typeface="Times New Roman"/>
              </a:rPr>
              <a:t>Parenting skills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</p:txBody>
      </p:sp>
      <p:sp>
        <p:nvSpPr>
          <p:cNvPr id="28" name="Tekstfelt 2"/>
          <p:cNvSpPr txBox="1">
            <a:spLocks noChangeArrowheads="1"/>
          </p:cNvSpPr>
          <p:nvPr/>
        </p:nvSpPr>
        <p:spPr bwMode="auto">
          <a:xfrm>
            <a:off x="3576825" y="4251165"/>
            <a:ext cx="2795270" cy="264160"/>
          </a:xfrm>
          <a:prstGeom prst="rect">
            <a:avLst/>
          </a:prstGeom>
          <a:solidFill>
            <a:srgbClr val="FFFFFF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no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da-DK" sz="1200" b="1" dirty="0">
                <a:effectLst/>
                <a:latin typeface="Calibri"/>
                <a:ea typeface="Calibri"/>
                <a:cs typeface="Times New Roman"/>
              </a:rPr>
              <a:t>Family </a:t>
            </a:r>
            <a:r>
              <a:rPr lang="en-US" sz="1200" b="1" dirty="0">
                <a:effectLst/>
                <a:latin typeface="Calibri"/>
                <a:ea typeface="Calibri"/>
                <a:cs typeface="Times New Roman"/>
              </a:rPr>
              <a:t>conditions</a:t>
            </a:r>
            <a:r>
              <a:rPr lang="da-DK" sz="1200" b="1" dirty="0">
                <a:effectLst/>
                <a:latin typeface="Calibri"/>
                <a:ea typeface="Calibri"/>
                <a:cs typeface="Times New Roman"/>
              </a:rPr>
              <a:t> – </a:t>
            </a:r>
            <a:r>
              <a:rPr lang="en-US" sz="1200" b="1" dirty="0">
                <a:effectLst/>
                <a:latin typeface="Calibri"/>
                <a:ea typeface="Calibri"/>
                <a:cs typeface="Times New Roman"/>
              </a:rPr>
              <a:t>family surroundings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</p:txBody>
      </p:sp>
      <p:sp>
        <p:nvSpPr>
          <p:cNvPr id="29" name="Tekstfelt 2"/>
          <p:cNvSpPr txBox="1">
            <a:spLocks noChangeArrowheads="1"/>
          </p:cNvSpPr>
          <p:nvPr/>
        </p:nvSpPr>
        <p:spPr bwMode="auto">
          <a:xfrm rot="19024542">
            <a:off x="1499727" y="2254623"/>
            <a:ext cx="2541767" cy="1493993"/>
          </a:xfrm>
          <a:prstGeom prst="rect">
            <a:avLst/>
          </a:prstGeom>
          <a:solidFill>
            <a:srgbClr val="FFFFFF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noAutofit/>
          </a:bodyPr>
          <a:lstStyle/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Helth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matters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School matters</a:t>
            </a: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 and learning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Leisure time</a:t>
            </a: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 and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friendships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Development and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behavior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742950" lvl="1" indent="-285750">
              <a:lnSpc>
                <a:spcPct val="115000"/>
              </a:lnSpc>
              <a:spcAft>
                <a:spcPts val="0"/>
              </a:spcAft>
              <a:buFont typeface="Courier New"/>
              <a:buChar char="o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Emotional</a:t>
            </a: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 and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behavioral </a:t>
            </a:r>
            <a:r>
              <a:rPr lang="en-US" sz="900" dirty="0" smtClean="0">
                <a:effectLst/>
                <a:latin typeface="Calibri"/>
                <a:ea typeface="Calibri"/>
                <a:cs typeface="Times New Roman"/>
              </a:rPr>
              <a:t>developm</a:t>
            </a:r>
            <a:r>
              <a:rPr lang="en-US" sz="900" dirty="0" smtClean="0">
                <a:latin typeface="Calibri"/>
                <a:ea typeface="Calibri"/>
                <a:cs typeface="Times New Roman"/>
              </a:rPr>
              <a:t>ent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742950" lvl="1" indent="-285750">
              <a:lnSpc>
                <a:spcPct val="115000"/>
              </a:lnSpc>
              <a:spcAft>
                <a:spcPts val="0"/>
              </a:spcAft>
              <a:buFont typeface="Courier New"/>
              <a:buChar char="o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Identity and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Independence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742950" lvl="1" indent="-285750">
              <a:lnSpc>
                <a:spcPct val="115000"/>
              </a:lnSpc>
              <a:spcAft>
                <a:spcPts val="0"/>
              </a:spcAft>
              <a:buFont typeface="Courier New"/>
              <a:buChar char="o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Social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appearance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171450" lvl="0" indent="-171450">
              <a:lnSpc>
                <a:spcPct val="115000"/>
              </a:lnSpc>
              <a:spcAft>
                <a:spcPts val="1000"/>
              </a:spcAft>
              <a:buFont typeface="Wingdings" pitchFamily="2" charset="2"/>
              <a:buChar char="Ø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Family –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family relationships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 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</p:txBody>
      </p:sp>
      <p:sp>
        <p:nvSpPr>
          <p:cNvPr id="30" name="Tekstfelt 2"/>
          <p:cNvSpPr txBox="1">
            <a:spLocks noChangeArrowheads="1"/>
          </p:cNvSpPr>
          <p:nvPr/>
        </p:nvSpPr>
        <p:spPr bwMode="auto">
          <a:xfrm rot="18753028">
            <a:off x="6080303" y="2083611"/>
            <a:ext cx="1451043" cy="1196975"/>
          </a:xfrm>
          <a:prstGeom prst="rect">
            <a:avLst/>
          </a:prstGeom>
          <a:solidFill>
            <a:srgbClr val="FFFFFF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noAutofit/>
          </a:bodyPr>
          <a:lstStyle/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Basic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care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Safety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aspects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Emotional warmth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Stimulation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Guidance and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setting boundaries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Font typeface="Wingdings"/>
              <a:buChar char="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stability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</p:txBody>
      </p:sp>
      <p:sp>
        <p:nvSpPr>
          <p:cNvPr id="31" name="Tekstfelt 2"/>
          <p:cNvSpPr txBox="1">
            <a:spLocks noChangeArrowheads="1"/>
          </p:cNvSpPr>
          <p:nvPr/>
        </p:nvSpPr>
        <p:spPr bwMode="auto">
          <a:xfrm>
            <a:off x="3510810" y="4725144"/>
            <a:ext cx="3163847" cy="1386953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noAutofit/>
          </a:bodyPr>
          <a:lstStyle/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Family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history</a:t>
            </a:r>
            <a:r>
              <a:rPr lang="da-DK" sz="900" dirty="0">
                <a:effectLst/>
                <a:latin typeface="Calibri"/>
                <a:ea typeface="Calibri"/>
                <a:cs typeface="Times New Roman"/>
              </a:rPr>
              <a:t> and </a:t>
            </a: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functioning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Extended family and others in the family network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Housing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Employment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Finances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Wingdings"/>
              <a:buChar char="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The family’s relationships to the broader community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742950" lvl="1" indent="-285750">
              <a:lnSpc>
                <a:spcPct val="115000"/>
              </a:lnSpc>
              <a:spcAft>
                <a:spcPts val="0"/>
              </a:spcAft>
              <a:buFont typeface="Courier New"/>
              <a:buChar char="o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Social integration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  <a:p>
            <a:pPr marL="742950" lvl="1" indent="-285750">
              <a:lnSpc>
                <a:spcPct val="115000"/>
              </a:lnSpc>
              <a:spcAft>
                <a:spcPts val="1000"/>
              </a:spcAft>
              <a:buFont typeface="Courier New"/>
              <a:buChar char="o"/>
            </a:pPr>
            <a:r>
              <a:rPr lang="en-US" sz="900" dirty="0">
                <a:effectLst/>
                <a:latin typeface="Calibri"/>
                <a:ea typeface="Calibri"/>
                <a:cs typeface="Times New Roman"/>
              </a:rPr>
              <a:t>Local community resources</a:t>
            </a:r>
            <a:endParaRPr lang="da-DK" sz="1100" dirty="0">
              <a:effectLst/>
              <a:latin typeface="Calibri"/>
              <a:ea typeface="Calibri"/>
              <a:cs typeface="Times New Roman"/>
            </a:endParaRPr>
          </a:p>
        </p:txBody>
      </p:sp>
      <p:sp>
        <p:nvSpPr>
          <p:cNvPr id="6" name="Rectangle 2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a-DK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ekstboks 6"/>
          <p:cNvSpPr txBox="1"/>
          <p:nvPr/>
        </p:nvSpPr>
        <p:spPr>
          <a:xfrm>
            <a:off x="1403647" y="1589116"/>
            <a:ext cx="39652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b="1" dirty="0" smtClean="0"/>
              <a:t>Tool for </a:t>
            </a:r>
            <a:r>
              <a:rPr lang="da-DK" b="1" dirty="0" err="1" smtClean="0"/>
              <a:t>examining</a:t>
            </a:r>
            <a:r>
              <a:rPr lang="da-DK" b="1" dirty="0" smtClean="0"/>
              <a:t> the </a:t>
            </a:r>
            <a:r>
              <a:rPr lang="da-DK" b="1" dirty="0" err="1" smtClean="0"/>
              <a:t>child’s</a:t>
            </a:r>
            <a:r>
              <a:rPr lang="da-DK" b="1" dirty="0" smtClean="0"/>
              <a:t> situation</a:t>
            </a:r>
            <a:endParaRPr lang="da-DK" b="1" dirty="0"/>
          </a:p>
        </p:txBody>
      </p:sp>
      <p:sp>
        <p:nvSpPr>
          <p:cNvPr id="3" name="Pladsholder til diasnumm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10</a:t>
            </a:fld>
            <a:endParaRPr lang="da-DK"/>
          </a:p>
        </p:txBody>
      </p:sp>
      <p:sp>
        <p:nvSpPr>
          <p:cNvPr id="32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8" name="Rektangel 7"/>
          <p:cNvSpPr/>
          <p:nvPr/>
        </p:nvSpPr>
        <p:spPr>
          <a:xfrm>
            <a:off x="1115616" y="1700807"/>
            <a:ext cx="6920097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400" b="1" dirty="0"/>
              <a:t>System of Care for Vulnerable Child and Family</a:t>
            </a:r>
            <a:endParaRPr lang="da-DK" sz="2400" dirty="0"/>
          </a:p>
        </p:txBody>
      </p:sp>
      <p:sp>
        <p:nvSpPr>
          <p:cNvPr id="3" name="Rektangel 2"/>
          <p:cNvSpPr/>
          <p:nvPr/>
        </p:nvSpPr>
        <p:spPr>
          <a:xfrm>
            <a:off x="1324310" y="2209128"/>
            <a:ext cx="7064113" cy="42473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b="1" dirty="0"/>
              <a:t>How? </a:t>
            </a:r>
            <a:endParaRPr lang="da-DK" dirty="0"/>
          </a:p>
          <a:p>
            <a:pPr lvl="1"/>
            <a:endParaRPr lang="en-US" dirty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dirty="0"/>
              <a:t>The Social Service Office </a:t>
            </a:r>
            <a:r>
              <a:rPr lang="en-US" dirty="0" smtClean="0"/>
              <a:t>can get further information by</a:t>
            </a:r>
          </a:p>
          <a:p>
            <a:pPr lvl="1"/>
            <a:endParaRPr lang="en-US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Asking for written statements from </a:t>
            </a:r>
          </a:p>
          <a:p>
            <a:pPr lvl="2"/>
            <a:r>
              <a:rPr lang="en-US" dirty="0"/>
              <a:t> </a:t>
            </a:r>
            <a:r>
              <a:rPr lang="en-US" dirty="0" smtClean="0"/>
              <a:t>     Nursery, Kindergarten, school and other professionals</a:t>
            </a:r>
          </a:p>
          <a:p>
            <a:pPr lvl="2"/>
            <a:r>
              <a:rPr lang="en-US" dirty="0"/>
              <a:t> </a:t>
            </a:r>
            <a:r>
              <a:rPr lang="en-US" dirty="0" smtClean="0"/>
              <a:t>     even from birth hospital</a:t>
            </a:r>
          </a:p>
          <a:p>
            <a:pPr lvl="2"/>
            <a:endParaRPr lang="en-US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Having the child examined by</a:t>
            </a:r>
          </a:p>
          <a:p>
            <a:pPr lvl="2"/>
            <a:r>
              <a:rPr lang="en-US" dirty="0" smtClean="0"/>
              <a:t>      doctors, psychologist, psychiatrist or </a:t>
            </a:r>
          </a:p>
          <a:p>
            <a:pPr lvl="2"/>
            <a:r>
              <a:rPr lang="en-US" dirty="0"/>
              <a:t> </a:t>
            </a:r>
            <a:r>
              <a:rPr lang="en-US" dirty="0" smtClean="0"/>
              <a:t>     ambulant in a mental-/somatic hospital</a:t>
            </a:r>
          </a:p>
          <a:p>
            <a:pPr lvl="2"/>
            <a:endParaRPr lang="en-US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Interviewing the parents</a:t>
            </a:r>
          </a:p>
          <a:p>
            <a:pPr lvl="2"/>
            <a:endParaRPr lang="en-US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Interviewing/talking to/seeing the child</a:t>
            </a:r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11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1000"/>
                            </p:stCondLst>
                            <p:childTnLst>
                              <p:par>
                                <p:cTn id="45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8" name="Rektangel 7"/>
          <p:cNvSpPr/>
          <p:nvPr/>
        </p:nvSpPr>
        <p:spPr>
          <a:xfrm>
            <a:off x="827584" y="1700807"/>
            <a:ext cx="7208129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400" b="1" dirty="0"/>
              <a:t>System of Care for Vulnerable Child and Family</a:t>
            </a:r>
            <a:endParaRPr lang="da-DK" sz="2400" dirty="0"/>
          </a:p>
        </p:txBody>
      </p:sp>
      <p:sp>
        <p:nvSpPr>
          <p:cNvPr id="3" name="Rektangel 2"/>
          <p:cNvSpPr/>
          <p:nvPr/>
        </p:nvSpPr>
        <p:spPr>
          <a:xfrm>
            <a:off x="827584" y="2348880"/>
            <a:ext cx="7532657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/>
              <a:t>The Social Service Office </a:t>
            </a:r>
            <a:r>
              <a:rPr lang="en-US" sz="2000" b="1" dirty="0" smtClean="0"/>
              <a:t> makes a plan of action containing:</a:t>
            </a:r>
          </a:p>
          <a:p>
            <a:endParaRPr lang="en-US" sz="1600" b="1" dirty="0"/>
          </a:p>
          <a:p>
            <a:pPr marL="342900" indent="-342900">
              <a:buFont typeface="Wingdings" pitchFamily="2" charset="2"/>
              <a:buChar char="Ø"/>
            </a:pPr>
            <a:r>
              <a:rPr lang="en-US" sz="1600" dirty="0" smtClean="0"/>
              <a:t>In a form – what’s the basis for the conclusions</a:t>
            </a:r>
          </a:p>
          <a:p>
            <a:pPr marL="342900" indent="-342900">
              <a:buFont typeface="Wingdings" pitchFamily="2" charset="2"/>
              <a:buChar char="Ø"/>
            </a:pPr>
            <a:endParaRPr lang="en-US" sz="1600" dirty="0" smtClean="0"/>
          </a:p>
          <a:p>
            <a:pPr marL="342900" indent="-342900">
              <a:buFont typeface="Wingdings" pitchFamily="2" charset="2"/>
              <a:buChar char="Ø"/>
            </a:pPr>
            <a:r>
              <a:rPr lang="en-US" sz="1600" dirty="0" smtClean="0"/>
              <a:t>The conclusion</a:t>
            </a:r>
          </a:p>
          <a:p>
            <a:pPr marL="342900" indent="-342900">
              <a:buFont typeface="Wingdings" pitchFamily="2" charset="2"/>
              <a:buChar char="Ø"/>
            </a:pPr>
            <a:endParaRPr lang="en-US" sz="1600" dirty="0" smtClean="0"/>
          </a:p>
          <a:p>
            <a:pPr marL="800100" lvl="1" indent="-342900">
              <a:buFont typeface="Arial" pitchFamily="34" charset="0"/>
              <a:buChar char="•"/>
            </a:pPr>
            <a:r>
              <a:rPr lang="en-US" sz="1600" dirty="0" smtClean="0"/>
              <a:t>Sort of effort to be used to help the kid</a:t>
            </a:r>
          </a:p>
          <a:p>
            <a:pPr marL="800100" lvl="1" indent="-342900">
              <a:buFont typeface="Arial" pitchFamily="34" charset="0"/>
              <a:buChar char="•"/>
            </a:pPr>
            <a:r>
              <a:rPr lang="en-US" sz="1600" dirty="0" smtClean="0"/>
              <a:t>Timetable and a revise date</a:t>
            </a:r>
          </a:p>
          <a:p>
            <a:pPr lvl="1"/>
            <a:endParaRPr lang="en-US" sz="1600" dirty="0" smtClean="0"/>
          </a:p>
          <a:p>
            <a:pPr marL="800100" lvl="1" indent="-342900">
              <a:buFont typeface="Arial" pitchFamily="34" charset="0"/>
              <a:buChar char="•"/>
            </a:pPr>
            <a:r>
              <a:rPr lang="en-US" sz="1600" dirty="0" smtClean="0"/>
              <a:t>Guidance for the parents on possibilities to complain if they don't agree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n-US" sz="1600" dirty="0" smtClean="0"/>
              <a:t>The </a:t>
            </a:r>
            <a:r>
              <a:rPr lang="en-US" sz="1600" dirty="0"/>
              <a:t>social </a:t>
            </a:r>
            <a:r>
              <a:rPr lang="en-US" sz="1600" dirty="0" smtClean="0"/>
              <a:t>committee (if too little, too much or wrong sort of assistance)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n-US" sz="1600" dirty="0"/>
              <a:t>Child and Youth </a:t>
            </a:r>
            <a:r>
              <a:rPr lang="en-US" sz="1600" dirty="0" smtClean="0"/>
              <a:t>committee (Accommodation </a:t>
            </a:r>
            <a:r>
              <a:rPr lang="en-US" sz="1600" dirty="0"/>
              <a:t>outside </a:t>
            </a:r>
            <a:r>
              <a:rPr lang="en-US" sz="1600" dirty="0" smtClean="0"/>
              <a:t>of home)</a:t>
            </a:r>
          </a:p>
          <a:p>
            <a:endParaRPr lang="da-DK" sz="2000" b="1" dirty="0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12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8" name="Rektangel 7"/>
          <p:cNvSpPr/>
          <p:nvPr/>
        </p:nvSpPr>
        <p:spPr>
          <a:xfrm>
            <a:off x="1115616" y="1700807"/>
            <a:ext cx="6920097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400" b="1" dirty="0"/>
              <a:t>System of Care for Vulnerable Child and Family</a:t>
            </a:r>
            <a:endParaRPr lang="da-DK" sz="2400" dirty="0"/>
          </a:p>
        </p:txBody>
      </p:sp>
      <p:sp>
        <p:nvSpPr>
          <p:cNvPr id="3" name="Rektangel 2"/>
          <p:cNvSpPr/>
          <p:nvPr/>
        </p:nvSpPr>
        <p:spPr>
          <a:xfrm>
            <a:off x="1115616" y="2348880"/>
            <a:ext cx="7560840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/>
              <a:t>Where</a:t>
            </a:r>
            <a:r>
              <a:rPr lang="en-US" sz="2000" b="1" dirty="0" smtClean="0"/>
              <a:t>? What?</a:t>
            </a:r>
          </a:p>
          <a:p>
            <a:endParaRPr lang="da-DK" dirty="0"/>
          </a:p>
          <a:p>
            <a:pPr marL="285750" lvl="0" indent="-285750">
              <a:buFont typeface="Wingdings" pitchFamily="2" charset="2"/>
              <a:buChar char="Ø"/>
            </a:pPr>
            <a:r>
              <a:rPr lang="en-US" b="1" dirty="0" smtClean="0"/>
              <a:t>The child at home </a:t>
            </a:r>
            <a:endParaRPr lang="da-DK" b="1" dirty="0"/>
          </a:p>
          <a:p>
            <a:pPr marL="742950" lvl="1" indent="-285750">
              <a:buFont typeface="Arial" pitchFamily="34" charset="0"/>
              <a:buChar char="•"/>
            </a:pPr>
            <a:r>
              <a:rPr lang="en-US" sz="1600" dirty="0"/>
              <a:t>specialized support such as counseling, educational or other </a:t>
            </a:r>
            <a:r>
              <a:rPr lang="en-US" sz="1600" dirty="0" smtClean="0"/>
              <a:t>support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n-US" sz="1600" dirty="0" smtClean="0"/>
              <a:t> ambulant treatment of the child (psychological, psychiatrically)</a:t>
            </a:r>
            <a:endParaRPr lang="da-DK" sz="1600" dirty="0"/>
          </a:p>
          <a:p>
            <a:pPr marL="742950" lvl="1" indent="-285750">
              <a:buFont typeface="Arial" pitchFamily="34" charset="0"/>
              <a:buChar char="•"/>
            </a:pPr>
            <a:r>
              <a:rPr lang="en-US" sz="1600" dirty="0"/>
              <a:t> family </a:t>
            </a:r>
            <a:r>
              <a:rPr lang="en-US" sz="1600" dirty="0" smtClean="0"/>
              <a:t>treatment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n-US" sz="1600" dirty="0" smtClean="0"/>
              <a:t>Economy or goods </a:t>
            </a:r>
            <a:endParaRPr lang="da-DK" sz="1600" dirty="0"/>
          </a:p>
          <a:p>
            <a:r>
              <a:rPr lang="en-US" b="1" dirty="0"/>
              <a:t> </a:t>
            </a:r>
            <a:endParaRPr lang="da-DK" sz="1600" dirty="0"/>
          </a:p>
          <a:p>
            <a:pPr lvl="0"/>
            <a:r>
              <a:rPr lang="en-US" b="1" dirty="0"/>
              <a:t>Accommodation outside the home </a:t>
            </a:r>
            <a:r>
              <a:rPr lang="en-US" sz="1600" dirty="0"/>
              <a:t>(</a:t>
            </a:r>
            <a:r>
              <a:rPr lang="da-DK" sz="1600" dirty="0" err="1"/>
              <a:t>approx</a:t>
            </a:r>
            <a:r>
              <a:rPr lang="da-DK" sz="1600" dirty="0"/>
              <a:t>. </a:t>
            </a:r>
            <a:r>
              <a:rPr lang="da-DK" sz="1600" dirty="0" smtClean="0"/>
              <a:t>12.500  total = 1% of all </a:t>
            </a:r>
            <a:r>
              <a:rPr lang="da-DK" sz="1600" dirty="0" err="1" smtClean="0"/>
              <a:t>children</a:t>
            </a:r>
            <a:r>
              <a:rPr lang="da-DK" sz="1600" dirty="0" smtClean="0"/>
              <a:t>)</a:t>
            </a:r>
            <a:endParaRPr lang="da-DK" sz="1600" dirty="0"/>
          </a:p>
          <a:p>
            <a:pPr lvl="1"/>
            <a:r>
              <a:rPr lang="en-US" sz="1600" dirty="0"/>
              <a:t>College/own small apartment		4%</a:t>
            </a:r>
            <a:endParaRPr lang="da-DK" sz="1600" dirty="0"/>
          </a:p>
          <a:p>
            <a:pPr lvl="1"/>
            <a:r>
              <a:rPr lang="en-US" sz="1600" dirty="0" smtClean="0"/>
              <a:t>Boarding </a:t>
            </a:r>
            <a:r>
              <a:rPr lang="en-US" sz="1600" dirty="0"/>
              <a:t>school			</a:t>
            </a:r>
            <a:r>
              <a:rPr lang="en-US" sz="1600" dirty="0" smtClean="0"/>
              <a:t>	3</a:t>
            </a:r>
            <a:r>
              <a:rPr lang="en-US" sz="1600" dirty="0"/>
              <a:t>%</a:t>
            </a:r>
            <a:endParaRPr lang="da-DK" sz="1600" dirty="0"/>
          </a:p>
          <a:p>
            <a:pPr lvl="1"/>
            <a:r>
              <a:rPr lang="en-US" sz="1600" dirty="0"/>
              <a:t>A 24-hour Institution </a:t>
            </a:r>
            <a:r>
              <a:rPr lang="en-US" sz="1600" dirty="0" smtClean="0"/>
              <a:t>– might have own school	22</a:t>
            </a:r>
            <a:r>
              <a:rPr lang="en-US" sz="1600" dirty="0"/>
              <a:t>%</a:t>
            </a:r>
            <a:endParaRPr lang="da-DK" sz="1600" dirty="0"/>
          </a:p>
          <a:p>
            <a:pPr lvl="1"/>
            <a:r>
              <a:rPr lang="en-US" sz="1600" dirty="0"/>
              <a:t>Foster care			</a:t>
            </a:r>
            <a:r>
              <a:rPr lang="en-US" sz="1600" dirty="0" smtClean="0"/>
              <a:t>	54</a:t>
            </a:r>
            <a:r>
              <a:rPr lang="en-US" sz="1600" dirty="0"/>
              <a:t>%</a:t>
            </a:r>
            <a:endParaRPr lang="da-DK" sz="1600" dirty="0"/>
          </a:p>
          <a:p>
            <a:pPr lvl="1"/>
            <a:r>
              <a:rPr lang="da-DK" sz="1600" dirty="0" err="1"/>
              <a:t>S</a:t>
            </a:r>
            <a:r>
              <a:rPr lang="da-DK" sz="1600" dirty="0" err="1" smtClean="0"/>
              <a:t>ocio-educational</a:t>
            </a:r>
            <a:r>
              <a:rPr lang="da-DK" sz="1600" dirty="0" smtClean="0"/>
              <a:t> </a:t>
            </a:r>
            <a:r>
              <a:rPr lang="da-DK" sz="1600" dirty="0" err="1"/>
              <a:t>residence</a:t>
            </a:r>
            <a:r>
              <a:rPr lang="en-US" sz="1600" dirty="0"/>
              <a:t>		15%</a:t>
            </a:r>
            <a:endParaRPr lang="da-DK" sz="1600" dirty="0"/>
          </a:p>
          <a:p>
            <a:pPr lvl="1"/>
            <a:r>
              <a:rPr lang="en-US" sz="1600" dirty="0"/>
              <a:t>other			</a:t>
            </a:r>
            <a:r>
              <a:rPr lang="en-US" sz="1600" dirty="0" smtClean="0"/>
              <a:t>		2</a:t>
            </a:r>
            <a:r>
              <a:rPr lang="en-US" sz="1600" dirty="0"/>
              <a:t>%</a:t>
            </a:r>
            <a:endParaRPr lang="da-DK" sz="1600" dirty="0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13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3" name="Rektangel 2"/>
          <p:cNvSpPr/>
          <p:nvPr/>
        </p:nvSpPr>
        <p:spPr>
          <a:xfrm>
            <a:off x="971600" y="1615587"/>
            <a:ext cx="711053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a-DK" sz="2400" b="1" dirty="0" err="1" smtClean="0"/>
              <a:t>Authorization</a:t>
            </a:r>
            <a:r>
              <a:rPr lang="da-DK" sz="2400" b="1" dirty="0"/>
              <a:t> and </a:t>
            </a:r>
            <a:r>
              <a:rPr lang="da-DK" sz="2400" b="1" dirty="0" err="1" smtClean="0"/>
              <a:t>Surveillance</a:t>
            </a:r>
            <a:r>
              <a:rPr lang="da-DK" sz="2400" b="1" dirty="0" smtClean="0"/>
              <a:t> . </a:t>
            </a:r>
            <a:r>
              <a:rPr lang="da-DK" sz="2400" b="1" dirty="0" err="1" smtClean="0"/>
              <a:t>Costs</a:t>
            </a:r>
            <a:r>
              <a:rPr lang="da-DK" sz="2400" b="1" dirty="0" smtClean="0"/>
              <a:t> for </a:t>
            </a:r>
            <a:r>
              <a:rPr lang="da-DK" sz="2400" b="1" dirty="0" err="1" smtClean="0"/>
              <a:t>Municipality</a:t>
            </a:r>
            <a:endParaRPr lang="da-DK" sz="2400" b="1" dirty="0"/>
          </a:p>
        </p:txBody>
      </p:sp>
      <p:sp>
        <p:nvSpPr>
          <p:cNvPr id="5" name="Rektangel 4"/>
          <p:cNvSpPr/>
          <p:nvPr/>
        </p:nvSpPr>
        <p:spPr>
          <a:xfrm>
            <a:off x="972056" y="2204864"/>
            <a:ext cx="7416368" cy="427809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itchFamily="2" charset="2"/>
              <a:buChar char="Ø"/>
            </a:pPr>
            <a:r>
              <a:rPr lang="en-US" sz="2000" dirty="0" smtClean="0"/>
              <a:t>24-hour Institution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n-US" sz="1600" dirty="0" smtClean="0"/>
              <a:t>Municipality or </a:t>
            </a:r>
            <a:r>
              <a:rPr lang="en-US" sz="1600" dirty="0"/>
              <a:t>region. </a:t>
            </a:r>
            <a:r>
              <a:rPr lang="en-US" sz="1600" dirty="0" smtClean="0"/>
              <a:t>Fixed budget to fixed number of kids</a:t>
            </a:r>
          </a:p>
          <a:p>
            <a:pPr lvl="1"/>
            <a:endParaRPr lang="en-US" sz="1600" dirty="0" smtClean="0"/>
          </a:p>
          <a:p>
            <a:pPr marL="342900" indent="-342900">
              <a:buFont typeface="Wingdings" pitchFamily="2" charset="2"/>
              <a:buChar char="Ø"/>
            </a:pPr>
            <a:r>
              <a:rPr lang="da-DK" sz="2000" dirty="0" err="1"/>
              <a:t>Socio-educational</a:t>
            </a:r>
            <a:r>
              <a:rPr lang="da-DK" sz="2000" dirty="0"/>
              <a:t> </a:t>
            </a:r>
            <a:r>
              <a:rPr lang="da-DK" sz="2000" dirty="0" err="1" smtClean="0"/>
              <a:t>residence</a:t>
            </a:r>
            <a:r>
              <a:rPr lang="da-DK" sz="2000" dirty="0" smtClean="0"/>
              <a:t> (small private institutions)</a:t>
            </a:r>
          </a:p>
          <a:p>
            <a:pPr marL="800100" lvl="1" indent="-342900">
              <a:buFont typeface="Arial" pitchFamily="34" charset="0"/>
              <a:buChar char="•"/>
            </a:pPr>
            <a:r>
              <a:rPr lang="en-US" sz="1600" dirty="0"/>
              <a:t>Municipality or </a:t>
            </a:r>
            <a:r>
              <a:rPr lang="en-US" sz="1600" dirty="0" smtClean="0"/>
              <a:t>region</a:t>
            </a:r>
            <a:r>
              <a:rPr lang="en-US" sz="2000" dirty="0" smtClean="0"/>
              <a:t>. </a:t>
            </a:r>
            <a:r>
              <a:rPr lang="en-US" sz="1600" dirty="0" smtClean="0"/>
              <a:t>Fixed price per kid.</a:t>
            </a:r>
          </a:p>
          <a:p>
            <a:pPr marL="800100" lvl="1" indent="-342900">
              <a:buFont typeface="Arial" pitchFamily="34" charset="0"/>
              <a:buChar char="•"/>
            </a:pPr>
            <a:endParaRPr lang="da-DK" sz="1600" dirty="0" smtClean="0"/>
          </a:p>
          <a:p>
            <a:pPr marL="342900" indent="-342900">
              <a:buFont typeface="Wingdings" pitchFamily="2" charset="2"/>
              <a:buChar char="Ø"/>
            </a:pPr>
            <a:r>
              <a:rPr lang="en-US" sz="2000" dirty="0" smtClean="0"/>
              <a:t>Foster </a:t>
            </a:r>
            <a:r>
              <a:rPr lang="en-US" sz="2000" dirty="0"/>
              <a:t>care			</a:t>
            </a:r>
            <a:endParaRPr lang="en-US" sz="2000" dirty="0" smtClean="0"/>
          </a:p>
          <a:p>
            <a:pPr marL="800100" lvl="1" indent="-342900">
              <a:buFont typeface="Arial" pitchFamily="34" charset="0"/>
              <a:buChar char="•"/>
            </a:pPr>
            <a:r>
              <a:rPr lang="da-DK" sz="1600" dirty="0" smtClean="0"/>
              <a:t>Network foster </a:t>
            </a:r>
            <a:r>
              <a:rPr lang="da-DK" sz="1600" dirty="0" err="1" smtClean="0"/>
              <a:t>family</a:t>
            </a:r>
            <a:r>
              <a:rPr lang="en-US" sz="1600" dirty="0"/>
              <a:t>	</a:t>
            </a:r>
            <a:r>
              <a:rPr lang="en-US" sz="1600" dirty="0" smtClean="0"/>
              <a:t>(family or another well-known grown up)</a:t>
            </a:r>
          </a:p>
          <a:p>
            <a:pPr marL="1257300" lvl="2" indent="-342900">
              <a:buFont typeface="Courier New" pitchFamily="49" charset="0"/>
              <a:buChar char="o"/>
            </a:pPr>
            <a:r>
              <a:rPr lang="en-US" sz="1600" dirty="0" smtClean="0"/>
              <a:t>The municipality, where the child comes from. Normally no salary</a:t>
            </a:r>
          </a:p>
          <a:p>
            <a:pPr marL="1257300" lvl="2" indent="-342900">
              <a:buFont typeface="Courier New" pitchFamily="49" charset="0"/>
              <a:buChar char="o"/>
            </a:pPr>
            <a:endParaRPr lang="en-US" sz="1600" dirty="0" smtClean="0"/>
          </a:p>
          <a:p>
            <a:pPr marL="800100" lvl="1" indent="-342900">
              <a:buFont typeface="Arial" pitchFamily="34" charset="0"/>
              <a:buChar char="•"/>
            </a:pPr>
            <a:r>
              <a:rPr lang="da-DK" sz="1600" dirty="0" err="1" smtClean="0"/>
              <a:t>Ordinary</a:t>
            </a:r>
            <a:r>
              <a:rPr lang="da-DK" sz="1600" dirty="0" smtClean="0"/>
              <a:t> foster </a:t>
            </a:r>
            <a:r>
              <a:rPr lang="da-DK" sz="1600" dirty="0" err="1" smtClean="0"/>
              <a:t>family</a:t>
            </a:r>
            <a:endParaRPr lang="da-DK" sz="1600" dirty="0" smtClean="0"/>
          </a:p>
          <a:p>
            <a:pPr marL="1257300" lvl="2" indent="-342900">
              <a:buFont typeface="Courier New" pitchFamily="49" charset="0"/>
              <a:buChar char="o"/>
            </a:pPr>
            <a:r>
              <a:rPr lang="da-DK" sz="1600" dirty="0" err="1" smtClean="0"/>
              <a:t>Both</a:t>
            </a:r>
            <a:r>
              <a:rPr lang="da-DK" sz="1600" dirty="0" smtClean="0"/>
              <a:t> </a:t>
            </a:r>
            <a:r>
              <a:rPr lang="da-DK" sz="1600" dirty="0" err="1" smtClean="0"/>
              <a:t>municipalities</a:t>
            </a:r>
            <a:r>
              <a:rPr lang="da-DK" sz="1600" dirty="0" smtClean="0"/>
              <a:t>.  </a:t>
            </a:r>
            <a:r>
              <a:rPr lang="da-DK" sz="1600" dirty="0" err="1" smtClean="0"/>
              <a:t>Salary</a:t>
            </a:r>
            <a:r>
              <a:rPr lang="da-DK" sz="1600" dirty="0" smtClean="0"/>
              <a:t> and </a:t>
            </a:r>
            <a:r>
              <a:rPr lang="da-DK" sz="1600" dirty="0" err="1" smtClean="0"/>
              <a:t>costs</a:t>
            </a:r>
            <a:endParaRPr lang="da-DK" sz="1600" dirty="0" smtClean="0"/>
          </a:p>
          <a:p>
            <a:pPr lvl="2"/>
            <a:endParaRPr lang="da-DK" sz="1600" dirty="0" smtClean="0"/>
          </a:p>
          <a:p>
            <a:pPr marL="800100" lvl="1" indent="-342900">
              <a:buFont typeface="Arial" pitchFamily="34" charset="0"/>
              <a:buChar char="•"/>
            </a:pPr>
            <a:r>
              <a:rPr lang="da-DK" sz="1600" dirty="0" err="1" smtClean="0"/>
              <a:t>Specialized</a:t>
            </a:r>
            <a:r>
              <a:rPr lang="da-DK" sz="1600" dirty="0" smtClean="0"/>
              <a:t> fosterfamilies (2011)</a:t>
            </a:r>
          </a:p>
          <a:p>
            <a:pPr marL="1257300" lvl="2" indent="-342900">
              <a:buFont typeface="Courier New" pitchFamily="49" charset="0"/>
              <a:buChar char="o"/>
            </a:pPr>
            <a:r>
              <a:rPr lang="da-DK" sz="1600" dirty="0" err="1"/>
              <a:t>Both</a:t>
            </a:r>
            <a:r>
              <a:rPr lang="da-DK" sz="1600" dirty="0"/>
              <a:t> </a:t>
            </a:r>
            <a:r>
              <a:rPr lang="da-DK" sz="1600" dirty="0" err="1"/>
              <a:t>municipalities</a:t>
            </a:r>
            <a:r>
              <a:rPr lang="da-DK" sz="1600" dirty="0"/>
              <a:t>.  </a:t>
            </a:r>
            <a:r>
              <a:rPr lang="da-DK" sz="1600" dirty="0" err="1"/>
              <a:t>Salary</a:t>
            </a:r>
            <a:r>
              <a:rPr lang="da-DK" sz="1600" dirty="0"/>
              <a:t> and </a:t>
            </a:r>
            <a:r>
              <a:rPr lang="da-DK" sz="1600" dirty="0" err="1"/>
              <a:t>costs</a:t>
            </a:r>
            <a:endParaRPr lang="da-DK" sz="1600" dirty="0"/>
          </a:p>
          <a:p>
            <a:pPr marL="800100" lvl="1" indent="-342900">
              <a:buFont typeface="Arial" pitchFamily="34" charset="0"/>
              <a:buChar char="•"/>
            </a:pPr>
            <a:endParaRPr lang="da-DK" sz="1600" dirty="0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14</a:t>
            </a:fld>
            <a:endParaRPr lang="da-DK"/>
          </a:p>
        </p:txBody>
      </p:sp>
      <p:sp>
        <p:nvSpPr>
          <p:cNvPr id="16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da-DK" dirty="0" smtClean="0"/>
              <a:t>T</a:t>
            </a:r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3" name="Tekstboks 2"/>
          <p:cNvSpPr txBox="1"/>
          <p:nvPr/>
        </p:nvSpPr>
        <p:spPr>
          <a:xfrm>
            <a:off x="1115616" y="1700808"/>
            <a:ext cx="6516724" cy="38472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sz="2400" b="1" dirty="0" smtClean="0"/>
              <a:t>Trends:</a:t>
            </a:r>
          </a:p>
          <a:p>
            <a:endParaRPr lang="da-DK" sz="2400" b="1" dirty="0" smtClean="0"/>
          </a:p>
          <a:p>
            <a:pPr marL="800100" lvl="1" indent="-342900">
              <a:buFont typeface="Wingdings" pitchFamily="2" charset="2"/>
              <a:buChar char="Ø"/>
            </a:pPr>
            <a:r>
              <a:rPr lang="da-DK" sz="2000" dirty="0" err="1" smtClean="0"/>
              <a:t>Fewer</a:t>
            </a:r>
            <a:r>
              <a:rPr lang="da-DK" sz="2000" dirty="0" smtClean="0"/>
              <a:t> </a:t>
            </a:r>
            <a:r>
              <a:rPr lang="da-DK" sz="2000" dirty="0" err="1" smtClean="0"/>
              <a:t>children</a:t>
            </a:r>
            <a:r>
              <a:rPr lang="da-DK" sz="2000" dirty="0" smtClean="0"/>
              <a:t> </a:t>
            </a:r>
            <a:r>
              <a:rPr lang="da-DK" sz="2000" dirty="0" err="1" smtClean="0"/>
              <a:t>are</a:t>
            </a:r>
            <a:r>
              <a:rPr lang="da-DK" sz="2000" dirty="0" smtClean="0"/>
              <a:t> </a:t>
            </a:r>
            <a:r>
              <a:rPr lang="da-DK" sz="2000" dirty="0" err="1" smtClean="0"/>
              <a:t>placed</a:t>
            </a:r>
            <a:r>
              <a:rPr lang="da-DK" sz="2000" dirty="0" smtClean="0"/>
              <a:t> in </a:t>
            </a:r>
            <a:r>
              <a:rPr lang="da-DK" sz="2000" dirty="0" err="1" smtClean="0"/>
              <a:t>care</a:t>
            </a:r>
            <a:r>
              <a:rPr lang="da-DK" sz="2000" dirty="0" smtClean="0"/>
              <a:t> </a:t>
            </a:r>
            <a:r>
              <a:rPr lang="da-DK" sz="2000" dirty="0" err="1" smtClean="0"/>
              <a:t>away</a:t>
            </a:r>
            <a:r>
              <a:rPr lang="da-DK" sz="2000" dirty="0" smtClean="0"/>
              <a:t> from </a:t>
            </a:r>
            <a:r>
              <a:rPr lang="da-DK" sz="2000" dirty="0" err="1" smtClean="0"/>
              <a:t>home</a:t>
            </a:r>
            <a:endParaRPr lang="da-DK" sz="2000" dirty="0" smtClean="0"/>
          </a:p>
          <a:p>
            <a:pPr lvl="2"/>
            <a:r>
              <a:rPr lang="da-DK" sz="1600" b="1" dirty="0"/>
              <a:t>2007</a:t>
            </a:r>
            <a:r>
              <a:rPr lang="da-DK" sz="1600" dirty="0"/>
              <a:t>: </a:t>
            </a:r>
            <a:r>
              <a:rPr lang="da-DK" sz="1600" dirty="0" smtClean="0"/>
              <a:t>   3.710          –          </a:t>
            </a:r>
            <a:r>
              <a:rPr lang="da-DK" sz="1600" b="1" dirty="0" smtClean="0"/>
              <a:t>2011</a:t>
            </a:r>
            <a:r>
              <a:rPr lang="da-DK" sz="1600" dirty="0"/>
              <a:t>: </a:t>
            </a:r>
            <a:r>
              <a:rPr lang="da-DK" sz="1600" dirty="0" smtClean="0"/>
              <a:t>   2.690 new </a:t>
            </a:r>
            <a:r>
              <a:rPr lang="da-DK" sz="1600" dirty="0" err="1" smtClean="0"/>
              <a:t>placements</a:t>
            </a:r>
            <a:endParaRPr lang="da-DK" sz="1600" dirty="0"/>
          </a:p>
          <a:p>
            <a:pPr lvl="2"/>
            <a:endParaRPr lang="da-DK" sz="2000" dirty="0" smtClean="0"/>
          </a:p>
          <a:p>
            <a:pPr lvl="2"/>
            <a:endParaRPr lang="da-DK" sz="2000" dirty="0" smtClean="0"/>
          </a:p>
          <a:p>
            <a:pPr marL="800100" lvl="1" indent="-342900">
              <a:buFont typeface="Wingdings" pitchFamily="2" charset="2"/>
              <a:buChar char="Ø"/>
            </a:pPr>
            <a:r>
              <a:rPr lang="da-DK" sz="2000" dirty="0" err="1" smtClean="0"/>
              <a:t>Fewer</a:t>
            </a:r>
            <a:r>
              <a:rPr lang="da-DK" sz="2000" dirty="0" smtClean="0"/>
              <a:t> </a:t>
            </a:r>
            <a:r>
              <a:rPr lang="da-DK" sz="2000" dirty="0" err="1" smtClean="0"/>
              <a:t>children</a:t>
            </a:r>
            <a:r>
              <a:rPr lang="da-DK" sz="2000" dirty="0" smtClean="0"/>
              <a:t> </a:t>
            </a:r>
            <a:r>
              <a:rPr lang="da-DK" sz="2000" dirty="0" err="1" smtClean="0"/>
              <a:t>are</a:t>
            </a:r>
            <a:r>
              <a:rPr lang="da-DK" sz="2000" dirty="0" smtClean="0"/>
              <a:t> </a:t>
            </a:r>
            <a:r>
              <a:rPr lang="da-DK" sz="2000" dirty="0" err="1" smtClean="0"/>
              <a:t>placed</a:t>
            </a:r>
            <a:r>
              <a:rPr lang="da-DK" sz="2000" dirty="0" smtClean="0"/>
              <a:t> in 24-hour institutions</a:t>
            </a:r>
          </a:p>
          <a:p>
            <a:pPr lvl="2"/>
            <a:r>
              <a:rPr lang="da-DK" sz="1600" b="1" dirty="0" smtClean="0"/>
              <a:t>2007</a:t>
            </a:r>
            <a:r>
              <a:rPr lang="da-DK" sz="1600" dirty="0" smtClean="0"/>
              <a:t>:    36%           –          </a:t>
            </a:r>
            <a:r>
              <a:rPr lang="da-DK" sz="1600" b="1" dirty="0" smtClean="0"/>
              <a:t> 2011</a:t>
            </a:r>
            <a:r>
              <a:rPr lang="da-DK" sz="1600" dirty="0" smtClean="0"/>
              <a:t>: 28%</a:t>
            </a:r>
          </a:p>
          <a:p>
            <a:pPr lvl="2"/>
            <a:endParaRPr lang="da-DK" sz="1600" dirty="0" smtClean="0"/>
          </a:p>
          <a:p>
            <a:pPr lvl="2"/>
            <a:endParaRPr lang="da-DK" sz="1600" dirty="0" smtClean="0"/>
          </a:p>
          <a:p>
            <a:pPr lvl="2"/>
            <a:endParaRPr lang="da-DK" sz="1600" dirty="0" smtClean="0"/>
          </a:p>
          <a:p>
            <a:pPr marL="800100" lvl="1" indent="-342900">
              <a:buFont typeface="Wingdings" pitchFamily="2" charset="2"/>
              <a:buChar char="Ø"/>
            </a:pPr>
            <a:r>
              <a:rPr lang="da-DK" sz="2000" dirty="0" smtClean="0"/>
              <a:t>More </a:t>
            </a:r>
            <a:r>
              <a:rPr lang="da-DK" sz="2000" dirty="0" err="1" smtClean="0"/>
              <a:t>children</a:t>
            </a:r>
            <a:r>
              <a:rPr lang="da-DK" sz="2000" dirty="0" smtClean="0"/>
              <a:t> in </a:t>
            </a:r>
            <a:r>
              <a:rPr lang="da-DK" sz="2000" dirty="0" err="1" smtClean="0"/>
              <a:t>fostercare</a:t>
            </a:r>
            <a:r>
              <a:rPr lang="da-DK" sz="2000" dirty="0" smtClean="0"/>
              <a:t>:</a:t>
            </a:r>
          </a:p>
          <a:p>
            <a:pPr lvl="2"/>
            <a:r>
              <a:rPr lang="da-DK" sz="1600" b="1" dirty="0"/>
              <a:t>2007</a:t>
            </a:r>
            <a:r>
              <a:rPr lang="da-DK" sz="1600" dirty="0"/>
              <a:t>: </a:t>
            </a:r>
            <a:r>
              <a:rPr lang="da-DK" sz="1600" dirty="0" smtClean="0"/>
              <a:t>   25%           –         </a:t>
            </a:r>
            <a:r>
              <a:rPr lang="da-DK" sz="1600" b="1" dirty="0" smtClean="0"/>
              <a:t>  </a:t>
            </a:r>
            <a:r>
              <a:rPr lang="da-DK" sz="1600" b="1" dirty="0"/>
              <a:t>2011</a:t>
            </a:r>
            <a:r>
              <a:rPr lang="da-DK" sz="1600" dirty="0"/>
              <a:t>: </a:t>
            </a:r>
            <a:r>
              <a:rPr lang="da-DK" sz="1600" dirty="0" smtClean="0"/>
              <a:t>36%</a:t>
            </a:r>
            <a:endParaRPr lang="da-DK" sz="1600" dirty="0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15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3" name="Rektangel 2"/>
          <p:cNvSpPr/>
          <p:nvPr/>
        </p:nvSpPr>
        <p:spPr>
          <a:xfrm>
            <a:off x="935596" y="1412776"/>
            <a:ext cx="6984776" cy="47397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a-DK" sz="3200" b="1" dirty="0" smtClean="0"/>
              <a:t>Relevant </a:t>
            </a:r>
            <a:r>
              <a:rPr lang="da-DK" sz="3200" b="1" dirty="0"/>
              <a:t>D</a:t>
            </a:r>
            <a:r>
              <a:rPr lang="da-DK" sz="3200" b="1" dirty="0" smtClean="0"/>
              <a:t>anish links – in English:</a:t>
            </a:r>
          </a:p>
          <a:p>
            <a:r>
              <a:rPr lang="da-DK" sz="2400" b="1" dirty="0" err="1" smtClean="0"/>
              <a:t>Ministry</a:t>
            </a:r>
            <a:r>
              <a:rPr lang="da-DK" sz="2400" b="1" dirty="0" smtClean="0"/>
              <a:t> of Social Affairs and Integration </a:t>
            </a:r>
            <a:r>
              <a:rPr lang="da-DK" sz="2000" dirty="0" smtClean="0"/>
              <a:t>: </a:t>
            </a:r>
          </a:p>
          <a:p>
            <a:endParaRPr lang="da-DK" sz="2000" dirty="0"/>
          </a:p>
          <a:p>
            <a:pPr marL="342900" indent="-342900">
              <a:buFont typeface="Wingdings" pitchFamily="2" charset="2"/>
              <a:buChar char="Ø"/>
            </a:pPr>
            <a:r>
              <a:rPr lang="da-DK" sz="2000" b="1" dirty="0"/>
              <a:t>Main site</a:t>
            </a:r>
            <a:r>
              <a:rPr lang="da-DK" sz="2000" b="1" dirty="0" smtClean="0"/>
              <a:t>:</a:t>
            </a:r>
          </a:p>
          <a:p>
            <a:r>
              <a:rPr lang="da-DK" sz="2000" b="1" dirty="0" smtClean="0"/>
              <a:t>       </a:t>
            </a:r>
            <a:r>
              <a:rPr lang="da-DK" sz="1600" u="sng" dirty="0" smtClean="0">
                <a:hlinkClick r:id="rId4"/>
              </a:rPr>
              <a:t>www.english.sm.dk/Sider/Velkommen.aspx</a:t>
            </a:r>
            <a:endParaRPr lang="da-DK" sz="1600" u="sng" dirty="0" smtClean="0"/>
          </a:p>
          <a:p>
            <a:endParaRPr lang="da-DK" sz="2000" u="sng" dirty="0" smtClean="0"/>
          </a:p>
          <a:p>
            <a:pPr marL="342900" indent="-342900">
              <a:buFont typeface="Wingdings" pitchFamily="2" charset="2"/>
              <a:buChar char="Ø"/>
            </a:pPr>
            <a:r>
              <a:rPr lang="da-DK" sz="2000" b="1" dirty="0"/>
              <a:t>On </a:t>
            </a:r>
            <a:r>
              <a:rPr lang="da-DK" sz="2000" b="1" dirty="0" err="1"/>
              <a:t>children</a:t>
            </a:r>
            <a:r>
              <a:rPr lang="da-DK" sz="2000" b="1" dirty="0"/>
              <a:t> and </a:t>
            </a:r>
            <a:r>
              <a:rPr lang="da-DK" sz="2000" b="1" dirty="0" smtClean="0"/>
              <a:t>families:</a:t>
            </a:r>
          </a:p>
          <a:p>
            <a:pPr lvl="1"/>
            <a:r>
              <a:rPr lang="da-DK" sz="1600" u="sng" dirty="0" smtClean="0">
                <a:hlinkClick r:id="rId5"/>
              </a:rPr>
              <a:t> www.english.sm.dk/SOCIAL-ISSUES/CHILDREN-AND-YOUTH/Sider/Start.aspx</a:t>
            </a:r>
            <a:endParaRPr lang="da-DK" sz="1600" u="sng" dirty="0" smtClean="0"/>
          </a:p>
          <a:p>
            <a:pPr lvl="1"/>
            <a:endParaRPr lang="da-DK" sz="1600" u="sng" dirty="0"/>
          </a:p>
          <a:p>
            <a:pPr marL="342900" indent="-342900">
              <a:buFont typeface="Wingdings" pitchFamily="2" charset="2"/>
              <a:buChar char="Ø"/>
            </a:pPr>
            <a:r>
              <a:rPr lang="en-US" sz="1600" b="1" dirty="0"/>
              <a:t>Research-based online education for orphan care-givers and their </a:t>
            </a:r>
            <a:r>
              <a:rPr lang="en-US" sz="1600" b="1" dirty="0" smtClean="0"/>
              <a:t>leaders/supervisors            </a:t>
            </a:r>
            <a:r>
              <a:rPr lang="da-DK" sz="1400" b="1" dirty="0" smtClean="0">
                <a:hlinkClick r:id="rId6"/>
              </a:rPr>
              <a:t>www.fairstartglobal.com</a:t>
            </a:r>
            <a:r>
              <a:rPr lang="da-DK" sz="1400" b="1" dirty="0" smtClean="0"/>
              <a:t>               </a:t>
            </a:r>
            <a:r>
              <a:rPr lang="da-DK" sz="1400" b="1" dirty="0" smtClean="0">
                <a:hlinkClick r:id="rId7"/>
              </a:rPr>
              <a:t>www.fairstart.net</a:t>
            </a:r>
            <a:endParaRPr lang="da-DK" sz="1400" b="1" dirty="0" smtClean="0"/>
          </a:p>
          <a:p>
            <a:endParaRPr lang="da-DK" sz="1400" b="1" dirty="0" smtClean="0"/>
          </a:p>
          <a:p>
            <a:endParaRPr lang="da-DK" sz="2400" b="1" dirty="0" smtClean="0"/>
          </a:p>
          <a:p>
            <a:r>
              <a:rPr lang="da-DK" sz="2000" b="1" dirty="0" smtClean="0"/>
              <a:t>My </a:t>
            </a:r>
            <a:r>
              <a:rPr lang="da-DK" sz="2000" b="1" dirty="0"/>
              <a:t>organisation</a:t>
            </a:r>
            <a:r>
              <a:rPr lang="da-DK" sz="2000" b="1" dirty="0" smtClean="0"/>
              <a:t>:</a:t>
            </a:r>
            <a:endParaRPr lang="da-DK" sz="2000" b="1" dirty="0"/>
          </a:p>
          <a:p>
            <a:pPr lvl="1"/>
            <a:r>
              <a:rPr lang="da-DK" sz="2000" b="1" dirty="0" smtClean="0">
                <a:hlinkClick r:id="rId8"/>
              </a:rPr>
              <a:t>www.danskraastof.dk</a:t>
            </a:r>
            <a:r>
              <a:rPr lang="da-DK" sz="2000" b="1" dirty="0" smtClean="0"/>
              <a:t>	</a:t>
            </a:r>
            <a:r>
              <a:rPr lang="da-DK" sz="2000" b="1" dirty="0" smtClean="0">
                <a:hlinkClick r:id="rId9"/>
              </a:rPr>
              <a:t>www.familieprojektet.dk</a:t>
            </a:r>
            <a:endParaRPr lang="da-DK" sz="2000" b="1" dirty="0" smtClean="0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16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3" name="Tekstboks 2"/>
          <p:cNvSpPr txBox="1"/>
          <p:nvPr/>
        </p:nvSpPr>
        <p:spPr>
          <a:xfrm>
            <a:off x="1187624" y="1556792"/>
            <a:ext cx="5832648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sz="2400" b="1" dirty="0"/>
              <a:t>Denmark – administrative </a:t>
            </a:r>
            <a:r>
              <a:rPr lang="da-DK" sz="2400" b="1" dirty="0" err="1"/>
              <a:t>levels</a:t>
            </a:r>
            <a:r>
              <a:rPr lang="da-DK" sz="2400" b="1" dirty="0" smtClean="0"/>
              <a:t>:</a:t>
            </a:r>
            <a:endParaRPr lang="da-DK" sz="2400" b="1" dirty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b="1" dirty="0"/>
              <a:t>State </a:t>
            </a:r>
            <a:endParaRPr lang="en-US" b="1" dirty="0" smtClean="0"/>
          </a:p>
          <a:p>
            <a:pPr marL="1200150" lvl="2" indent="-285750" fontAlgn="t">
              <a:buFont typeface="Arial" pitchFamily="34" charset="0"/>
              <a:buChar char="•"/>
            </a:pPr>
            <a:r>
              <a:rPr lang="en-US" b="1" dirty="0" smtClean="0"/>
              <a:t> </a:t>
            </a:r>
            <a:r>
              <a:rPr lang="en-US" dirty="0"/>
              <a:t>The Ministry of Social Affairs and </a:t>
            </a:r>
            <a:r>
              <a:rPr lang="en-US" dirty="0" smtClean="0"/>
              <a:t>Integration</a:t>
            </a:r>
          </a:p>
          <a:p>
            <a:pPr marL="1200150" lvl="2" indent="-285750" fontAlgn="t">
              <a:buFont typeface="Arial" pitchFamily="34" charset="0"/>
              <a:buChar char="•"/>
            </a:pPr>
            <a:endParaRPr lang="en-US" dirty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b="1" dirty="0"/>
              <a:t>5</a:t>
            </a:r>
            <a:r>
              <a:rPr lang="en-US" b="1" dirty="0" smtClean="0"/>
              <a:t> Regions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n-US" b="1" dirty="0" smtClean="0"/>
              <a:t> </a:t>
            </a:r>
            <a:r>
              <a:rPr lang="en-US" dirty="0" smtClean="0"/>
              <a:t>Hospitals – both Somatic </a:t>
            </a:r>
            <a:r>
              <a:rPr lang="en-US" dirty="0"/>
              <a:t>and </a:t>
            </a:r>
            <a:r>
              <a:rPr lang="en-US" dirty="0" smtClean="0"/>
              <a:t>psychiatric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Very specialized institutions</a:t>
            </a:r>
          </a:p>
          <a:p>
            <a:pPr lvl="2"/>
            <a:endParaRPr lang="da-DK" dirty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b="1" dirty="0"/>
              <a:t>98 Municipalities </a:t>
            </a:r>
            <a:endParaRPr lang="en-US" b="1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dirty="0"/>
              <a:t>Social </a:t>
            </a:r>
            <a:r>
              <a:rPr lang="da-DK" dirty="0" smtClean="0"/>
              <a:t>Services Office</a:t>
            </a:r>
          </a:p>
          <a:p>
            <a:pPr marL="1657350" lvl="3" indent="-285750">
              <a:buFont typeface="Arial" pitchFamily="34" charset="0"/>
              <a:buChar char="•"/>
            </a:pPr>
            <a:r>
              <a:rPr lang="da-DK" dirty="0" err="1" smtClean="0"/>
              <a:t>Childrens</a:t>
            </a:r>
            <a:r>
              <a:rPr lang="da-DK" dirty="0"/>
              <a:t> </a:t>
            </a:r>
            <a:r>
              <a:rPr lang="da-DK" dirty="0" smtClean="0"/>
              <a:t>&amp; Family centers</a:t>
            </a:r>
          </a:p>
          <a:p>
            <a:pPr marL="1657350" lvl="3" indent="-285750">
              <a:buFont typeface="Arial" pitchFamily="34" charset="0"/>
              <a:buChar char="•"/>
            </a:pPr>
            <a:endParaRPr lang="da-DK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dirty="0" err="1" smtClean="0"/>
              <a:t>Nursery</a:t>
            </a:r>
            <a:endParaRPr lang="da-DK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dirty="0" err="1" smtClean="0"/>
              <a:t>Kindergarden</a:t>
            </a:r>
            <a:endParaRPr lang="da-DK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dirty="0" smtClean="0"/>
              <a:t>Schools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da-DK" dirty="0" err="1" smtClean="0"/>
              <a:t>Other</a:t>
            </a:r>
            <a:r>
              <a:rPr lang="da-DK" dirty="0" smtClean="0"/>
              <a:t> institutions</a:t>
            </a:r>
            <a:endParaRPr lang="da-DK" dirty="0"/>
          </a:p>
          <a:p>
            <a:endParaRPr lang="da-DK" dirty="0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2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3" name="Tekstboks 2"/>
          <p:cNvSpPr txBox="1"/>
          <p:nvPr/>
        </p:nvSpPr>
        <p:spPr>
          <a:xfrm>
            <a:off x="1167095" y="1628800"/>
            <a:ext cx="359566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2400" b="1" dirty="0"/>
              <a:t>The </a:t>
            </a:r>
            <a:r>
              <a:rPr lang="en-US" sz="2400" b="1" dirty="0" smtClean="0"/>
              <a:t>general system</a:t>
            </a:r>
          </a:p>
          <a:p>
            <a:pPr lvl="0"/>
            <a:endParaRPr lang="da-DK" sz="2400" dirty="0"/>
          </a:p>
          <a:p>
            <a:pPr marL="742950" lvl="1" indent="-285750">
              <a:buFont typeface="Wingdings" pitchFamily="2" charset="2"/>
              <a:buChar char="Ø"/>
            </a:pPr>
            <a:endParaRPr lang="en-US" b="1" dirty="0" smtClean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b="1" dirty="0" smtClean="0"/>
              <a:t>Support </a:t>
            </a:r>
            <a:r>
              <a:rPr lang="en-US" b="1" dirty="0"/>
              <a:t>and counseling </a:t>
            </a:r>
            <a:endParaRPr lang="en-US" b="1" dirty="0" smtClean="0"/>
          </a:p>
        </p:txBody>
      </p:sp>
      <p:sp>
        <p:nvSpPr>
          <p:cNvPr id="5" name="Rektangel 4"/>
          <p:cNvSpPr/>
          <p:nvPr/>
        </p:nvSpPr>
        <p:spPr>
          <a:xfrm>
            <a:off x="1979712" y="3201942"/>
            <a:ext cx="2711115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a-DK" dirty="0" err="1"/>
              <a:t>Before</a:t>
            </a:r>
            <a:r>
              <a:rPr lang="da-DK" dirty="0"/>
              <a:t> the </a:t>
            </a:r>
            <a:r>
              <a:rPr lang="da-DK" dirty="0" err="1" smtClean="0"/>
              <a:t>birth</a:t>
            </a:r>
            <a:r>
              <a:rPr lang="da-DK" dirty="0" smtClean="0"/>
              <a:t> of a </a:t>
            </a:r>
            <a:r>
              <a:rPr lang="da-DK" dirty="0" err="1" smtClean="0"/>
              <a:t>child</a:t>
            </a:r>
            <a:r>
              <a:rPr lang="da-DK" dirty="0" smtClean="0"/>
              <a:t>:</a:t>
            </a:r>
            <a:endParaRPr lang="da-DK" dirty="0"/>
          </a:p>
          <a:p>
            <a:pPr marL="285750" lvl="0" indent="-285750">
              <a:buFont typeface="Arial" pitchFamily="34" charset="0"/>
              <a:buChar char="•"/>
            </a:pPr>
            <a:r>
              <a:rPr lang="da-DK" dirty="0"/>
              <a:t>Doctor</a:t>
            </a:r>
          </a:p>
          <a:p>
            <a:pPr marL="285750" lvl="0" indent="-285750">
              <a:buFont typeface="Arial" pitchFamily="34" charset="0"/>
              <a:buChar char="•"/>
            </a:pPr>
            <a:r>
              <a:rPr lang="da-DK" dirty="0" err="1" smtClean="0"/>
              <a:t>Midwife</a:t>
            </a:r>
            <a:endParaRPr lang="da-DK" dirty="0" smtClean="0"/>
          </a:p>
          <a:p>
            <a:pPr marL="285750" lvl="0" indent="-285750">
              <a:buFont typeface="Arial" pitchFamily="34" charset="0"/>
              <a:buChar char="•"/>
            </a:pPr>
            <a:r>
              <a:rPr lang="da-DK" dirty="0" err="1"/>
              <a:t>childbirth</a:t>
            </a:r>
            <a:r>
              <a:rPr lang="da-DK" dirty="0"/>
              <a:t> </a:t>
            </a:r>
            <a:r>
              <a:rPr lang="da-DK" dirty="0" err="1"/>
              <a:t>preparation</a:t>
            </a:r>
            <a:endParaRPr lang="da-DK" dirty="0"/>
          </a:p>
        </p:txBody>
      </p:sp>
      <p:sp>
        <p:nvSpPr>
          <p:cNvPr id="9" name="Tekstboks 8"/>
          <p:cNvSpPr txBox="1"/>
          <p:nvPr/>
        </p:nvSpPr>
        <p:spPr>
          <a:xfrm>
            <a:off x="4962382" y="3201942"/>
            <a:ext cx="3539716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/>
              <a:t>After</a:t>
            </a:r>
            <a:r>
              <a:rPr lang="da-DK" dirty="0"/>
              <a:t> </a:t>
            </a:r>
            <a:r>
              <a:rPr lang="da-DK" dirty="0" err="1"/>
              <a:t>b</a:t>
            </a:r>
            <a:r>
              <a:rPr lang="da-DK" dirty="0" err="1" smtClean="0"/>
              <a:t>irth</a:t>
            </a:r>
            <a:endParaRPr lang="da-DK" dirty="0"/>
          </a:p>
          <a:p>
            <a:pPr marL="285750" lvl="0" indent="-285750">
              <a:buFont typeface="Arial" pitchFamily="34" charset="0"/>
              <a:buChar char="•"/>
            </a:pPr>
            <a:r>
              <a:rPr lang="da-DK" dirty="0"/>
              <a:t>Doctor</a:t>
            </a:r>
          </a:p>
          <a:p>
            <a:pPr marL="285750" lvl="0" indent="-285750">
              <a:buFont typeface="Arial" pitchFamily="34" charset="0"/>
              <a:buChar char="•"/>
            </a:pPr>
            <a:r>
              <a:rPr lang="da-DK" dirty="0"/>
              <a:t>Helth nurse</a:t>
            </a:r>
          </a:p>
          <a:p>
            <a:pPr marL="285750" lvl="0" indent="-285750">
              <a:buFont typeface="Arial" pitchFamily="34" charset="0"/>
              <a:buChar char="•"/>
            </a:pPr>
            <a:r>
              <a:rPr lang="da-DK" dirty="0"/>
              <a:t>A program of </a:t>
            </a:r>
            <a:r>
              <a:rPr lang="da-DK" dirty="0" err="1"/>
              <a:t>examinations</a:t>
            </a:r>
            <a:r>
              <a:rPr lang="da-DK" dirty="0"/>
              <a:t> and vaccinations</a:t>
            </a:r>
          </a:p>
          <a:p>
            <a:endParaRPr lang="da-DK" dirty="0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3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8" name="Tekstboks 7"/>
          <p:cNvSpPr txBox="1"/>
          <p:nvPr/>
        </p:nvSpPr>
        <p:spPr>
          <a:xfrm>
            <a:off x="1336371" y="1628800"/>
            <a:ext cx="6908037" cy="38779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2400" b="1" dirty="0" smtClean="0"/>
              <a:t>The general system</a:t>
            </a:r>
            <a:endParaRPr lang="en-US" sz="2400" b="1" dirty="0" smtClean="0"/>
          </a:p>
          <a:p>
            <a:pPr lvl="0"/>
            <a:endParaRPr lang="da-DK" sz="2400" dirty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b="1" dirty="0"/>
              <a:t>Parental leave and economy – focusing the needs of the </a:t>
            </a:r>
            <a:r>
              <a:rPr lang="en-US" b="1" dirty="0" smtClean="0"/>
              <a:t>child</a:t>
            </a:r>
          </a:p>
          <a:p>
            <a:pPr lvl="1"/>
            <a:endParaRPr lang="en-US" b="1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dirty="0" err="1" smtClean="0"/>
              <a:t>Mother</a:t>
            </a:r>
            <a:r>
              <a:rPr lang="da-DK" dirty="0" smtClean="0"/>
              <a:t> </a:t>
            </a:r>
          </a:p>
          <a:p>
            <a:pPr lvl="2"/>
            <a:endParaRPr lang="da-DK" dirty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dirty="0" err="1" smtClean="0"/>
              <a:t>Father</a:t>
            </a:r>
            <a:endParaRPr lang="da-DK" dirty="0" smtClean="0"/>
          </a:p>
          <a:p>
            <a:pPr lvl="2"/>
            <a:endParaRPr lang="da-DK" dirty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dirty="0"/>
              <a:t>Shared </a:t>
            </a:r>
            <a:r>
              <a:rPr lang="da-DK" dirty="0" err="1"/>
              <a:t>between</a:t>
            </a:r>
            <a:r>
              <a:rPr lang="da-DK" dirty="0"/>
              <a:t> </a:t>
            </a:r>
            <a:r>
              <a:rPr lang="da-DK" dirty="0" err="1"/>
              <a:t>mother</a:t>
            </a:r>
            <a:r>
              <a:rPr lang="da-DK" dirty="0"/>
              <a:t> and </a:t>
            </a:r>
            <a:r>
              <a:rPr lang="da-DK" dirty="0" err="1" smtClean="0"/>
              <a:t>father</a:t>
            </a:r>
            <a:endParaRPr lang="da-DK" dirty="0" smtClean="0"/>
          </a:p>
          <a:p>
            <a:pPr lvl="2"/>
            <a:endParaRPr lang="da-DK" dirty="0"/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/>
              <a:t>1 or 2 days </a:t>
            </a:r>
            <a:r>
              <a:rPr lang="en-US" dirty="0" smtClean="0"/>
              <a:t>off from work, </a:t>
            </a:r>
            <a:r>
              <a:rPr lang="en-US" dirty="0"/>
              <a:t>when the child is ill (till 12)</a:t>
            </a:r>
            <a:endParaRPr lang="da-DK" dirty="0"/>
          </a:p>
          <a:p>
            <a:pPr lvl="1"/>
            <a:endParaRPr lang="da-DK" dirty="0"/>
          </a:p>
          <a:p>
            <a:pPr marL="742950" lvl="1" indent="-285750">
              <a:buFont typeface="Wingdings" pitchFamily="2" charset="2"/>
              <a:buChar char="Ø"/>
            </a:pPr>
            <a:endParaRPr lang="en-US" b="1" dirty="0" smtClean="0"/>
          </a:p>
        </p:txBody>
      </p:sp>
      <p:sp>
        <p:nvSpPr>
          <p:cNvPr id="3" name="Pladsholder til diasnumm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4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8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8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8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8" name="Tekstboks 7"/>
          <p:cNvSpPr txBox="1"/>
          <p:nvPr/>
        </p:nvSpPr>
        <p:spPr>
          <a:xfrm>
            <a:off x="1324311" y="2348880"/>
            <a:ext cx="6908037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2400" b="1" dirty="0" smtClean="0"/>
              <a:t>The general system</a:t>
            </a:r>
            <a:endParaRPr lang="en-US" sz="2400" b="1" dirty="0" smtClean="0"/>
          </a:p>
          <a:p>
            <a:pPr lvl="0"/>
            <a:endParaRPr lang="da-DK" sz="2400" dirty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b="1" dirty="0" smtClean="0"/>
              <a:t>Economy – </a:t>
            </a:r>
            <a:r>
              <a:rPr lang="da-DK" b="1" dirty="0" err="1"/>
              <a:t>child</a:t>
            </a:r>
            <a:r>
              <a:rPr lang="da-DK" b="1" dirty="0"/>
              <a:t> </a:t>
            </a:r>
            <a:r>
              <a:rPr lang="da-DK" b="1" dirty="0" err="1"/>
              <a:t>allowance</a:t>
            </a:r>
            <a:endParaRPr lang="en-US" b="1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For all children age 0 – 17 years </a:t>
            </a:r>
          </a:p>
          <a:p>
            <a:pPr lvl="2"/>
            <a:r>
              <a:rPr lang="en-US" dirty="0" smtClean="0"/>
              <a:t>      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/>
              <a:t>For children living with one </a:t>
            </a:r>
            <a:r>
              <a:rPr lang="en-US" dirty="0" smtClean="0"/>
              <a:t>parent</a:t>
            </a:r>
          </a:p>
          <a:p>
            <a:pPr lvl="2"/>
            <a:r>
              <a:rPr lang="en-US" dirty="0"/>
              <a:t> </a:t>
            </a:r>
            <a:r>
              <a:rPr lang="en-US" dirty="0" smtClean="0"/>
              <a:t>     + for each child </a:t>
            </a:r>
          </a:p>
          <a:p>
            <a:pPr lvl="2"/>
            <a:r>
              <a:rPr lang="en-US" dirty="0"/>
              <a:t> </a:t>
            </a:r>
            <a:r>
              <a:rPr lang="en-US" dirty="0" smtClean="0"/>
              <a:t>     + extra for the first child</a:t>
            </a:r>
            <a:endParaRPr lang="da-DK" dirty="0"/>
          </a:p>
          <a:p>
            <a:pPr marL="1200150" lvl="2" indent="-285750">
              <a:buFont typeface="Arial" pitchFamily="34" charset="0"/>
              <a:buChar char="•"/>
            </a:pPr>
            <a:endParaRPr lang="da-DK" dirty="0"/>
          </a:p>
          <a:p>
            <a:pPr marL="742950" lvl="1" indent="-285750">
              <a:buFont typeface="Wingdings" pitchFamily="2" charset="2"/>
              <a:buChar char="Ø"/>
            </a:pPr>
            <a:endParaRPr lang="en-US" b="1" dirty="0" smtClean="0"/>
          </a:p>
        </p:txBody>
      </p:sp>
      <p:sp>
        <p:nvSpPr>
          <p:cNvPr id="3" name="Pladsholder til diasnumm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5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8" name="Tekstboks 7"/>
          <p:cNvSpPr txBox="1"/>
          <p:nvPr/>
        </p:nvSpPr>
        <p:spPr>
          <a:xfrm>
            <a:off x="1343855" y="2204864"/>
            <a:ext cx="6908037" cy="3077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2400" b="1" dirty="0" smtClean="0"/>
              <a:t>The general system</a:t>
            </a:r>
            <a:endParaRPr lang="en-US" sz="2400" b="1" dirty="0" smtClean="0"/>
          </a:p>
          <a:p>
            <a:pPr lvl="0"/>
            <a:endParaRPr lang="da-DK" sz="2400" dirty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sz="2000" b="1" dirty="0" smtClean="0"/>
              <a:t>The age from 1 – 16 years</a:t>
            </a:r>
          </a:p>
          <a:p>
            <a:pPr lvl="1"/>
            <a:endParaRPr lang="en-US" b="1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b="1" dirty="0" err="1" smtClean="0"/>
              <a:t>Nursery</a:t>
            </a:r>
            <a:r>
              <a:rPr lang="da-DK" b="1" dirty="0" smtClean="0"/>
              <a:t>/</a:t>
            </a:r>
            <a:r>
              <a:rPr lang="da-DK" b="1" dirty="0" err="1" smtClean="0"/>
              <a:t>daycare</a:t>
            </a:r>
            <a:r>
              <a:rPr lang="da-DK" dirty="0" smtClean="0"/>
              <a:t> - </a:t>
            </a:r>
            <a:r>
              <a:rPr lang="da-DK" dirty="0"/>
              <a:t>1-3 </a:t>
            </a:r>
            <a:r>
              <a:rPr lang="da-DK" dirty="0" err="1"/>
              <a:t>years</a:t>
            </a:r>
            <a:r>
              <a:rPr lang="da-DK" dirty="0"/>
              <a:t> old</a:t>
            </a:r>
            <a:r>
              <a:rPr lang="da-DK" dirty="0" smtClean="0"/>
              <a:t>:     --&gt; </a:t>
            </a:r>
            <a:r>
              <a:rPr lang="da-DK" dirty="0"/>
              <a:t>68</a:t>
            </a:r>
            <a:r>
              <a:rPr lang="da-DK" dirty="0" smtClean="0"/>
              <a:t>%</a:t>
            </a:r>
          </a:p>
          <a:p>
            <a:pPr marL="1200150" lvl="2" indent="-285750">
              <a:buFont typeface="Arial" pitchFamily="34" charset="0"/>
              <a:buChar char="•"/>
            </a:pPr>
            <a:endParaRPr lang="da-DK" dirty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dirty="0"/>
              <a:t> </a:t>
            </a:r>
            <a:r>
              <a:rPr lang="da-DK" b="1" dirty="0" err="1" smtClean="0"/>
              <a:t>Kindergarden</a:t>
            </a:r>
            <a:r>
              <a:rPr lang="da-DK" dirty="0" smtClean="0"/>
              <a:t> - 3-6 </a:t>
            </a:r>
            <a:r>
              <a:rPr lang="da-DK" dirty="0" err="1"/>
              <a:t>years</a:t>
            </a:r>
            <a:r>
              <a:rPr lang="da-DK" dirty="0"/>
              <a:t> old</a:t>
            </a:r>
            <a:r>
              <a:rPr lang="da-DK" dirty="0" smtClean="0"/>
              <a:t>:  --&gt; </a:t>
            </a:r>
            <a:r>
              <a:rPr lang="da-DK" dirty="0"/>
              <a:t>98</a:t>
            </a:r>
            <a:r>
              <a:rPr lang="da-DK" dirty="0" smtClean="0"/>
              <a:t>%</a:t>
            </a:r>
          </a:p>
          <a:p>
            <a:pPr marL="1200150" lvl="2" indent="-285750">
              <a:buFont typeface="Arial" pitchFamily="34" charset="0"/>
              <a:buChar char="•"/>
            </a:pPr>
            <a:endParaRPr lang="da-DK" dirty="0"/>
          </a:p>
          <a:p>
            <a:pPr marL="1200150" lvl="2" indent="-285750">
              <a:buFont typeface="Arial" pitchFamily="34" charset="0"/>
              <a:buChar char="•"/>
            </a:pPr>
            <a:r>
              <a:rPr lang="da-DK" b="1" dirty="0" smtClean="0"/>
              <a:t>School - </a:t>
            </a:r>
            <a:r>
              <a:rPr lang="da-DK" dirty="0" err="1" smtClean="0"/>
              <a:t>Next</a:t>
            </a:r>
            <a:r>
              <a:rPr lang="da-DK" dirty="0" smtClean="0"/>
              <a:t> </a:t>
            </a:r>
            <a:r>
              <a:rPr lang="da-DK" dirty="0"/>
              <a:t>10 </a:t>
            </a:r>
            <a:r>
              <a:rPr lang="da-DK" dirty="0" err="1" smtClean="0"/>
              <a:t>years</a:t>
            </a:r>
            <a:endParaRPr lang="da-DK" dirty="0"/>
          </a:p>
          <a:p>
            <a:pPr marL="742950" lvl="1" indent="-285750">
              <a:buFont typeface="Wingdings" pitchFamily="2" charset="2"/>
              <a:buChar char="Ø"/>
            </a:pPr>
            <a:endParaRPr lang="en-US" b="1" dirty="0" smtClean="0"/>
          </a:p>
        </p:txBody>
      </p:sp>
      <p:sp>
        <p:nvSpPr>
          <p:cNvPr id="3" name="Pladsholder til diasnumm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6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3" name="Rektangel 2"/>
          <p:cNvSpPr/>
          <p:nvPr/>
        </p:nvSpPr>
        <p:spPr>
          <a:xfrm>
            <a:off x="1115616" y="1700807"/>
            <a:ext cx="6920097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400" b="1" dirty="0"/>
              <a:t>System of Care for Vulnerable Child and Family</a:t>
            </a:r>
            <a:endParaRPr lang="da-DK" sz="2400" dirty="0"/>
          </a:p>
        </p:txBody>
      </p:sp>
      <p:sp>
        <p:nvSpPr>
          <p:cNvPr id="5" name="Rektangel 4"/>
          <p:cNvSpPr/>
          <p:nvPr/>
        </p:nvSpPr>
        <p:spPr>
          <a:xfrm>
            <a:off x="1115616" y="2636912"/>
            <a:ext cx="3689472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a-DK" sz="2000" b="1" dirty="0"/>
              <a:t>Social Service in the </a:t>
            </a:r>
            <a:r>
              <a:rPr lang="da-DK" sz="2000" b="1" dirty="0" err="1"/>
              <a:t>Municipality</a:t>
            </a:r>
            <a:endParaRPr lang="da-DK" sz="2000" b="1" dirty="0"/>
          </a:p>
        </p:txBody>
      </p:sp>
      <p:sp>
        <p:nvSpPr>
          <p:cNvPr id="6" name="Rektangel 5"/>
          <p:cNvSpPr/>
          <p:nvPr/>
        </p:nvSpPr>
        <p:spPr>
          <a:xfrm>
            <a:off x="1677022" y="3569114"/>
            <a:ext cx="5271241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/>
              <a:t>Who can point </a:t>
            </a:r>
            <a:r>
              <a:rPr lang="en-US" b="1" dirty="0" smtClean="0"/>
              <a:t>out, that a child may have problems?</a:t>
            </a:r>
          </a:p>
          <a:p>
            <a:endParaRPr lang="da-DK" b="1" dirty="0"/>
          </a:p>
          <a:p>
            <a:pPr marL="285750" lvl="0" indent="-285750">
              <a:buFont typeface="Wingdings" pitchFamily="2" charset="2"/>
              <a:buChar char="Ø"/>
            </a:pPr>
            <a:r>
              <a:rPr lang="da-DK" dirty="0"/>
              <a:t>The </a:t>
            </a:r>
            <a:r>
              <a:rPr lang="da-DK" dirty="0" err="1"/>
              <a:t>family</a:t>
            </a:r>
            <a:r>
              <a:rPr lang="da-DK" dirty="0"/>
              <a:t> it </a:t>
            </a:r>
            <a:r>
              <a:rPr lang="da-DK" dirty="0" err="1" smtClean="0"/>
              <a:t>self</a:t>
            </a:r>
            <a:endParaRPr lang="da-DK" dirty="0" smtClean="0"/>
          </a:p>
          <a:p>
            <a:pPr marL="285750" lvl="0" indent="-285750">
              <a:buFont typeface="Wingdings" pitchFamily="2" charset="2"/>
              <a:buChar char="Ø"/>
            </a:pPr>
            <a:endParaRPr lang="da-DK" dirty="0"/>
          </a:p>
          <a:p>
            <a:pPr marL="285750" lvl="0" indent="-285750">
              <a:buFont typeface="Wingdings" pitchFamily="2" charset="2"/>
              <a:buChar char="Ø"/>
            </a:pPr>
            <a:r>
              <a:rPr lang="da-DK" dirty="0"/>
              <a:t>Any </a:t>
            </a:r>
            <a:r>
              <a:rPr lang="da-DK" dirty="0" err="1" smtClean="0"/>
              <a:t>citizen</a:t>
            </a:r>
            <a:endParaRPr lang="da-DK" dirty="0" smtClean="0"/>
          </a:p>
          <a:p>
            <a:pPr marL="285750" lvl="0" indent="-285750">
              <a:buFont typeface="Wingdings" pitchFamily="2" charset="2"/>
              <a:buChar char="Ø"/>
            </a:pPr>
            <a:endParaRPr lang="da-DK" dirty="0"/>
          </a:p>
          <a:p>
            <a:pPr marL="285750" lvl="0" indent="-285750">
              <a:buFont typeface="Wingdings" pitchFamily="2" charset="2"/>
              <a:buChar char="Ø"/>
            </a:pPr>
            <a:r>
              <a:rPr lang="da-DK" dirty="0"/>
              <a:t>Public </a:t>
            </a:r>
            <a:r>
              <a:rPr lang="da-DK" dirty="0" err="1"/>
              <a:t>servants</a:t>
            </a:r>
            <a:r>
              <a:rPr lang="da-DK" dirty="0"/>
              <a:t>/</a:t>
            </a:r>
            <a:r>
              <a:rPr lang="da-DK" dirty="0" err="1"/>
              <a:t>profesionals</a:t>
            </a:r>
            <a:endParaRPr lang="da-DK" dirty="0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7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8" name="Rektangel 7"/>
          <p:cNvSpPr/>
          <p:nvPr/>
        </p:nvSpPr>
        <p:spPr>
          <a:xfrm>
            <a:off x="1115616" y="1700807"/>
            <a:ext cx="6920097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400" b="1" dirty="0"/>
              <a:t>System of Care for Vulnerable Child and Family</a:t>
            </a:r>
            <a:endParaRPr lang="da-DK" sz="2400" dirty="0"/>
          </a:p>
        </p:txBody>
      </p:sp>
      <p:sp>
        <p:nvSpPr>
          <p:cNvPr id="3" name="Rektangel 2"/>
          <p:cNvSpPr/>
          <p:nvPr/>
        </p:nvSpPr>
        <p:spPr>
          <a:xfrm>
            <a:off x="1115615" y="3105835"/>
            <a:ext cx="7416825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000" b="1" dirty="0"/>
              <a:t>What are the main principles in caretaking of vulnerable children</a:t>
            </a:r>
            <a:r>
              <a:rPr lang="en-US" sz="2000" b="1" dirty="0" smtClean="0"/>
              <a:t>?</a:t>
            </a:r>
          </a:p>
          <a:p>
            <a:pPr lvl="0"/>
            <a:endParaRPr lang="en-US" b="1" dirty="0" smtClean="0"/>
          </a:p>
          <a:p>
            <a:pPr marL="285750" lvl="0" indent="-285750">
              <a:buFont typeface="Wingdings" pitchFamily="2" charset="2"/>
              <a:buChar char="Ø"/>
            </a:pPr>
            <a:r>
              <a:rPr lang="en-US" dirty="0" smtClean="0"/>
              <a:t>To provide same possibilities for them as for those </a:t>
            </a:r>
            <a:r>
              <a:rPr lang="en-US" dirty="0"/>
              <a:t>of their </a:t>
            </a:r>
            <a:r>
              <a:rPr lang="en-US" dirty="0" smtClean="0"/>
              <a:t>peers</a:t>
            </a:r>
          </a:p>
          <a:p>
            <a:pPr lvl="0"/>
            <a:endParaRPr lang="en-US" dirty="0" smtClean="0"/>
          </a:p>
          <a:p>
            <a:pPr marL="285750" lvl="0" indent="-285750">
              <a:buFont typeface="Wingdings" pitchFamily="2" charset="2"/>
              <a:buChar char="Ø"/>
            </a:pPr>
            <a:r>
              <a:rPr lang="en-US" dirty="0"/>
              <a:t>The support </a:t>
            </a:r>
            <a:r>
              <a:rPr lang="en-US" dirty="0" smtClean="0"/>
              <a:t>must </a:t>
            </a:r>
            <a:r>
              <a:rPr lang="en-US" dirty="0"/>
              <a:t>be given at an early stage and </a:t>
            </a:r>
            <a:r>
              <a:rPr lang="en-US" dirty="0" smtClean="0"/>
              <a:t>coherently</a:t>
            </a:r>
          </a:p>
          <a:p>
            <a:pPr lvl="0"/>
            <a:endParaRPr lang="en-US" dirty="0" smtClean="0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8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 1"/>
          <p:cNvSpPr>
            <a:spLocks noGrp="1"/>
          </p:cNvSpPr>
          <p:nvPr>
            <p:ph type="ctrTitle"/>
          </p:nvPr>
        </p:nvSpPr>
        <p:spPr>
          <a:xfrm>
            <a:off x="625089" y="69712"/>
            <a:ext cx="7772400" cy="89255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da-DK" dirty="0"/>
          </a:p>
        </p:txBody>
      </p:sp>
      <p:sp>
        <p:nvSpPr>
          <p:cNvPr id="12" name="Tekstboks 11"/>
          <p:cNvSpPr txBox="1"/>
          <p:nvPr/>
        </p:nvSpPr>
        <p:spPr>
          <a:xfrm>
            <a:off x="2123728" y="58510"/>
            <a:ext cx="4608512" cy="892552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4000" b="1" dirty="0" smtClean="0"/>
              <a:t>Best Practice Fair</a:t>
            </a:r>
          </a:p>
          <a:p>
            <a:pPr algn="ctr"/>
            <a:r>
              <a:rPr lang="da-DK" sz="1200" b="1" dirty="0" smtClean="0"/>
              <a:t>In Prague 6th &amp; 7th of December 2012</a:t>
            </a:r>
            <a:endParaRPr lang="da-DK" sz="1200" b="1" dirty="0"/>
          </a:p>
        </p:txBody>
      </p:sp>
      <p:pic>
        <p:nvPicPr>
          <p:cNvPr id="1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20272" y="102706"/>
            <a:ext cx="1224136" cy="804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1600" y="102706"/>
            <a:ext cx="705423" cy="7842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Undertitel 1"/>
          <p:cNvSpPr>
            <a:spLocks noGrp="1"/>
          </p:cNvSpPr>
          <p:nvPr>
            <p:ph type="subTitle" idx="1"/>
          </p:nvPr>
        </p:nvSpPr>
        <p:spPr>
          <a:xfrm>
            <a:off x="1231540" y="975648"/>
            <a:ext cx="6400800" cy="576064"/>
          </a:xfrm>
        </p:spPr>
        <p:txBody>
          <a:bodyPr>
            <a:normAutofit fontScale="85000" lnSpcReduction="10000"/>
          </a:bodyPr>
          <a:lstStyle/>
          <a:p>
            <a:r>
              <a:rPr lang="en-GB" i="1" dirty="0"/>
              <a:t>Vulnerable Children and </a:t>
            </a:r>
            <a:r>
              <a:rPr lang="en-GB" i="1" dirty="0" smtClean="0"/>
              <a:t>families in Denmark</a:t>
            </a:r>
            <a:endParaRPr lang="da-DK" dirty="0"/>
          </a:p>
          <a:p>
            <a:endParaRPr lang="da-DK" dirty="0"/>
          </a:p>
        </p:txBody>
      </p:sp>
      <p:sp>
        <p:nvSpPr>
          <p:cNvPr id="8" name="Rektangel 7"/>
          <p:cNvSpPr/>
          <p:nvPr/>
        </p:nvSpPr>
        <p:spPr>
          <a:xfrm>
            <a:off x="1115616" y="1700807"/>
            <a:ext cx="6920097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400" b="1" dirty="0"/>
              <a:t>System of Care for Vulnerable Child and Family</a:t>
            </a:r>
            <a:endParaRPr lang="da-DK" sz="2400" dirty="0"/>
          </a:p>
        </p:txBody>
      </p:sp>
      <p:sp>
        <p:nvSpPr>
          <p:cNvPr id="3" name="Rektangel 2"/>
          <p:cNvSpPr/>
          <p:nvPr/>
        </p:nvSpPr>
        <p:spPr>
          <a:xfrm>
            <a:off x="1127737" y="2492896"/>
            <a:ext cx="6907975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b="1" dirty="0"/>
              <a:t>How? </a:t>
            </a:r>
            <a:endParaRPr lang="da-DK" dirty="0"/>
          </a:p>
          <a:p>
            <a:r>
              <a:rPr lang="en-US" sz="1600" b="1" dirty="0"/>
              <a:t>– always </a:t>
            </a:r>
            <a:r>
              <a:rPr lang="da-DK" b="1" dirty="0" err="1"/>
              <a:t>focusing</a:t>
            </a:r>
            <a:r>
              <a:rPr lang="da-DK" b="1" dirty="0"/>
              <a:t> on the </a:t>
            </a:r>
            <a:r>
              <a:rPr lang="da-DK" b="1" dirty="0" err="1"/>
              <a:t>child</a:t>
            </a:r>
            <a:r>
              <a:rPr lang="da-DK" b="1" dirty="0"/>
              <a:t> but </a:t>
            </a:r>
            <a:r>
              <a:rPr lang="da-DK" b="1" dirty="0" err="1"/>
              <a:t>also</a:t>
            </a:r>
            <a:r>
              <a:rPr lang="da-DK" b="1" dirty="0"/>
              <a:t> on </a:t>
            </a:r>
            <a:r>
              <a:rPr lang="da-DK" b="1" dirty="0" err="1"/>
              <a:t>collaboration</a:t>
            </a:r>
            <a:r>
              <a:rPr lang="da-DK" b="1" dirty="0"/>
              <a:t> with the </a:t>
            </a:r>
            <a:r>
              <a:rPr lang="da-DK" b="1" dirty="0" err="1"/>
              <a:t>family</a:t>
            </a:r>
            <a:endParaRPr lang="da-DK" sz="1600" dirty="0"/>
          </a:p>
          <a:p>
            <a:pPr lvl="1"/>
            <a:endParaRPr lang="en-US" dirty="0" smtClean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dirty="0" smtClean="0"/>
              <a:t>The </a:t>
            </a:r>
            <a:r>
              <a:rPr lang="en-US" dirty="0"/>
              <a:t>Social </a:t>
            </a:r>
            <a:r>
              <a:rPr lang="en-US" dirty="0" smtClean="0"/>
              <a:t>Service </a:t>
            </a:r>
            <a:r>
              <a:rPr lang="en-US" dirty="0"/>
              <a:t>Office starts an investigation, when a problem is reported </a:t>
            </a:r>
            <a:r>
              <a:rPr lang="en-US" dirty="0" smtClean="0"/>
              <a:t>by the family or others</a:t>
            </a:r>
          </a:p>
          <a:p>
            <a:pPr lvl="1"/>
            <a:endParaRPr lang="en-US" dirty="0" smtClean="0"/>
          </a:p>
          <a:p>
            <a:pPr marL="742950" lvl="1" indent="-285750">
              <a:buFont typeface="Wingdings" pitchFamily="2" charset="2"/>
              <a:buChar char="Ø"/>
            </a:pPr>
            <a:r>
              <a:rPr lang="en-US" dirty="0" smtClean="0"/>
              <a:t>Different methods focusing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Child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Family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Network</a:t>
            </a:r>
          </a:p>
          <a:p>
            <a:pPr marL="742950" lvl="1" indent="-285750">
              <a:buFont typeface="Arial" pitchFamily="34" charset="0"/>
              <a:buChar char="•"/>
            </a:pPr>
            <a:endParaRPr lang="en-US" dirty="0"/>
          </a:p>
          <a:p>
            <a:pPr marL="742950" lvl="1" indent="-285750">
              <a:buFont typeface="Wingdings" pitchFamily="2" charset="2"/>
              <a:buChar char="Ø"/>
            </a:pPr>
            <a:r>
              <a:rPr lang="da-DK" dirty="0" smtClean="0"/>
              <a:t>An </a:t>
            </a:r>
            <a:r>
              <a:rPr lang="da-DK" dirty="0" err="1" smtClean="0"/>
              <a:t>excampel</a:t>
            </a:r>
            <a:r>
              <a:rPr lang="da-DK" dirty="0" smtClean="0"/>
              <a:t>: The </a:t>
            </a:r>
            <a:r>
              <a:rPr lang="da-DK" b="1" dirty="0"/>
              <a:t>ICS </a:t>
            </a:r>
            <a:r>
              <a:rPr lang="da-DK" dirty="0" err="1" smtClean="0"/>
              <a:t>triangle</a:t>
            </a:r>
            <a:r>
              <a:rPr lang="da-DK" dirty="0" smtClean="0"/>
              <a:t> - Integrated </a:t>
            </a:r>
            <a:r>
              <a:rPr lang="da-DK" dirty="0" err="1"/>
              <a:t>Children’s</a:t>
            </a:r>
            <a:r>
              <a:rPr lang="da-DK" dirty="0"/>
              <a:t> System</a:t>
            </a:r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47319-E06D-4A5E-A8D5-DC9E47931911}" type="slidenum">
              <a:rPr lang="da-DK" smtClean="0"/>
              <a:t>9</a:t>
            </a:fld>
            <a:endParaRPr lang="da-DK"/>
          </a:p>
        </p:txBody>
      </p:sp>
      <p:sp>
        <p:nvSpPr>
          <p:cNvPr id="15" name="Pladsholder til sidefod 5"/>
          <p:cNvSpPr>
            <a:spLocks noGrp="1"/>
          </p:cNvSpPr>
          <p:nvPr>
            <p:ph type="ftr" sz="quarter" idx="11"/>
          </p:nvPr>
        </p:nvSpPr>
        <p:spPr>
          <a:xfrm>
            <a:off x="1677023" y="6356350"/>
            <a:ext cx="5955317" cy="385017"/>
          </a:xfrm>
        </p:spPr>
        <p:txBody>
          <a:bodyPr/>
          <a:lstStyle/>
          <a:p>
            <a:r>
              <a:rPr lang="da-DK" dirty="0" smtClean="0"/>
              <a:t>www.danskraastof.dk             www.familieprojektet.dk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31786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Brevpapir" ma:contentTypeID="0x010100AFDE417A4612AC4C95C9A6290D1AC17900185DD7E4D2074541A4DBA60467989F70" ma:contentTypeVersion="3" ma:contentTypeDescription="" ma:contentTypeScope="" ma:versionID="ec3c8c736b23400d8b35803b327095fe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7df5f8b7a12903fc150245522468e525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dhol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EF831F6-85F0-4FCE-A58E-7FD8BDB3FBD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20C1FC00-29E3-46EC-A106-F95A91095F4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E94EFEAC-1C19-4941-862D-7DA2D37D5404}">
  <ds:schemaRefs>
    <ds:schemaRef ds:uri="http://purl.org/dc/elements/1.1/"/>
    <ds:schemaRef ds:uri="http://purl.org/dc/dcmitype/"/>
    <ds:schemaRef ds:uri="http://www.w3.org/XML/1998/namespace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1005</TotalTime>
  <Words>1051</Words>
  <Application>Microsoft Office PowerPoint</Application>
  <PresentationFormat>Skærmshow (4:3)</PresentationFormat>
  <Paragraphs>288</Paragraphs>
  <Slides>16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Diastitler</vt:lpstr>
      </vt:variant>
      <vt:variant>
        <vt:i4>16</vt:i4>
      </vt:variant>
    </vt:vector>
  </HeadingPairs>
  <TitlesOfParts>
    <vt:vector size="17" baseType="lpstr">
      <vt:lpstr>Kontortema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T</vt:lpstr>
      <vt:lpstr>PowerPoint-præsentation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PowerPoint-præsentation</dc:title>
  <dc:creator>Arne Johnsen</dc:creator>
  <cp:lastModifiedBy>Arne Johnsen</cp:lastModifiedBy>
  <cp:revision>64</cp:revision>
  <dcterms:created xsi:type="dcterms:W3CDTF">2012-11-28T07:15:29Z</dcterms:created>
  <dcterms:modified xsi:type="dcterms:W3CDTF">2012-12-13T07:30:48Z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0x010100AFDE417A4612AC4C95C9A6290D1AC17900185DD7E4D2074541A4DBA60467989F70</vt:lpwstr>
  </property>
</Properties>
</file>

<file path=docProps/thumbnail.jpeg>
</file>