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9"/>
  </p:handoutMasterIdLst>
  <p:sldIdLst>
    <p:sldId id="263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-122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CC078D2D-01C8-427D-B038-A33CCF0F8F3D}" type="datetimeFigureOut">
              <a:rPr lang="cs-CZ"/>
              <a:pPr>
                <a:defRPr/>
              </a:pPr>
              <a:t>15.11.2011</a:t>
            </a:fld>
            <a:endParaRPr lang="cs-CZ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18504200-B4B9-4A7C-8C7D-7F9E8195AF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35A361-8328-41EC-BCF6-86397FBFD6A3}" type="datetimeFigureOut">
              <a:rPr lang="en-US"/>
              <a:pPr>
                <a:defRPr/>
              </a:pPr>
              <a:t>11/15/2011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BC229C-2804-4449-B773-0539E01973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49BD2F-9EBE-4C87-A37F-18CB9B8CEAE9}" type="datetimeFigureOut">
              <a:rPr lang="en-US"/>
              <a:pPr>
                <a:defRPr/>
              </a:pPr>
              <a:t>11/15/2011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C024C-2BAD-40BA-AB4A-7A86AC00D9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1445C-C975-4CD2-B82D-80838DBBA194}" type="datetimeFigureOut">
              <a:rPr lang="en-US"/>
              <a:pPr>
                <a:defRPr/>
              </a:pPr>
              <a:t>11/15/2011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69E6B2-15DA-4A34-8AA5-3C44C3A75A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B43519-3AC2-4773-BE0B-164ADB70817B}" type="datetimeFigureOut">
              <a:rPr lang="en-US"/>
              <a:pPr>
                <a:defRPr/>
              </a:pPr>
              <a:t>11/15/2011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C1E4DD-3C08-404F-8B0B-91B3AAC2FB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9829A-DE73-4820-ACAC-62EA2E625324}" type="datetimeFigureOut">
              <a:rPr lang="en-US"/>
              <a:pPr>
                <a:defRPr/>
              </a:pPr>
              <a:t>11/15/2011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47631-3696-49A8-AFD9-5E1A336981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1BC31-B820-4598-8737-7D9528513324}" type="datetimeFigureOut">
              <a:rPr lang="en-US"/>
              <a:pPr>
                <a:defRPr/>
              </a:pPr>
              <a:t>11/15/2011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1EBD6-CB54-42F0-AEC6-83CD866EE4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F36FA1-D6B3-4B2E-90BC-E20715D5A84B}" type="datetimeFigureOut">
              <a:rPr lang="en-US"/>
              <a:pPr>
                <a:defRPr/>
              </a:pPr>
              <a:t>11/15/2011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7FA1C5-A5F7-4EE2-9064-835FB2A0C1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56E82-B9E6-440A-891C-433C6F684E41}" type="datetimeFigureOut">
              <a:rPr lang="en-US"/>
              <a:pPr>
                <a:defRPr/>
              </a:pPr>
              <a:t>11/15/2011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CFBB0-F924-476B-94D3-91009AD212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CF2542-461D-4F87-BE62-47C80E7F79E0}" type="datetimeFigureOut">
              <a:rPr lang="en-US"/>
              <a:pPr>
                <a:defRPr/>
              </a:pPr>
              <a:t>11/15/2011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ACB8DF-8272-49DE-8A8F-DF558A606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CCADF-2EDA-427D-AA19-500E8B0300C1}" type="datetimeFigureOut">
              <a:rPr lang="en-US"/>
              <a:pPr>
                <a:defRPr/>
              </a:pPr>
              <a:t>11/15/2011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3C8B8E-BA1D-4AC1-9B9E-5C7C6CB11E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550B5-1B8C-49F0-BCEB-6EAF3E35BF12}" type="datetimeFigureOut">
              <a:rPr lang="en-US"/>
              <a:pPr>
                <a:defRPr/>
              </a:pPr>
              <a:t>11/15/2011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654C50-57F8-421E-A41F-F46B0958D6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Click to edit Master title style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282B252-3B5B-40B6-90CF-10489851A827}" type="datetimeFigureOut">
              <a:rPr lang="en-US"/>
              <a:pPr>
                <a:defRPr/>
              </a:pPr>
              <a:t>11/15/2011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2471BF6-C26C-419D-A9DA-244D23CC0A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Kojenci se speciálními zdravotními potřebami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Situace kojeneckých ústavů r 2010</a:t>
            </a:r>
          </a:p>
          <a:p>
            <a:pPr lvl="2" eaLnBrk="1" hangingPunct="1"/>
            <a:r>
              <a:rPr lang="en-US" smtClean="0"/>
              <a:t>  Průměrné náklady 3</a:t>
            </a:r>
            <a:r>
              <a:rPr lang="cs-CZ" smtClean="0"/>
              <a:t>7 341</a:t>
            </a:r>
            <a:r>
              <a:rPr lang="en-US" smtClean="0"/>
              <a:t> tis. Kč</a:t>
            </a:r>
          </a:p>
          <a:p>
            <a:pPr lvl="1" eaLnBrk="1" hangingPunct="1"/>
            <a:r>
              <a:rPr lang="en-US" smtClean="0"/>
              <a:t>35 % zdravotní indikace umístnění do KÚ</a:t>
            </a:r>
          </a:p>
          <a:p>
            <a:pPr lvl="1" eaLnBrk="1" hangingPunct="1"/>
            <a:r>
              <a:rPr lang="en-US" smtClean="0"/>
              <a:t>18% zdravotně sociální indikace umístnění do KÚ</a:t>
            </a:r>
          </a:p>
          <a:p>
            <a:pPr lvl="1" eaLnBrk="1" hangingPunct="1"/>
            <a:r>
              <a:rPr lang="en-US" smtClean="0"/>
              <a:t>18 % (358) zdravotně hendikepovaných dětí </a:t>
            </a:r>
          </a:p>
          <a:p>
            <a:pPr lvl="2" eaLnBrk="1" hangingPunct="1"/>
            <a:r>
              <a:rPr lang="en-US" smtClean="0"/>
              <a:t>38 lékařů</a:t>
            </a:r>
          </a:p>
          <a:p>
            <a:pPr lvl="2" eaLnBrk="1" hangingPunct="1"/>
            <a:r>
              <a:rPr lang="en-US" smtClean="0"/>
              <a:t>1020 zdravotnických pracovníků</a:t>
            </a:r>
          </a:p>
          <a:p>
            <a:pPr lvl="1" eaLnBrk="1" hangingPunct="1"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674813"/>
            <a:ext cx="8229600" cy="1143000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US" sz="4000" smtClean="0"/>
              <a:t>Do náhradní rodinné péče může být umístněno každý kojenec, který ze zdravotní indikace nevyžaduje odbornou</a:t>
            </a:r>
            <a:r>
              <a:rPr lang="cs-CZ" sz="4000" smtClean="0"/>
              <a:t> ústavní</a:t>
            </a:r>
            <a:r>
              <a:rPr lang="en-US" sz="4000" smtClean="0"/>
              <a:t> zdravotní péči</a:t>
            </a:r>
            <a:r>
              <a:rPr lang="cs-CZ" sz="4000" smtClean="0">
                <a:latin typeface="Arial" charset="0"/>
              </a:rPr>
              <a:t> </a:t>
            </a:r>
            <a:r>
              <a:rPr lang="cs-CZ" sz="4000" smtClean="0"/>
              <a:t>(nemocniční)</a:t>
            </a:r>
            <a:endParaRPr lang="en-US" sz="400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810000"/>
            <a:ext cx="8229600" cy="2913063"/>
          </a:xfrm>
        </p:spPr>
        <p:txBody>
          <a:bodyPr rtlCol="0">
            <a:normAutofit fontScale="92500"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sz="3500" dirty="0" err="1" smtClean="0"/>
              <a:t>Modifikace</a:t>
            </a:r>
            <a:r>
              <a:rPr lang="en-US" sz="3500" dirty="0" smtClean="0"/>
              <a:t> </a:t>
            </a:r>
            <a:r>
              <a:rPr lang="en-US" sz="3500" dirty="0" err="1" smtClean="0"/>
              <a:t>vyžadující</a:t>
            </a:r>
            <a:r>
              <a:rPr lang="en-US" sz="3500" dirty="0" smtClean="0"/>
              <a:t> </a:t>
            </a:r>
            <a:r>
              <a:rPr lang="en-US" sz="3500" dirty="0" err="1" smtClean="0"/>
              <a:t>posouzení</a:t>
            </a:r>
            <a:r>
              <a:rPr lang="en-US" sz="3500" dirty="0" smtClean="0"/>
              <a:t> </a:t>
            </a:r>
            <a:r>
              <a:rPr lang="en-US" sz="3500" dirty="0" err="1" smtClean="0"/>
              <a:t>zdravotní</a:t>
            </a:r>
            <a:r>
              <a:rPr lang="en-US" sz="3500" dirty="0" smtClean="0"/>
              <a:t> </a:t>
            </a:r>
            <a:r>
              <a:rPr lang="en-US" sz="3500" dirty="0" err="1" smtClean="0"/>
              <a:t>posudkové</a:t>
            </a:r>
            <a:r>
              <a:rPr lang="en-US" sz="3500" dirty="0" smtClean="0"/>
              <a:t> </a:t>
            </a:r>
            <a:r>
              <a:rPr lang="en-US" sz="3500" dirty="0" err="1" smtClean="0"/>
              <a:t>služby</a:t>
            </a:r>
            <a:r>
              <a:rPr lang="en-US" sz="3500" dirty="0" smtClean="0"/>
              <a:t> k </a:t>
            </a:r>
            <a:r>
              <a:rPr lang="en-US" sz="3500" dirty="0" err="1" smtClean="0"/>
              <a:t>určení</a:t>
            </a:r>
            <a:r>
              <a:rPr lang="en-US" sz="3500" dirty="0" smtClean="0"/>
              <a:t> </a:t>
            </a:r>
            <a:r>
              <a:rPr lang="en-US" sz="3500" dirty="0" err="1" smtClean="0"/>
              <a:t>požadavků</a:t>
            </a:r>
            <a:r>
              <a:rPr lang="en-US" sz="3500" dirty="0" smtClean="0"/>
              <a:t> </a:t>
            </a:r>
            <a:r>
              <a:rPr lang="en-US" sz="3500" dirty="0" err="1" smtClean="0"/>
              <a:t>na</a:t>
            </a:r>
            <a:r>
              <a:rPr lang="en-US" sz="3500" dirty="0" smtClean="0"/>
              <a:t> </a:t>
            </a:r>
            <a:r>
              <a:rPr lang="en-US" sz="3500" dirty="0" err="1" smtClean="0"/>
              <a:t>pěstouny</a:t>
            </a:r>
            <a:r>
              <a:rPr lang="en-US" sz="3500" dirty="0" smtClean="0"/>
              <a:t> a  </a:t>
            </a:r>
            <a:r>
              <a:rPr lang="en-US" sz="3500" dirty="0" err="1" smtClean="0"/>
              <a:t>kompenzačních</a:t>
            </a:r>
            <a:r>
              <a:rPr lang="en-US" sz="3500" dirty="0" smtClean="0"/>
              <a:t> </a:t>
            </a:r>
            <a:r>
              <a:rPr lang="en-US" sz="3500" dirty="0" err="1" smtClean="0"/>
              <a:t>nároků</a:t>
            </a:r>
            <a:endParaRPr lang="en-US" sz="3500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	</a:t>
            </a:r>
            <a:r>
              <a:rPr lang="en-US" sz="2600" dirty="0" err="1" smtClean="0"/>
              <a:t>psychobehaviorální</a:t>
            </a:r>
            <a:endParaRPr lang="en-US" sz="2600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600" dirty="0"/>
              <a:t>	</a:t>
            </a:r>
            <a:r>
              <a:rPr lang="en-US" sz="2600" dirty="0" err="1" smtClean="0"/>
              <a:t>ošetřovatelské</a:t>
            </a:r>
            <a:endParaRPr lang="en-US" sz="2600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600" dirty="0"/>
              <a:t>	</a:t>
            </a:r>
            <a:r>
              <a:rPr lang="en-US" sz="2600" dirty="0" err="1" smtClean="0"/>
              <a:t>léčebné</a:t>
            </a:r>
            <a:endParaRPr lang="en-US" sz="2600" dirty="0" smtClean="0"/>
          </a:p>
          <a:p>
            <a:pPr marL="0" indent="0"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5300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/>
              <a:t>Psychobehaviorální</a:t>
            </a:r>
            <a:r>
              <a:rPr lang="en-US" dirty="0" smtClean="0"/>
              <a:t>: </a:t>
            </a:r>
            <a:r>
              <a:rPr lang="en-US" dirty="0" err="1" smtClean="0"/>
              <a:t>nevyžadující</a:t>
            </a:r>
            <a:r>
              <a:rPr lang="en-US" dirty="0" smtClean="0"/>
              <a:t> </a:t>
            </a:r>
            <a:r>
              <a:rPr lang="en-US" dirty="0" err="1" smtClean="0"/>
              <a:t>speciální</a:t>
            </a:r>
            <a:r>
              <a:rPr lang="en-US" dirty="0" smtClean="0"/>
              <a:t> </a:t>
            </a:r>
            <a:r>
              <a:rPr lang="en-US" dirty="0" err="1" smtClean="0"/>
              <a:t>ošetřovatelskou</a:t>
            </a:r>
            <a:r>
              <a:rPr lang="en-US" dirty="0" smtClean="0"/>
              <a:t> </a:t>
            </a:r>
            <a:r>
              <a:rPr lang="en-US" dirty="0" err="1" smtClean="0"/>
              <a:t>péči</a:t>
            </a:r>
            <a:r>
              <a:rPr lang="en-US" dirty="0" smtClean="0"/>
              <a:t> v </a:t>
            </a:r>
            <a:r>
              <a:rPr lang="en-US" dirty="0" err="1" smtClean="0"/>
              <a:t>kojeneckém</a:t>
            </a:r>
            <a:r>
              <a:rPr lang="en-US" dirty="0" smtClean="0"/>
              <a:t> </a:t>
            </a:r>
            <a:r>
              <a:rPr lang="en-US" dirty="0" err="1" smtClean="0"/>
              <a:t>období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Závažné genetické vady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Rychle progredující fatální onemocnění v iniciální fázi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Navýšená lékařská ambulantní péče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Onkologická, degenerativní neuromuskulární</a:t>
            </a:r>
            <a:r>
              <a:rPr lang="cs-CZ" smtClean="0">
                <a:latin typeface="Arial" charset="0"/>
              </a:rPr>
              <a:t> </a:t>
            </a:r>
            <a:r>
              <a:rPr lang="en-US" smtClean="0"/>
              <a:t>a metabolická onemocnění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Virulentní infekční onemocnění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Speciální hygienická péče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HIV, hepatitida C, TBC, Sifilis</a:t>
            </a:r>
          </a:p>
          <a:p>
            <a:pPr lvl="1"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endParaRPr lang="en-US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Ošetřovatelská péče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Zvýšená</a:t>
            </a:r>
          </a:p>
          <a:p>
            <a:pPr lvl="1" eaLnBrk="1" hangingPunct="1"/>
            <a:r>
              <a:rPr lang="en-US" smtClean="0"/>
              <a:t>Závažná chronická kožní onemocnění, cystická fibróza, hemofilie, rozštěpové vady</a:t>
            </a:r>
          </a:p>
          <a:p>
            <a:pPr eaLnBrk="1" hangingPunct="1"/>
            <a:r>
              <a:rPr lang="en-US" smtClean="0"/>
              <a:t>Speciální</a:t>
            </a:r>
          </a:p>
          <a:p>
            <a:pPr lvl="1" eaLnBrk="1" hangingPunct="1"/>
            <a:r>
              <a:rPr lang="en-US" smtClean="0"/>
              <a:t>Parenterální výživa, podpůrná ventilace, peritoneální dialýza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Léčebná péče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54600"/>
          </a:xfrm>
        </p:spPr>
        <p:txBody>
          <a:bodyPr rtlCol="0">
            <a:normAutofit fontScale="92500"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err="1" smtClean="0"/>
              <a:t>Speciální</a:t>
            </a:r>
            <a:r>
              <a:rPr lang="en-US" dirty="0" smtClean="0"/>
              <a:t> </a:t>
            </a:r>
            <a:r>
              <a:rPr lang="en-US" dirty="0" err="1" smtClean="0"/>
              <a:t>léčebná</a:t>
            </a:r>
            <a:endParaRPr lang="en-US" dirty="0" smtClean="0"/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err="1" smtClean="0"/>
              <a:t>Inzulino</a:t>
            </a:r>
            <a:r>
              <a:rPr lang="en-US" dirty="0" smtClean="0"/>
              <a:t> </a:t>
            </a:r>
            <a:r>
              <a:rPr lang="en-US" dirty="0" err="1" smtClean="0"/>
              <a:t>terapie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err="1" smtClean="0"/>
              <a:t>Speciální</a:t>
            </a:r>
            <a:r>
              <a:rPr lang="en-US" dirty="0" smtClean="0"/>
              <a:t> </a:t>
            </a:r>
            <a:r>
              <a:rPr lang="en-US" dirty="0" err="1" smtClean="0"/>
              <a:t>rehabilitační</a:t>
            </a:r>
            <a:endParaRPr lang="en-US" dirty="0"/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err="1" smtClean="0"/>
              <a:t>Smyslová</a:t>
            </a:r>
            <a:r>
              <a:rPr lang="en-US" dirty="0" smtClean="0"/>
              <a:t> </a:t>
            </a:r>
            <a:r>
              <a:rPr lang="en-US" dirty="0" err="1" smtClean="0"/>
              <a:t>postižení</a:t>
            </a:r>
            <a:r>
              <a:rPr lang="en-US" dirty="0" smtClean="0"/>
              <a:t> 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err="1" smtClean="0"/>
              <a:t>Neuromuskulární</a:t>
            </a:r>
            <a:r>
              <a:rPr lang="en-US" dirty="0" smtClean="0"/>
              <a:t> </a:t>
            </a:r>
            <a:r>
              <a:rPr lang="en-US" dirty="0" err="1" smtClean="0"/>
              <a:t>postižení</a:t>
            </a:r>
            <a:r>
              <a:rPr lang="en-US" dirty="0" smtClean="0"/>
              <a:t> – </a:t>
            </a:r>
            <a:r>
              <a:rPr lang="en-US" dirty="0" err="1" smtClean="0"/>
              <a:t>dětská</a:t>
            </a:r>
            <a:r>
              <a:rPr lang="en-US" dirty="0" smtClean="0"/>
              <a:t> </a:t>
            </a:r>
            <a:r>
              <a:rPr lang="en-US" dirty="0" err="1" smtClean="0"/>
              <a:t>mozková</a:t>
            </a:r>
            <a:r>
              <a:rPr lang="en-US" dirty="0" smtClean="0"/>
              <a:t> </a:t>
            </a:r>
            <a:r>
              <a:rPr lang="en-US" dirty="0" err="1" smtClean="0"/>
              <a:t>obrna</a:t>
            </a:r>
            <a:r>
              <a:rPr lang="en-US" dirty="0" smtClean="0"/>
              <a:t>, </a:t>
            </a:r>
            <a:r>
              <a:rPr lang="en-US" dirty="0" err="1" smtClean="0"/>
              <a:t>degenerativní</a:t>
            </a:r>
            <a:r>
              <a:rPr lang="en-US" dirty="0" smtClean="0"/>
              <a:t> </a:t>
            </a:r>
            <a:r>
              <a:rPr lang="en-US" dirty="0" err="1" smtClean="0"/>
              <a:t>onemocnění</a:t>
            </a:r>
            <a:endParaRPr lang="en-US" dirty="0"/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err="1" smtClean="0"/>
              <a:t>Postižení</a:t>
            </a:r>
            <a:r>
              <a:rPr lang="en-US" dirty="0" smtClean="0"/>
              <a:t> CNS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err="1" smtClean="0"/>
              <a:t>Speciální</a:t>
            </a:r>
            <a:r>
              <a:rPr lang="en-US" dirty="0" smtClean="0"/>
              <a:t> </a:t>
            </a:r>
            <a:r>
              <a:rPr lang="en-US" dirty="0" err="1" smtClean="0"/>
              <a:t>lékařská</a:t>
            </a:r>
            <a:r>
              <a:rPr lang="en-US" dirty="0" smtClean="0"/>
              <a:t> 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err="1" smtClean="0"/>
              <a:t>Plánované</a:t>
            </a:r>
            <a:r>
              <a:rPr lang="en-US" dirty="0" smtClean="0"/>
              <a:t> </a:t>
            </a:r>
            <a:r>
              <a:rPr lang="en-US" dirty="0" err="1" smtClean="0"/>
              <a:t>operace</a:t>
            </a:r>
            <a:endParaRPr lang="en-US" dirty="0" smtClean="0"/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err="1" smtClean="0"/>
              <a:t>Komorový</a:t>
            </a:r>
            <a:r>
              <a:rPr lang="en-US" dirty="0" smtClean="0"/>
              <a:t> shunt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000" b="1" smtClean="0"/>
              <a:t>Nákladové položky</a:t>
            </a:r>
            <a:r>
              <a:rPr lang="en-US" sz="2000" b="1" smtClean="0"/>
              <a:t/>
            </a:r>
            <a:br>
              <a:rPr lang="en-US" sz="2000" b="1" smtClean="0"/>
            </a:br>
            <a:r>
              <a:rPr lang="en-US" sz="2000" smtClean="0"/>
              <a:t>u zdravotního handicapu kojence je nutná kompenzace rozdílu mezi reálnými náklady a  náklady hrazených z veřejných zdravotních zdrojů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76375"/>
          <a:ext cx="8229600" cy="44910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Finanční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odměněna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Finanční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náhrada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Více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náklady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Podpůrné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náklady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Základní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Náhradní</a:t>
                      </a:r>
                      <a:r>
                        <a:rPr lang="en-US" b="1" dirty="0" smtClean="0"/>
                        <a:t> </a:t>
                      </a:r>
                      <a:r>
                        <a:rPr lang="en-US" b="1" dirty="0" err="1" smtClean="0"/>
                        <a:t>stravy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Školení</a:t>
                      </a:r>
                      <a:r>
                        <a:rPr lang="en-US" b="1" dirty="0" smtClean="0"/>
                        <a:t> </a:t>
                      </a:r>
                      <a:r>
                        <a:rPr lang="en-US" b="1" dirty="0" err="1" smtClean="0"/>
                        <a:t>běžné</a:t>
                      </a:r>
                      <a:r>
                        <a:rPr lang="en-US" b="1" dirty="0" smtClean="0"/>
                        <a:t> </a:t>
                      </a:r>
                      <a:r>
                        <a:rPr lang="en-US" b="1" dirty="0" err="1" smtClean="0"/>
                        <a:t>péče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 smtClean="0"/>
                        <a:t>Výuková</a:t>
                      </a:r>
                      <a:r>
                        <a:rPr lang="en-US" b="1" dirty="0" smtClean="0"/>
                        <a:t> </a:t>
                      </a:r>
                      <a:r>
                        <a:rPr lang="en-US" b="1" dirty="0" err="1" smtClean="0"/>
                        <a:t>činnost</a:t>
                      </a:r>
                      <a:endParaRPr lang="en-US" b="1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Zvláštní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ošetřovatelské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péče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Speciální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stravy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Š</a:t>
                      </a:r>
                      <a:r>
                        <a:rPr lang="en-US" dirty="0" err="1" smtClean="0"/>
                        <a:t>kolení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speciální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ošetřovatelské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péče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Komunitní</a:t>
                      </a:r>
                      <a:r>
                        <a:rPr lang="en-US" b="1" dirty="0" smtClean="0"/>
                        <a:t> </a:t>
                      </a:r>
                      <a:r>
                        <a:rPr lang="en-US" b="1" dirty="0" err="1" smtClean="0"/>
                        <a:t>podpora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Speciální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ošetřovatelské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péče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Spotřebního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zdravotního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materiálu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Š</a:t>
                      </a:r>
                      <a:r>
                        <a:rPr lang="en-US" dirty="0" err="1" smtClean="0"/>
                        <a:t>kolení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speciální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léčebné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péče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Správní</a:t>
                      </a:r>
                      <a:r>
                        <a:rPr lang="en-US" b="1" dirty="0" smtClean="0"/>
                        <a:t> a </a:t>
                      </a:r>
                      <a:r>
                        <a:rPr lang="en-US" b="1" dirty="0" err="1" smtClean="0"/>
                        <a:t>kontrolní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1" baseline="0" dirty="0" err="1" smtClean="0"/>
                        <a:t>činnost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Léčebné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ošetřovatelské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péče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Zdravotních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pomůcek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Posudková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činnost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Rehabilitační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péče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Cestovních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více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nákladů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ze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zdravotní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indikace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Psychosociální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podpora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Speciální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psychická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kompenzace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latin typeface="Arial" charset="0"/>
              </a:rPr>
              <a:t>Zajištění posudkové činnosti</a:t>
            </a:r>
          </a:p>
        </p:txBody>
      </p:sp>
      <p:sp>
        <p:nvSpPr>
          <p:cNvPr id="2048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>
                <a:latin typeface="Arial" charset="0"/>
              </a:rPr>
              <a:t>Do doby umístnění v PNRP na dětském nemocničním oddělení </a:t>
            </a:r>
          </a:p>
          <a:p>
            <a:pPr lvl="1" eaLnBrk="1" hangingPunct="1"/>
            <a:r>
              <a:rPr lang="cs-CZ" smtClean="0">
                <a:latin typeface="Arial" charset="0"/>
              </a:rPr>
              <a:t>Měsíční úhrada 25 492 – 19 778 bodů z veřejného zdravotního pojištění</a:t>
            </a:r>
          </a:p>
          <a:p>
            <a:pPr lvl="1" eaLnBrk="1" hangingPunct="1"/>
            <a:r>
              <a:rPr lang="cs-CZ" smtClean="0">
                <a:latin typeface="Arial" charset="0"/>
              </a:rPr>
              <a:t>Stanovení stupně a závažnosti zdravotního handicapu</a:t>
            </a:r>
          </a:p>
          <a:p>
            <a:pPr lvl="1" eaLnBrk="1" hangingPunct="1"/>
            <a:r>
              <a:rPr lang="cs-CZ" smtClean="0">
                <a:latin typeface="Arial" charset="0"/>
              </a:rPr>
              <a:t>Stanovení kompenzačních nároků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274</Words>
  <Application>Microsoft Macintosh PowerPoint</Application>
  <PresentationFormat>Předvádění na obrazovce (4:3)</PresentationFormat>
  <Paragraphs>66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Šablona návrhu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Kojenci se speciálními zdravotními potřebami</vt:lpstr>
      <vt:lpstr>Do náhradní rodinné péče může být umístněno každý kojenec, který ze zdravotní indikace nevyžaduje odbornou ústavní zdravotní péči (nemocniční)</vt:lpstr>
      <vt:lpstr>Psychobehaviorální: nevyžadující speciální ošetřovatelskou péči v kojeneckém období </vt:lpstr>
      <vt:lpstr> Ošetřovatelská péče</vt:lpstr>
      <vt:lpstr>Léčebná péče</vt:lpstr>
      <vt:lpstr>Nákladové položky u zdravotního handicapu kojence je nutná kompenzace rozdílu mezi reálnými náklady a  náklady hrazených z veřejných zdravotních zdrojů</vt:lpstr>
      <vt:lpstr>Zajištění posudkové činnosti</vt:lpstr>
    </vt:vector>
  </TitlesOfParts>
  <Company>Zlatko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Zlatko Marinov</dc:creator>
  <cp:lastModifiedBy>uzivatel</cp:lastModifiedBy>
  <cp:revision>28</cp:revision>
  <dcterms:created xsi:type="dcterms:W3CDTF">2011-11-08T21:01:35Z</dcterms:created>
  <dcterms:modified xsi:type="dcterms:W3CDTF">2011-11-15T07:10:08Z</dcterms:modified>
</cp:coreProperties>
</file>