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21"/>
  </p:notesMasterIdLst>
  <p:sldIdLst>
    <p:sldId id="266" r:id="rId2"/>
    <p:sldId id="257" r:id="rId3"/>
    <p:sldId id="271" r:id="rId4"/>
    <p:sldId id="268" r:id="rId5"/>
    <p:sldId id="258" r:id="rId6"/>
    <p:sldId id="282" r:id="rId7"/>
    <p:sldId id="278" r:id="rId8"/>
    <p:sldId id="272" r:id="rId9"/>
    <p:sldId id="273" r:id="rId10"/>
    <p:sldId id="260" r:id="rId11"/>
    <p:sldId id="274" r:id="rId12"/>
    <p:sldId id="267" r:id="rId13"/>
    <p:sldId id="279" r:id="rId14"/>
    <p:sldId id="280" r:id="rId15"/>
    <p:sldId id="269" r:id="rId16"/>
    <p:sldId id="283" r:id="rId17"/>
    <p:sldId id="284" r:id="rId18"/>
    <p:sldId id="270" r:id="rId19"/>
    <p:sldId id="281"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03" autoAdjust="0"/>
    <p:restoredTop sz="94660"/>
  </p:normalViewPr>
  <p:slideViewPr>
    <p:cSldViewPr>
      <p:cViewPr>
        <p:scale>
          <a:sx n="76" d="100"/>
          <a:sy n="76" d="100"/>
        </p:scale>
        <p:origin x="-1248" y="21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15942564115969685"/>
          <c:y val="6.1963636693428616E-2"/>
        </c:manualLayout>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Children listened to</c:v>
                </c:pt>
              </c:strCache>
            </c:strRef>
          </c:tx>
          <c:dPt>
            <c:idx val="0"/>
            <c:bubble3D val="0"/>
            <c:spPr>
              <a:solidFill>
                <a:schemeClr val="accent2"/>
              </a:solidFill>
              <a:ln>
                <a:noFill/>
              </a:ln>
              <a:effectLst>
                <a:outerShdw blurRad="254000" sx="102000" sy="102000" algn="ctr" rotWithShape="0">
                  <a:prstClr val="black">
                    <a:alpha val="20000"/>
                  </a:prstClr>
                </a:outerShdw>
              </a:effectLst>
            </c:spPr>
          </c:dPt>
          <c:dPt>
            <c:idx val="1"/>
            <c:bubble3D val="0"/>
            <c:spPr>
              <a:solidFill>
                <a:schemeClr val="accent4"/>
              </a:solidFill>
              <a:ln>
                <a:noFill/>
              </a:ln>
              <a:effectLst>
                <a:outerShdw blurRad="254000" sx="102000" sy="102000" algn="ctr" rotWithShape="0">
                  <a:prstClr val="black">
                    <a:alpha val="20000"/>
                  </a:prstClr>
                </a:outerShdw>
              </a:effectLst>
            </c:spPr>
          </c:dPt>
          <c:dPt>
            <c:idx val="2"/>
            <c:bubble3D val="0"/>
            <c:spPr>
              <a:solidFill>
                <a:schemeClr val="accent6"/>
              </a:solidFill>
              <a:ln>
                <a:noFill/>
              </a:ln>
              <a:effectLst>
                <a:outerShdw blurRad="254000" sx="102000" sy="102000" algn="ctr" rotWithShape="0">
                  <a:prstClr val="black">
                    <a:alpha val="20000"/>
                  </a:prstClr>
                </a:outerShdw>
              </a:effectLst>
            </c:spPr>
          </c:dPt>
          <c:dPt>
            <c:idx val="3"/>
            <c:bubble3D val="0"/>
            <c:spPr>
              <a:solidFill>
                <a:schemeClr val="accent2">
                  <a:lumMod val="60000"/>
                </a:schemeClr>
              </a:solidFill>
              <a:ln>
                <a:noFill/>
              </a:ln>
              <a:effectLst>
                <a:outerShdw blurRad="254000" sx="102000" sy="102000" algn="ctr" rotWithShape="0">
                  <a:prstClr val="black">
                    <a:alpha val="20000"/>
                  </a:prstClr>
                </a:outerShdw>
              </a:effectLst>
            </c:spPr>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15:layout/>
              </c:ext>
            </c:extLst>
          </c:dLbls>
          <c:cat>
            <c:strRef>
              <c:f>Sheet1!$A$2:$A$5</c:f>
              <c:strCache>
                <c:ptCount val="3"/>
                <c:pt idx="0">
                  <c:v>Opinions asked</c:v>
                </c:pt>
                <c:pt idx="1">
                  <c:v>Never asked</c:v>
                </c:pt>
                <c:pt idx="2">
                  <c:v>Other</c:v>
                </c:pt>
              </c:strCache>
            </c:strRef>
          </c:cat>
          <c:val>
            <c:numRef>
              <c:f>Sheet1!$B$2:$B$5</c:f>
              <c:numCache>
                <c:formatCode>0%</c:formatCode>
                <c:ptCount val="4"/>
                <c:pt idx="0">
                  <c:v>0.64</c:v>
                </c:pt>
                <c:pt idx="1">
                  <c:v>0.1</c:v>
                </c:pt>
                <c:pt idx="2">
                  <c:v>0.26</c:v>
                </c:pt>
              </c:numCache>
            </c:numRef>
          </c:val>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EFE170-D751-4E1D-83FE-78B218A4D933}" type="datetimeFigureOut">
              <a:rPr lang="en-GB" smtClean="0"/>
              <a:t>02/11/2014</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8B0E6B-8F70-43D3-8F7F-9461B89296AB}" type="slidenum">
              <a:rPr lang="en-GB" smtClean="0"/>
              <a:t>‹#›</a:t>
            </a:fld>
            <a:endParaRPr lang="en-GB" dirty="0"/>
          </a:p>
        </p:txBody>
      </p:sp>
    </p:spTree>
    <p:extLst>
      <p:ext uri="{BB962C8B-B14F-4D97-AF65-F5344CB8AC3E}">
        <p14:creationId xmlns:p14="http://schemas.microsoft.com/office/powerpoint/2010/main" val="2134950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926AA5-F832-C444-BB0D-E0A6E9202A47}" type="slidenum">
              <a:rPr lang="en-US" smtClean="0"/>
              <a:t>2</a:t>
            </a:fld>
            <a:endParaRPr lang="en-US" dirty="0"/>
          </a:p>
        </p:txBody>
      </p:sp>
    </p:spTree>
    <p:extLst>
      <p:ext uri="{BB962C8B-B14F-4D97-AF65-F5344CB8AC3E}">
        <p14:creationId xmlns:p14="http://schemas.microsoft.com/office/powerpoint/2010/main" val="4159822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926AA5-F832-C444-BB0D-E0A6E9202A47}"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41598227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926AA5-F832-C444-BB0D-E0A6E9202A47}"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41598227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74319" y="2166365"/>
            <a:ext cx="8603674" cy="1739347"/>
          </a:xfrm>
        </p:spPr>
        <p:txBody>
          <a:bodyPr tIns="45720" bIns="45720" anchor="ctr">
            <a:normAutofit/>
          </a:bodyPr>
          <a:lstStyle>
            <a:lvl1pPr algn="ctr">
              <a:lnSpc>
                <a:spcPct val="80000"/>
              </a:lnSpc>
              <a:defRPr sz="6000" spc="0" baseline="0"/>
            </a:lvl1pPr>
          </a:lstStyle>
          <a:p>
            <a:r>
              <a:rPr lang="en-US" smtClean="0"/>
              <a:t>Click to edit Master title style</a:t>
            </a:r>
            <a:endParaRPr lang="en-US" dirty="0"/>
          </a:p>
        </p:txBody>
      </p:sp>
      <p:sp>
        <p:nvSpPr>
          <p:cNvPr id="3" name="Subtitle 2"/>
          <p:cNvSpPr>
            <a:spLocks noGrp="1"/>
          </p:cNvSpPr>
          <p:nvPr>
            <p:ph type="subTitle" idx="1"/>
          </p:nvPr>
        </p:nvSpPr>
        <p:spPr>
          <a:xfrm>
            <a:off x="1143000" y="3970315"/>
            <a:ext cx="6858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D6250D4-E669-4923-8D5E-080310862E70}" type="datetimeFigureOut">
              <a:rPr lang="en-GB" smtClean="0"/>
              <a:t>02/11/2014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14A4395-50E3-4075-9B9C-AFA5390BEFCB}" type="slidenum">
              <a:rPr lang="en-GB" smtClean="0"/>
              <a:t>‹#›</a:t>
            </a:fld>
            <a:endParaRPr lang="en-GB" dirty="0"/>
          </a:p>
        </p:txBody>
      </p:sp>
    </p:spTree>
    <p:extLst>
      <p:ext uri="{BB962C8B-B14F-4D97-AF65-F5344CB8AC3E}">
        <p14:creationId xmlns:p14="http://schemas.microsoft.com/office/powerpoint/2010/main" val="25931988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D6250D4-E669-4923-8D5E-080310862E70}" type="datetimeFigureOut">
              <a:rPr lang="en-GB" smtClean="0"/>
              <a:t>02/11/2014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14A4395-50E3-4075-9B9C-AFA5390BEFCB}" type="slidenum">
              <a:rPr lang="en-GB" smtClean="0"/>
              <a:t>‹#›</a:t>
            </a:fld>
            <a:endParaRPr lang="en-GB" dirty="0"/>
          </a:p>
        </p:txBody>
      </p:sp>
    </p:spTree>
    <p:extLst>
      <p:ext uri="{BB962C8B-B14F-4D97-AF65-F5344CB8AC3E}">
        <p14:creationId xmlns:p14="http://schemas.microsoft.com/office/powerpoint/2010/main" val="1292892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764484" y="0"/>
            <a:ext cx="20574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870468" y="609600"/>
            <a:ext cx="1801785"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609600"/>
            <a:ext cx="5979968"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422855"/>
            <a:ext cx="2057397" cy="365125"/>
          </a:xfrm>
        </p:spPr>
        <p:txBody>
          <a:bodyPr/>
          <a:lstStyle/>
          <a:p>
            <a:fld id="{5D6250D4-E669-4923-8D5E-080310862E70}" type="datetimeFigureOut">
              <a:rPr lang="en-GB" smtClean="0"/>
              <a:t>02/11/2014</a:t>
            </a:fld>
            <a:endParaRPr lang="en-GB" dirty="0"/>
          </a:p>
        </p:txBody>
      </p:sp>
      <p:sp>
        <p:nvSpPr>
          <p:cNvPr id="5" name="Footer Placeholder 4"/>
          <p:cNvSpPr>
            <a:spLocks noGrp="1"/>
          </p:cNvSpPr>
          <p:nvPr>
            <p:ph type="ftr" sz="quarter" idx="11"/>
          </p:nvPr>
        </p:nvSpPr>
        <p:spPr>
          <a:xfrm>
            <a:off x="2832102" y="6422855"/>
            <a:ext cx="3209752" cy="365125"/>
          </a:xfrm>
        </p:spPr>
        <p:txBody>
          <a:bodyPr/>
          <a:lstStyle/>
          <a:p>
            <a:endParaRPr lang="en-GB" dirty="0"/>
          </a:p>
        </p:txBody>
      </p:sp>
      <p:sp>
        <p:nvSpPr>
          <p:cNvPr id="6" name="Slide Number Placeholder 5"/>
          <p:cNvSpPr>
            <a:spLocks noGrp="1"/>
          </p:cNvSpPr>
          <p:nvPr>
            <p:ph type="sldNum" sz="quarter" idx="12"/>
          </p:nvPr>
        </p:nvSpPr>
        <p:spPr>
          <a:xfrm>
            <a:off x="6054787" y="6422855"/>
            <a:ext cx="659819" cy="365125"/>
          </a:xfrm>
        </p:spPr>
        <p:txBody>
          <a:bodyPr/>
          <a:lstStyle/>
          <a:p>
            <a:fld id="{914A4395-50E3-4075-9B9C-AFA5390BEFCB}" type="slidenum">
              <a:rPr lang="en-GB" smtClean="0"/>
              <a:t>‹#›</a:t>
            </a:fld>
            <a:endParaRPr lang="en-GB" dirty="0"/>
          </a:p>
        </p:txBody>
      </p:sp>
    </p:spTree>
    <p:extLst>
      <p:ext uri="{BB962C8B-B14F-4D97-AF65-F5344CB8AC3E}">
        <p14:creationId xmlns:p14="http://schemas.microsoft.com/office/powerpoint/2010/main" val="36250502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D6250D4-E669-4923-8D5E-080310862E70}" type="datetimeFigureOut">
              <a:rPr lang="en-GB" smtClean="0"/>
              <a:t>02/11/2014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14A4395-50E3-4075-9B9C-AFA5390BEFCB}" type="slidenum">
              <a:rPr lang="en-GB" smtClean="0"/>
              <a:t>‹#›</a:t>
            </a:fld>
            <a:endParaRPr lang="en-GB" dirty="0"/>
          </a:p>
        </p:txBody>
      </p:sp>
    </p:spTree>
    <p:extLst>
      <p:ext uri="{BB962C8B-B14F-4D97-AF65-F5344CB8AC3E}">
        <p14:creationId xmlns:p14="http://schemas.microsoft.com/office/powerpoint/2010/main" val="2769246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4893" y="2208879"/>
            <a:ext cx="7886700" cy="1676400"/>
          </a:xfrm>
        </p:spPr>
        <p:txBody>
          <a:bodyPr anchor="ctr">
            <a:noAutofit/>
          </a:bodyPr>
          <a:lstStyle>
            <a:lvl1pPr algn="ctr">
              <a:lnSpc>
                <a:spcPct val="80000"/>
              </a:lnSpc>
              <a:defRPr sz="6000" b="0" spc="0" baseline="0">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24893" y="3984400"/>
            <a:ext cx="78867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5D6250D4-E669-4923-8D5E-080310862E70}" type="datetimeFigureOut">
              <a:rPr lang="en-GB" smtClean="0"/>
              <a:t>02/11/2014</a:t>
            </a:fld>
            <a:endParaRPr lang="en-GB"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GB"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914A4395-50E3-4075-9B9C-AFA5390BEFCB}" type="slidenum">
              <a:rPr lang="en-GB" smtClean="0"/>
              <a:t>‹#›</a:t>
            </a:fld>
            <a:endParaRPr lang="en-GB" dirty="0"/>
          </a:p>
        </p:txBody>
      </p:sp>
    </p:spTree>
    <p:extLst>
      <p:ext uri="{BB962C8B-B14F-4D97-AF65-F5344CB8AC3E}">
        <p14:creationId xmlns:p14="http://schemas.microsoft.com/office/powerpoint/2010/main" val="293553849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797"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800600"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D6250D4-E669-4923-8D5E-080310862E70}" type="datetimeFigureOut">
              <a:rPr lang="en-GB" smtClean="0"/>
              <a:t>02/11/2014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14A4395-50E3-4075-9B9C-AFA5390BEFCB}" type="slidenum">
              <a:rPr lang="en-GB" smtClean="0"/>
              <a:t>‹#›</a:t>
            </a:fld>
            <a:endParaRPr lang="en-GB" dirty="0"/>
          </a:p>
        </p:txBody>
      </p:sp>
    </p:spTree>
    <p:extLst>
      <p:ext uri="{BB962C8B-B14F-4D97-AF65-F5344CB8AC3E}">
        <p14:creationId xmlns:p14="http://schemas.microsoft.com/office/powerpoint/2010/main" val="19628563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85800"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656566"/>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00428"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428" y="2656564"/>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D6250D4-E669-4923-8D5E-080310862E70}" type="datetimeFigureOut">
              <a:rPr lang="en-GB" smtClean="0"/>
              <a:t>02/11/2014</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914A4395-50E3-4075-9B9C-AFA5390BEFCB}" type="slidenum">
              <a:rPr lang="en-GB" smtClean="0"/>
              <a:t>‹#›</a:t>
            </a:fld>
            <a:endParaRPr lang="en-GB" dirty="0"/>
          </a:p>
        </p:txBody>
      </p:sp>
    </p:spTree>
    <p:extLst>
      <p:ext uri="{BB962C8B-B14F-4D97-AF65-F5344CB8AC3E}">
        <p14:creationId xmlns:p14="http://schemas.microsoft.com/office/powerpoint/2010/main" val="39917464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D6250D4-E669-4923-8D5E-080310862E70}" type="datetimeFigureOut">
              <a:rPr lang="en-GB" smtClean="0"/>
              <a:t>02/11/2014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914A4395-50E3-4075-9B9C-AFA5390BEFCB}" type="slidenum">
              <a:rPr lang="en-GB" smtClean="0"/>
              <a:t>‹#›</a:t>
            </a:fld>
            <a:endParaRPr lang="en-GB" dirty="0"/>
          </a:p>
        </p:txBody>
      </p:sp>
    </p:spTree>
    <p:extLst>
      <p:ext uri="{BB962C8B-B14F-4D97-AF65-F5344CB8AC3E}">
        <p14:creationId xmlns:p14="http://schemas.microsoft.com/office/powerpoint/2010/main" val="1685833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6250D4-E669-4923-8D5E-080310862E70}" type="datetimeFigureOut">
              <a:rPr lang="en-GB" smtClean="0"/>
              <a:t>02/11/2014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914A4395-50E3-4075-9B9C-AFA5390BEFCB}" type="slidenum">
              <a:rPr lang="en-GB" smtClean="0"/>
              <a:t>‹#›</a:t>
            </a:fld>
            <a:endParaRPr lang="en-GB" dirty="0"/>
          </a:p>
        </p:txBody>
      </p:sp>
    </p:spTree>
    <p:extLst>
      <p:ext uri="{BB962C8B-B14F-4D97-AF65-F5344CB8AC3E}">
        <p14:creationId xmlns:p14="http://schemas.microsoft.com/office/powerpoint/2010/main" val="822183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685800" y="2148840"/>
            <a:ext cx="4572000" cy="38404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892568" y="2147487"/>
            <a:ext cx="2560320" cy="3432319"/>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6250D4-E669-4923-8D5E-080310862E70}" type="datetimeFigureOut">
              <a:rPr lang="en-GB" smtClean="0"/>
              <a:t>02/11/2014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14A4395-50E3-4075-9B9C-AFA5390BEFCB}" type="slidenum">
              <a:rPr lang="en-GB" smtClean="0"/>
              <a:t>‹#›</a:t>
            </a:fld>
            <a:endParaRPr lang="en-GB" dirty="0"/>
          </a:p>
        </p:txBody>
      </p:sp>
    </p:spTree>
    <p:extLst>
      <p:ext uri="{BB962C8B-B14F-4D97-AF65-F5344CB8AC3E}">
        <p14:creationId xmlns:p14="http://schemas.microsoft.com/office/powerpoint/2010/main" val="1370686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5800" y="2211494"/>
            <a:ext cx="4754880" cy="384048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5885351" y="2150621"/>
            <a:ext cx="2560320" cy="3429000"/>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6250D4-E669-4923-8D5E-080310862E70}" type="datetimeFigureOut">
              <a:rPr lang="en-GB" smtClean="0"/>
              <a:t>02/11/2014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14A4395-50E3-4075-9B9C-AFA5390BEFCB}" type="slidenum">
              <a:rPr lang="en-GB" smtClean="0"/>
              <a:t>‹#›</a:t>
            </a:fld>
            <a:endParaRPr lang="en-GB" dirty="0"/>
          </a:p>
        </p:txBody>
      </p:sp>
    </p:spTree>
    <p:extLst>
      <p:ext uri="{BB962C8B-B14F-4D97-AF65-F5344CB8AC3E}">
        <p14:creationId xmlns:p14="http://schemas.microsoft.com/office/powerpoint/2010/main" val="4000535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362" y="176109"/>
            <a:ext cx="9141714"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685019" y="284176"/>
            <a:ext cx="7772400" cy="15087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019" y="2011680"/>
            <a:ext cx="7772400" cy="42062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81557" y="6422855"/>
            <a:ext cx="2595043" cy="365125"/>
          </a:xfrm>
          <a:prstGeom prst="rect">
            <a:avLst/>
          </a:prstGeom>
        </p:spPr>
        <p:txBody>
          <a:bodyPr vert="horz" lIns="91440" tIns="45720" rIns="45720" bIns="45720" rtlCol="0" anchor="ctr"/>
          <a:lstStyle>
            <a:lvl1pPr algn="l">
              <a:defRPr sz="1050">
                <a:solidFill>
                  <a:schemeClr val="tx1"/>
                </a:solidFill>
              </a:defRPr>
            </a:lvl1pPr>
          </a:lstStyle>
          <a:p>
            <a:fld id="{5D6250D4-E669-4923-8D5E-080310862E70}" type="datetimeFigureOut">
              <a:rPr lang="en-GB" smtClean="0"/>
              <a:t>02/11/2014</a:t>
            </a:fld>
            <a:endParaRPr lang="en-GB" dirty="0"/>
          </a:p>
        </p:txBody>
      </p:sp>
      <p:sp>
        <p:nvSpPr>
          <p:cNvPr id="5" name="Footer Placeholder 4"/>
          <p:cNvSpPr>
            <a:spLocks noGrp="1"/>
          </p:cNvSpPr>
          <p:nvPr>
            <p:ph type="ftr" sz="quarter" idx="3"/>
          </p:nvPr>
        </p:nvSpPr>
        <p:spPr>
          <a:xfrm>
            <a:off x="4191000" y="6422855"/>
            <a:ext cx="4060627" cy="365125"/>
          </a:xfrm>
          <a:prstGeom prst="rect">
            <a:avLst/>
          </a:prstGeom>
        </p:spPr>
        <p:txBody>
          <a:bodyPr vert="horz" lIns="91440" tIns="45720" rIns="91440" bIns="45720" rtlCol="0" anchor="ctr"/>
          <a:lstStyle>
            <a:lvl1pPr algn="r">
              <a:defRPr sz="1050">
                <a:solidFill>
                  <a:schemeClr val="tx1"/>
                </a:solidFill>
              </a:defRPr>
            </a:lvl1pPr>
          </a:lstStyle>
          <a:p>
            <a:endParaRPr lang="en-GB" dirty="0"/>
          </a:p>
        </p:txBody>
      </p:sp>
      <p:sp>
        <p:nvSpPr>
          <p:cNvPr id="6" name="Slide Number Placeholder 5"/>
          <p:cNvSpPr>
            <a:spLocks noGrp="1"/>
          </p:cNvSpPr>
          <p:nvPr>
            <p:ph type="sldNum" sz="quarter" idx="4"/>
          </p:nvPr>
        </p:nvSpPr>
        <p:spPr>
          <a:xfrm>
            <a:off x="8265139" y="6422855"/>
            <a:ext cx="709698" cy="365125"/>
          </a:xfrm>
          <a:prstGeom prst="rect">
            <a:avLst/>
          </a:prstGeom>
        </p:spPr>
        <p:txBody>
          <a:bodyPr vert="horz" lIns="45720" tIns="45720" rIns="91440" bIns="45720" rtlCol="0" anchor="ctr"/>
          <a:lstStyle>
            <a:lvl1pPr algn="l">
              <a:defRPr sz="1200" b="0">
                <a:solidFill>
                  <a:schemeClr val="tx1"/>
                </a:solidFill>
              </a:defRPr>
            </a:lvl1pPr>
          </a:lstStyle>
          <a:p>
            <a:fld id="{914A4395-50E3-4075-9B9C-AFA5390BEFCB}" type="slidenum">
              <a:rPr lang="en-GB" smtClean="0"/>
              <a:t>‹#›</a:t>
            </a:fld>
            <a:endParaRPr lang="en-GB" dirty="0"/>
          </a:p>
        </p:txBody>
      </p:sp>
    </p:spTree>
    <p:extLst>
      <p:ext uri="{BB962C8B-B14F-4D97-AF65-F5344CB8AC3E}">
        <p14:creationId xmlns:p14="http://schemas.microsoft.com/office/powerpoint/2010/main" val="3984088554"/>
      </p:ext>
    </p:extLst>
  </p:cSld>
  <p:clrMap bg1="dk1" tx1="lt1" bg2="dk2" tx2="lt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mailto:m.stratulis@basw.co.uk"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19" y="2708920"/>
            <a:ext cx="8603674" cy="1196792"/>
          </a:xfrm>
        </p:spPr>
        <p:txBody>
          <a:bodyPr>
            <a:normAutofit fontScale="90000"/>
          </a:bodyPr>
          <a:lstStyle/>
          <a:p>
            <a:r>
              <a:rPr lang="en-GB" dirty="0" smtClean="0"/>
              <a:t/>
            </a:r>
            <a:br>
              <a:rPr lang="en-GB" dirty="0" smtClean="0"/>
            </a:br>
            <a:r>
              <a:rPr lang="en-GB" b="1" dirty="0" smtClean="0"/>
              <a:t>Maris Stratulis</a:t>
            </a:r>
            <a:br>
              <a:rPr lang="en-GB" b="1" dirty="0" smtClean="0"/>
            </a:br>
            <a:r>
              <a:rPr lang="en-GB" b="1" dirty="0"/>
              <a:t>England </a:t>
            </a:r>
            <a:r>
              <a:rPr lang="en-GB" b="1" dirty="0" smtClean="0"/>
              <a:t>Manager</a:t>
            </a:r>
            <a:r>
              <a:rPr lang="en-GB" dirty="0" smtClean="0"/>
              <a:t/>
            </a:r>
            <a:br>
              <a:rPr lang="en-GB" dirty="0" smtClean="0"/>
            </a:br>
            <a:r>
              <a:rPr lang="en-GB" dirty="0" smtClean="0"/>
              <a:t/>
            </a:r>
            <a:br>
              <a:rPr lang="en-GB" dirty="0" smtClean="0"/>
            </a:br>
            <a:endParaRPr lang="en-GB" dirty="0"/>
          </a:p>
        </p:txBody>
      </p:sp>
      <p:sp>
        <p:nvSpPr>
          <p:cNvPr id="3" name="Content Placeholder 2"/>
          <p:cNvSpPr>
            <a:spLocks noGrp="1"/>
          </p:cNvSpPr>
          <p:nvPr>
            <p:ph type="subTitle" idx="1"/>
          </p:nvPr>
        </p:nvSpPr>
        <p:spPr/>
        <p:txBody>
          <a:bodyPr>
            <a:normAutofit fontScale="77500" lnSpcReduction="20000"/>
          </a:bodyPr>
          <a:lstStyle/>
          <a:p>
            <a:pPr marL="0" indent="0">
              <a:buNone/>
            </a:pPr>
            <a:endParaRPr lang="en-GB" dirty="0" smtClean="0"/>
          </a:p>
          <a:p>
            <a:pPr marL="0" indent="0" algn="ctr">
              <a:buNone/>
            </a:pPr>
            <a:r>
              <a:rPr lang="en-GB" sz="4800" b="1" dirty="0" smtClean="0"/>
              <a:t>BRITISH ASSOCIATION OF SOCIAL WORK </a:t>
            </a:r>
          </a:p>
          <a:p>
            <a:pPr marL="0" indent="0">
              <a:buNone/>
            </a:pPr>
            <a:endParaRPr lang="en-GB" dirty="0" smtClean="0"/>
          </a:p>
        </p:txBody>
      </p:sp>
      <p:pic>
        <p:nvPicPr>
          <p:cNvPr id="4" name="Picture 2" descr="G:\Communications\Events\Events - ONE OFF\2014\Joint BASW\BASW_rg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805" y="548680"/>
            <a:ext cx="2433673" cy="918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85063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9832" y="706683"/>
            <a:ext cx="5544616" cy="648071"/>
          </a:xfrm>
        </p:spPr>
        <p:txBody>
          <a:bodyPr>
            <a:noAutofit/>
          </a:bodyPr>
          <a:lstStyle/>
          <a:p>
            <a:r>
              <a:rPr lang="en-GB" sz="3600" dirty="0" smtClean="0">
                <a:solidFill>
                  <a:srgbClr val="00B0F0"/>
                </a:solidFill>
              </a:rPr>
              <a:t>The voices of children</a:t>
            </a:r>
            <a:endParaRPr lang="en-GB" sz="3600" dirty="0">
              <a:solidFill>
                <a:srgbClr val="00B0F0"/>
              </a:solidFill>
            </a:endParaRPr>
          </a:p>
        </p:txBody>
      </p:sp>
      <p:sp>
        <p:nvSpPr>
          <p:cNvPr id="3" name="Content Placeholder 2"/>
          <p:cNvSpPr>
            <a:spLocks noGrp="1"/>
          </p:cNvSpPr>
          <p:nvPr>
            <p:ph idx="1"/>
          </p:nvPr>
        </p:nvSpPr>
        <p:spPr>
          <a:xfrm>
            <a:off x="467544" y="1844824"/>
            <a:ext cx="4752528" cy="4752528"/>
          </a:xfrm>
          <a:prstGeom prst="rect">
            <a:avLst/>
          </a:prstGeom>
        </p:spPr>
        <p:txBody>
          <a:bodyPr>
            <a:normAutofit fontScale="25000" lnSpcReduction="20000"/>
          </a:bodyPr>
          <a:lstStyle/>
          <a:p>
            <a:pPr marL="0" indent="0">
              <a:buNone/>
            </a:pPr>
            <a:r>
              <a:rPr lang="en-GB" sz="7400" b="1" dirty="0" smtClean="0"/>
              <a:t>Survey of 2,304 children and young people</a:t>
            </a:r>
            <a:endParaRPr lang="en-GB" sz="7400" b="1" dirty="0"/>
          </a:p>
          <a:p>
            <a:pPr marL="0" indent="0">
              <a:buNone/>
            </a:pPr>
            <a:r>
              <a:rPr lang="en-GB" sz="4800" b="1" dirty="0" smtClean="0">
                <a:solidFill>
                  <a:schemeClr val="tx1"/>
                </a:solidFill>
              </a:rPr>
              <a:t>(</a:t>
            </a:r>
            <a:r>
              <a:rPr lang="en-GB" sz="4800" b="1" dirty="0"/>
              <a:t>Children Care Monitor Report  </a:t>
            </a:r>
            <a:r>
              <a:rPr lang="en-GB" sz="4800" b="1" dirty="0" smtClean="0"/>
              <a:t>- England  2013) </a:t>
            </a:r>
            <a:endParaRPr lang="en-GB" sz="4800" b="1" dirty="0" smtClean="0">
              <a:solidFill>
                <a:schemeClr val="tx1"/>
              </a:solidFill>
            </a:endParaRPr>
          </a:p>
          <a:p>
            <a:pPr marL="0" indent="0">
              <a:buNone/>
            </a:pPr>
            <a:r>
              <a:rPr lang="en-GB" sz="7400" b="1" dirty="0" smtClean="0">
                <a:solidFill>
                  <a:schemeClr val="tx1"/>
                </a:solidFill>
              </a:rPr>
              <a:t>Nearly </a:t>
            </a:r>
            <a:r>
              <a:rPr lang="en-GB" sz="7400" b="1" dirty="0">
                <a:solidFill>
                  <a:schemeClr val="tx1"/>
                </a:solidFill>
              </a:rPr>
              <a:t>two thirds of the children (64%) said their opinions were usually or always asked on things that mattered to </a:t>
            </a:r>
            <a:r>
              <a:rPr lang="en-GB" sz="7400" b="1" dirty="0" smtClean="0">
                <a:solidFill>
                  <a:schemeClr val="tx1"/>
                </a:solidFill>
              </a:rPr>
              <a:t>them </a:t>
            </a:r>
            <a:endParaRPr lang="en-GB" sz="7400" b="1" dirty="0">
              <a:solidFill>
                <a:schemeClr val="tx1"/>
              </a:solidFill>
            </a:endParaRPr>
          </a:p>
          <a:p>
            <a:pPr marL="0" indent="0">
              <a:buNone/>
            </a:pPr>
            <a:r>
              <a:rPr lang="en-GB" sz="7400" b="1" dirty="0" smtClean="0">
                <a:solidFill>
                  <a:schemeClr val="tx1"/>
                </a:solidFill>
              </a:rPr>
              <a:t>Ten </a:t>
            </a:r>
            <a:r>
              <a:rPr lang="en-GB" sz="7400" b="1" dirty="0">
                <a:solidFill>
                  <a:schemeClr val="tx1"/>
                </a:solidFill>
              </a:rPr>
              <a:t>percent said their opinions were not usually, or never, </a:t>
            </a:r>
            <a:r>
              <a:rPr lang="en-GB" sz="7400" b="1" dirty="0" smtClean="0">
                <a:solidFill>
                  <a:schemeClr val="tx1"/>
                </a:solidFill>
              </a:rPr>
              <a:t>asked </a:t>
            </a:r>
            <a:endParaRPr lang="en-GB" sz="7400" b="1" dirty="0">
              <a:solidFill>
                <a:schemeClr val="tx1"/>
              </a:solidFill>
            </a:endParaRPr>
          </a:p>
          <a:p>
            <a:pPr marL="0" indent="0">
              <a:buNone/>
            </a:pPr>
            <a:r>
              <a:rPr lang="en-GB" sz="7400" b="1" dirty="0">
                <a:solidFill>
                  <a:schemeClr val="tx1"/>
                </a:solidFill>
              </a:rPr>
              <a:t>There has been a steady increase in asking children for their opinions over the past five </a:t>
            </a:r>
            <a:r>
              <a:rPr lang="en-GB" sz="7400" b="1" dirty="0" smtClean="0">
                <a:solidFill>
                  <a:schemeClr val="tx1"/>
                </a:solidFill>
              </a:rPr>
              <a:t>years</a:t>
            </a:r>
            <a:endParaRPr lang="en-GB" sz="7400" b="1" dirty="0">
              <a:solidFill>
                <a:schemeClr val="tx1"/>
              </a:solidFill>
            </a:endParaRPr>
          </a:p>
          <a:p>
            <a:pPr marL="0" indent="0">
              <a:buNone/>
            </a:pPr>
            <a:r>
              <a:rPr lang="en-GB" sz="7400" b="1" dirty="0" smtClean="0">
                <a:solidFill>
                  <a:schemeClr val="tx1"/>
                </a:solidFill>
              </a:rPr>
              <a:t>The </a:t>
            </a:r>
            <a:r>
              <a:rPr lang="en-GB" sz="7400" b="1" dirty="0">
                <a:solidFill>
                  <a:schemeClr val="tx1"/>
                </a:solidFill>
              </a:rPr>
              <a:t>percentage saying their opinions were usually or always asked has been steadily rising, and was this year up from 57% in </a:t>
            </a:r>
            <a:r>
              <a:rPr lang="en-GB" sz="7400" b="1" dirty="0" smtClean="0">
                <a:solidFill>
                  <a:schemeClr val="tx1"/>
                </a:solidFill>
              </a:rPr>
              <a:t>2011</a:t>
            </a:r>
          </a:p>
          <a:p>
            <a:pPr marL="0" indent="0">
              <a:buNone/>
            </a:pPr>
            <a:r>
              <a:rPr lang="en-GB" sz="7400" b="1" dirty="0" smtClean="0">
                <a:solidFill>
                  <a:schemeClr val="tx1"/>
                </a:solidFill>
              </a:rPr>
              <a:t>Alongside </a:t>
            </a:r>
            <a:r>
              <a:rPr lang="en-GB" sz="7400" b="1" dirty="0">
                <a:solidFill>
                  <a:schemeClr val="tx1"/>
                </a:solidFill>
              </a:rPr>
              <a:t>this, the percentage saying their opinions are not usually, or never, asked has been going down steadily, and this year’s figure of 10% is down from 14% in 2011. </a:t>
            </a:r>
            <a:endParaRPr lang="en-GB" dirty="0" smtClean="0">
              <a:solidFill>
                <a:schemeClr val="tx1"/>
              </a:solidFill>
            </a:endParaRPr>
          </a:p>
        </p:txBody>
      </p:sp>
      <p:pic>
        <p:nvPicPr>
          <p:cNvPr id="4" name="Picture 2" descr="G:\Communications\Events\Events - ONE OFF\2014\Joint BASW\BASW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522036"/>
            <a:ext cx="2433673" cy="91871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Chart 7"/>
          <p:cNvGraphicFramePr/>
          <p:nvPr>
            <p:extLst>
              <p:ext uri="{D42A27DB-BD31-4B8C-83A1-F6EECF244321}">
                <p14:modId xmlns:p14="http://schemas.microsoft.com/office/powerpoint/2010/main" val="2955346502"/>
              </p:ext>
            </p:extLst>
          </p:nvPr>
        </p:nvGraphicFramePr>
        <p:xfrm>
          <a:off x="5220072" y="2348880"/>
          <a:ext cx="3672408" cy="352839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967619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47863" y="228600"/>
            <a:ext cx="5256585" cy="1544216"/>
          </a:xfrm>
        </p:spPr>
        <p:txBody>
          <a:bodyPr/>
          <a:lstStyle/>
          <a:p>
            <a:r>
              <a:rPr lang="en-GB" b="1" dirty="0" smtClean="0">
                <a:solidFill>
                  <a:srgbClr val="00B0F0"/>
                </a:solidFill>
              </a:rPr>
              <a:t>Economic FACTORS  </a:t>
            </a:r>
            <a:endParaRPr lang="en-GB" b="1" dirty="0">
              <a:solidFill>
                <a:srgbClr val="00B0F0"/>
              </a:solidFill>
            </a:endParaRPr>
          </a:p>
        </p:txBody>
      </p:sp>
      <p:sp>
        <p:nvSpPr>
          <p:cNvPr id="3" name="Content Placeholder 2"/>
          <p:cNvSpPr>
            <a:spLocks noGrp="1"/>
          </p:cNvSpPr>
          <p:nvPr>
            <p:ph idx="1"/>
          </p:nvPr>
        </p:nvSpPr>
        <p:spPr>
          <a:xfrm>
            <a:off x="467544" y="1772816"/>
            <a:ext cx="6192688" cy="4463392"/>
          </a:xfrm>
        </p:spPr>
        <p:txBody>
          <a:bodyPr>
            <a:normAutofit fontScale="70000" lnSpcReduction="20000"/>
          </a:bodyPr>
          <a:lstStyle/>
          <a:p>
            <a:endParaRPr lang="en-GB" sz="2800" b="1" dirty="0" smtClean="0"/>
          </a:p>
          <a:p>
            <a:r>
              <a:rPr lang="en-GB" sz="3400" b="1" dirty="0" smtClean="0"/>
              <a:t>Homelessness</a:t>
            </a:r>
            <a:endParaRPr lang="en-GB" sz="3400" b="1" dirty="0"/>
          </a:p>
          <a:p>
            <a:r>
              <a:rPr lang="en-GB" sz="3400" b="1" dirty="0"/>
              <a:t>Children and Families accessing food banks</a:t>
            </a:r>
          </a:p>
          <a:p>
            <a:r>
              <a:rPr lang="en-GB" sz="3400" b="1" dirty="0"/>
              <a:t>Poverty and </a:t>
            </a:r>
            <a:r>
              <a:rPr lang="en-GB" sz="3400" b="1" dirty="0" smtClean="0"/>
              <a:t>inequality</a:t>
            </a:r>
          </a:p>
          <a:p>
            <a:endParaRPr lang="en-GB" sz="2800" b="1" dirty="0" smtClean="0"/>
          </a:p>
          <a:p>
            <a:pPr marL="0" indent="0" algn="ctr">
              <a:buNone/>
            </a:pPr>
            <a:r>
              <a:rPr lang="en-GB" sz="2800" b="1" dirty="0" smtClean="0"/>
              <a:t>“</a:t>
            </a:r>
            <a:r>
              <a:rPr lang="en-GB" sz="2800" dirty="0"/>
              <a:t>Our 2013 report shows that economic pressures have been used to justify not only a serious erosion of children’s economic and social rights, such as health, food and the right to play, but also fundamental changes to our justice system. Huge cuts to legal aid and restrictions on judicial review seriously undermine children’s ability to challenge rights violations across the board</a:t>
            </a:r>
            <a:r>
              <a:rPr lang="en-GB" sz="2800" dirty="0" smtClean="0"/>
              <a:t>.” (Children Rights Alliance for England  report on the State of Children's Rights in England - 2013)</a:t>
            </a:r>
            <a:endParaRPr lang="en-GB" sz="2800" dirty="0"/>
          </a:p>
          <a:p>
            <a:endParaRPr lang="en-GB" b="1" dirty="0" smtClean="0"/>
          </a:p>
          <a:p>
            <a:endParaRPr lang="en-GB" b="1" dirty="0"/>
          </a:p>
          <a:p>
            <a:endParaRPr lang="en-GB" dirty="0"/>
          </a:p>
        </p:txBody>
      </p:sp>
      <p:pic>
        <p:nvPicPr>
          <p:cNvPr id="4" name="Picture 2" descr="G:\Communications\Events\Events - ONE OFF\2014\Joint BASW\BASW_rg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754" y="548680"/>
            <a:ext cx="2433673" cy="91871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1652" y="2636912"/>
            <a:ext cx="1561376" cy="234092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46940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7823" y="284176"/>
            <a:ext cx="5469595" cy="1508760"/>
          </a:xfrm>
        </p:spPr>
        <p:txBody>
          <a:bodyPr/>
          <a:lstStyle/>
          <a:p>
            <a:r>
              <a:rPr lang="en-GB" dirty="0" smtClean="0"/>
              <a:t>Key messages from children</a:t>
            </a:r>
            <a:endParaRPr lang="en-GB" dirty="0"/>
          </a:p>
        </p:txBody>
      </p:sp>
      <p:sp>
        <p:nvSpPr>
          <p:cNvPr id="3" name="Content Placeholder 2"/>
          <p:cNvSpPr>
            <a:spLocks noGrp="1"/>
          </p:cNvSpPr>
          <p:nvPr>
            <p:ph idx="1"/>
          </p:nvPr>
        </p:nvSpPr>
        <p:spPr>
          <a:xfrm>
            <a:off x="2915815" y="1700808"/>
            <a:ext cx="5541603" cy="4517112"/>
          </a:xfrm>
        </p:spPr>
        <p:txBody>
          <a:bodyPr>
            <a:normAutofit fontScale="77500" lnSpcReduction="20000"/>
          </a:bodyPr>
          <a:lstStyle/>
          <a:p>
            <a:pPr marL="0" indent="0" algn="ctr">
              <a:buNone/>
            </a:pPr>
            <a:endParaRPr lang="en-GB" sz="4000" dirty="0" smtClean="0">
              <a:solidFill>
                <a:srgbClr val="0070C0"/>
              </a:solidFill>
            </a:endParaRPr>
          </a:p>
          <a:p>
            <a:pPr marL="457200" indent="-457200"/>
            <a:r>
              <a:rPr lang="en-GB" sz="3200" b="1" dirty="0" smtClean="0"/>
              <a:t>“No one care or listened” </a:t>
            </a:r>
          </a:p>
          <a:p>
            <a:pPr marL="457200" indent="-457200"/>
            <a:r>
              <a:rPr lang="en-GB" sz="3200" b="1" dirty="0" smtClean="0"/>
              <a:t>Listen to me – hear me </a:t>
            </a:r>
          </a:p>
          <a:p>
            <a:pPr marL="457200" indent="-457200"/>
            <a:r>
              <a:rPr lang="en-GB" sz="3200" b="1" dirty="0" smtClean="0"/>
              <a:t>See me – I am visible </a:t>
            </a:r>
          </a:p>
          <a:p>
            <a:pPr marL="457200" indent="-457200"/>
            <a:r>
              <a:rPr lang="en-GB" sz="3200" b="1" dirty="0" smtClean="0"/>
              <a:t>Promote my fundamental rights</a:t>
            </a:r>
          </a:p>
          <a:p>
            <a:pPr marL="457200" indent="-457200"/>
            <a:r>
              <a:rPr lang="en-GB" sz="3200" b="1" dirty="0" smtClean="0"/>
              <a:t>Keep me safe (can you cross Children’s commissioner reports)</a:t>
            </a:r>
          </a:p>
          <a:p>
            <a:pPr marL="457200" indent="-457200"/>
            <a:r>
              <a:rPr lang="en-GB" sz="3200" b="1" dirty="0" smtClean="0"/>
              <a:t>UNCRC an international agreed framework of minimum standards necessary for the well-being of the child and to which every child is entitled</a:t>
            </a:r>
          </a:p>
          <a:p>
            <a:pPr marL="0" indent="0" algn="ctr">
              <a:buNone/>
            </a:pPr>
            <a:endParaRPr lang="en-GB" sz="4000" b="1" dirty="0" smtClean="0">
              <a:solidFill>
                <a:srgbClr val="0070C0"/>
              </a:solidFill>
            </a:endParaRPr>
          </a:p>
        </p:txBody>
      </p:sp>
      <p:pic>
        <p:nvPicPr>
          <p:cNvPr id="4" name="Picture 2" descr="G:\Communications\Events\Events - ONE OFF\2014\Joint BASW\BASW_rg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546378"/>
            <a:ext cx="2433673" cy="91871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552" y="2276872"/>
            <a:ext cx="2554419" cy="34263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187643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1840" y="228600"/>
            <a:ext cx="5735934" cy="1616224"/>
          </a:xfrm>
        </p:spPr>
        <p:txBody>
          <a:bodyPr>
            <a:normAutofit/>
          </a:bodyPr>
          <a:lstStyle/>
          <a:p>
            <a:r>
              <a:rPr lang="en-GB" b="1" dirty="0" smtClean="0">
                <a:solidFill>
                  <a:srgbClr val="00B0F0"/>
                </a:solidFill>
              </a:rPr>
              <a:t>What the UK Government says </a:t>
            </a:r>
            <a:endParaRPr lang="en-GB" b="1" dirty="0">
              <a:solidFill>
                <a:srgbClr val="00B0F0"/>
              </a:solidFill>
            </a:endParaRP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12140" b="18198"/>
          <a:stretch/>
        </p:blipFill>
        <p:spPr>
          <a:xfrm>
            <a:off x="683568" y="1988840"/>
            <a:ext cx="7752522" cy="4320480"/>
          </a:xfrm>
          <a:prstGeom prst="rect">
            <a:avLst/>
          </a:prstGeom>
          <a:effectLst>
            <a:softEdge rad="635000"/>
          </a:effectLst>
        </p:spPr>
      </p:pic>
      <p:sp>
        <p:nvSpPr>
          <p:cNvPr id="3" name="Content Placeholder 2"/>
          <p:cNvSpPr>
            <a:spLocks noGrp="1"/>
          </p:cNvSpPr>
          <p:nvPr>
            <p:ph idx="1"/>
          </p:nvPr>
        </p:nvSpPr>
        <p:spPr>
          <a:xfrm>
            <a:off x="467544" y="1700808"/>
            <a:ext cx="8402136" cy="4752528"/>
          </a:xfrm>
        </p:spPr>
        <p:txBody>
          <a:bodyPr>
            <a:normAutofit fontScale="70000" lnSpcReduction="20000"/>
          </a:bodyPr>
          <a:lstStyle/>
          <a:p>
            <a:endParaRPr lang="en-GB" b="1" dirty="0" smtClean="0"/>
          </a:p>
          <a:p>
            <a:endParaRPr lang="en-GB" sz="2600" b="1" dirty="0" smtClean="0"/>
          </a:p>
          <a:p>
            <a:r>
              <a:rPr lang="en-GB" sz="2900" b="1" dirty="0" smtClean="0"/>
              <a:t>Several pieces of legislation </a:t>
            </a:r>
            <a:r>
              <a:rPr lang="en-GB" sz="2900" b="1" dirty="0"/>
              <a:t>since 2008 have introduced significant rights-enhancing measures</a:t>
            </a:r>
            <a:r>
              <a:rPr lang="en-GB" sz="2900" b="1" dirty="0" smtClean="0"/>
              <a:t>..  </a:t>
            </a:r>
            <a:r>
              <a:rPr lang="en-GB" sz="2900" b="1" dirty="0"/>
              <a:t>They include new duties on Ministers in Wales and Scotland to take account of children’s rights when carrying out their functions. </a:t>
            </a:r>
            <a:endParaRPr lang="en-GB" sz="2900" b="1" dirty="0" smtClean="0"/>
          </a:p>
          <a:p>
            <a:endParaRPr lang="en-GB" sz="2900" b="1" dirty="0"/>
          </a:p>
          <a:p>
            <a:r>
              <a:rPr lang="en-GB" sz="2900" b="1" dirty="0" smtClean="0"/>
              <a:t> </a:t>
            </a:r>
            <a:r>
              <a:rPr lang="en-GB" sz="2900" b="1" dirty="0"/>
              <a:t>The UK Government has introduced a Child Poverty Act to underpin the Government’s aim to end child poverty. </a:t>
            </a:r>
            <a:endParaRPr lang="en-GB" sz="2900" b="1" dirty="0" smtClean="0"/>
          </a:p>
          <a:p>
            <a:endParaRPr lang="en-GB" sz="2900" b="1" dirty="0"/>
          </a:p>
          <a:p>
            <a:r>
              <a:rPr lang="en-GB" sz="2900" b="1" dirty="0" smtClean="0"/>
              <a:t>The </a:t>
            </a:r>
            <a:r>
              <a:rPr lang="en-GB" sz="2900" b="1" dirty="0"/>
              <a:t>Children and Families Act 2014 puts the best interests of children at the heart of the family justice and alternative care systems and in arrangements to support children with special educational needs.  </a:t>
            </a:r>
          </a:p>
          <a:p>
            <a:pPr marL="0" indent="0">
              <a:buNone/>
            </a:pPr>
            <a:endParaRPr lang="en-GB" u="sng" dirty="0" smtClean="0"/>
          </a:p>
          <a:p>
            <a:pPr marL="0" indent="0">
              <a:buNone/>
            </a:pPr>
            <a:r>
              <a:rPr lang="en-GB" u="sng" dirty="0"/>
              <a:t/>
            </a:r>
            <a:br>
              <a:rPr lang="en-GB" u="sng" dirty="0"/>
            </a:br>
            <a:endParaRPr lang="en-GB" dirty="0"/>
          </a:p>
        </p:txBody>
      </p:sp>
      <p:pic>
        <p:nvPicPr>
          <p:cNvPr id="4" name="Picture 2" descr="G:\Communications\Events\Events - ONE OFF\2014\Joint BASW\BASW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577356"/>
            <a:ext cx="2433673" cy="918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9117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1000"/>
                                        <p:tgtEl>
                                          <p:spTgt spid="3">
                                            <p:txEl>
                                              <p:pRg st="6" end="6"/>
                                            </p:txEl>
                                          </p:spTgt>
                                        </p:tgtEl>
                                      </p:cBhvr>
                                    </p:animEffect>
                                    <p:anim calcmode="lin" valueType="num">
                                      <p:cBhvr>
                                        <p:cTn id="2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fade">
                                      <p:cBhvr>
                                        <p:cTn id="28" dur="1000"/>
                                        <p:tgtEl>
                                          <p:spTgt spid="3">
                                            <p:txEl>
                                              <p:pRg st="8" end="8"/>
                                            </p:txEl>
                                          </p:spTgt>
                                        </p:tgtEl>
                                      </p:cBhvr>
                                    </p:animEffect>
                                    <p:anim calcmode="lin" valueType="num">
                                      <p:cBhvr>
                                        <p:cTn id="29"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9832" y="228600"/>
            <a:ext cx="5807942" cy="1616224"/>
          </a:xfrm>
        </p:spPr>
        <p:txBody>
          <a:bodyPr/>
          <a:lstStyle/>
          <a:p>
            <a:r>
              <a:rPr lang="en-GB" b="1" dirty="0" smtClean="0">
                <a:solidFill>
                  <a:srgbClr val="00B0F0"/>
                </a:solidFill>
              </a:rPr>
              <a:t>BASW Members say</a:t>
            </a:r>
            <a:endParaRPr lang="en-GB" b="1" dirty="0">
              <a:solidFill>
                <a:srgbClr val="00B0F0"/>
              </a:solidFill>
            </a:endParaRPr>
          </a:p>
        </p:txBody>
      </p:sp>
      <p:sp>
        <p:nvSpPr>
          <p:cNvPr id="3" name="Content Placeholder 2"/>
          <p:cNvSpPr>
            <a:spLocks noGrp="1"/>
          </p:cNvSpPr>
          <p:nvPr>
            <p:ph idx="1"/>
          </p:nvPr>
        </p:nvSpPr>
        <p:spPr>
          <a:xfrm>
            <a:off x="395536" y="2060848"/>
            <a:ext cx="8474144" cy="4175360"/>
          </a:xfrm>
        </p:spPr>
        <p:txBody>
          <a:bodyPr>
            <a:normAutofit/>
          </a:bodyPr>
          <a:lstStyle/>
          <a:p>
            <a:pPr marL="342900" indent="-342900"/>
            <a:r>
              <a:rPr lang="en-GB" b="1" dirty="0" smtClean="0"/>
              <a:t>Cuts to budgets are having an impact in the delivery of the UNCRC</a:t>
            </a:r>
          </a:p>
          <a:p>
            <a:pPr marL="342900" indent="-342900"/>
            <a:r>
              <a:rPr lang="en-GB" b="1" dirty="0" smtClean="0"/>
              <a:t>Statute and ‘best interests’ of the child does not fit with reality</a:t>
            </a:r>
          </a:p>
          <a:p>
            <a:pPr marL="342900" indent="-342900"/>
            <a:r>
              <a:rPr lang="en-GB" b="1" dirty="0" smtClean="0"/>
              <a:t>Children are not always listened to – recent report about child sexual exploitation is just one example that highlights children not being listened to</a:t>
            </a:r>
          </a:p>
          <a:p>
            <a:pPr marL="342900" indent="-342900"/>
            <a:r>
              <a:rPr lang="en-GB" b="1" dirty="0" smtClean="0"/>
              <a:t>Thresholds are increasing</a:t>
            </a:r>
          </a:p>
          <a:p>
            <a:pPr marL="342900" indent="-342900"/>
            <a:r>
              <a:rPr lang="en-GB" b="1" dirty="0" smtClean="0"/>
              <a:t>Fragmentation of services to children young people and vulnerable families </a:t>
            </a:r>
          </a:p>
          <a:p>
            <a:pPr marL="342900" indent="-342900"/>
            <a:r>
              <a:rPr lang="en-GB" b="1" dirty="0" smtClean="0"/>
              <a:t>Article 2, 3 and 12 are also not a reality for many children </a:t>
            </a:r>
          </a:p>
        </p:txBody>
      </p:sp>
      <p:pic>
        <p:nvPicPr>
          <p:cNvPr id="5" name="Picture 2" descr="G:\Communications\Events\Events - ONE OFF\2014\Joint BASW\BASW_rg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414" y="574770"/>
            <a:ext cx="2433673" cy="918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63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1939" y="256009"/>
            <a:ext cx="5663927" cy="1296144"/>
          </a:xfrm>
        </p:spPr>
        <p:txBody>
          <a:bodyPr>
            <a:normAutofit fontScale="90000"/>
          </a:bodyPr>
          <a:lstStyle/>
          <a:p>
            <a:r>
              <a:rPr lang="en-GB" dirty="0" smtClean="0">
                <a:solidFill>
                  <a:srgbClr val="0070C0"/>
                </a:solidFill>
              </a:rPr>
              <a:t/>
            </a:r>
            <a:br>
              <a:rPr lang="en-GB" dirty="0" smtClean="0">
                <a:solidFill>
                  <a:srgbClr val="0070C0"/>
                </a:solidFill>
              </a:rPr>
            </a:br>
            <a:r>
              <a:rPr lang="en-GB" b="1" dirty="0" smtClean="0">
                <a:solidFill>
                  <a:srgbClr val="00B0F0"/>
                </a:solidFill>
              </a:rPr>
              <a:t>Evidence of good practice across the nations</a:t>
            </a:r>
            <a:endParaRPr lang="en-GB" b="1" dirty="0">
              <a:solidFill>
                <a:srgbClr val="00B0F0"/>
              </a:solidFill>
            </a:endParaRPr>
          </a:p>
        </p:txBody>
      </p:sp>
      <p:sp>
        <p:nvSpPr>
          <p:cNvPr id="3" name="Content Placeholder 2"/>
          <p:cNvSpPr>
            <a:spLocks noGrp="1"/>
          </p:cNvSpPr>
          <p:nvPr>
            <p:ph idx="1"/>
          </p:nvPr>
        </p:nvSpPr>
        <p:spPr>
          <a:xfrm>
            <a:off x="3995936" y="2060848"/>
            <a:ext cx="4899930" cy="4145672"/>
          </a:xfrm>
        </p:spPr>
        <p:txBody>
          <a:bodyPr>
            <a:normAutofit fontScale="85000" lnSpcReduction="10000"/>
          </a:bodyPr>
          <a:lstStyle/>
          <a:p>
            <a:pPr marL="0" indent="0">
              <a:buNone/>
            </a:pPr>
            <a:r>
              <a:rPr lang="en-GB" sz="2400" b="1" dirty="0" smtClean="0"/>
              <a:t>(relating to Article 2, 3, and 12)</a:t>
            </a:r>
          </a:p>
          <a:p>
            <a:pPr marL="342900" indent="-342900"/>
            <a:r>
              <a:rPr lang="en-GB" sz="2400" b="1" dirty="0" smtClean="0"/>
              <a:t>The role of Children’s Commissioners – Northern Ireland  Commissioner for Children and Young People ‘Make it Right’ campaign to make sure children and young people are listened to and to make decision makers make sure the promises of the UNCRC are delivered.</a:t>
            </a:r>
          </a:p>
          <a:p>
            <a:pPr marL="342900" indent="-342900"/>
            <a:endParaRPr lang="en-GB" sz="2400" b="1" dirty="0"/>
          </a:p>
          <a:p>
            <a:pPr marL="342900" indent="-342900"/>
            <a:r>
              <a:rPr lang="en-GB" sz="2400" b="1" dirty="0" smtClean="0"/>
              <a:t>Scotland -</a:t>
            </a:r>
            <a:r>
              <a:rPr lang="en-GB" sz="2400" b="1" dirty="0"/>
              <a:t>The Coalition for Continuing Care - The Coalition for Continued Care is a partnership between three leading Scottish children’s charities – Aberlour, Barnardo’s Scotland and Who </a:t>
            </a:r>
            <a:r>
              <a:rPr lang="en-GB" sz="2400" b="1" dirty="0" smtClean="0"/>
              <a:t>Cares? </a:t>
            </a:r>
          </a:p>
          <a:p>
            <a:pPr marL="342900" indent="-342900"/>
            <a:endParaRPr lang="en-GB" sz="2400" dirty="0"/>
          </a:p>
          <a:p>
            <a:pPr marL="342900" indent="-342900"/>
            <a:endParaRPr lang="en-GB" sz="2400" dirty="0" smtClean="0"/>
          </a:p>
          <a:p>
            <a:pPr marL="342900" indent="-342900"/>
            <a:endParaRPr lang="en-GB" sz="2400" dirty="0"/>
          </a:p>
          <a:p>
            <a:pPr marL="342900" indent="-342900"/>
            <a:endParaRPr lang="en-GB" sz="2400" dirty="0" smtClean="0"/>
          </a:p>
          <a:p>
            <a:pPr marL="0" indent="0">
              <a:buNone/>
            </a:pPr>
            <a:endParaRPr lang="en-GB" b="1" dirty="0"/>
          </a:p>
        </p:txBody>
      </p:sp>
      <p:pic>
        <p:nvPicPr>
          <p:cNvPr id="4" name="Picture 2" descr="G:\Communications\Events\Events - ONE OFF\2014\Joint BASW\BASW_rg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548680"/>
            <a:ext cx="2433673" cy="91871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495" y="2065689"/>
            <a:ext cx="3303401" cy="43016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325177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47865" y="188640"/>
            <a:ext cx="5109554" cy="1440160"/>
          </a:xfrm>
        </p:spPr>
        <p:txBody>
          <a:bodyPr>
            <a:normAutofit fontScale="90000"/>
          </a:bodyPr>
          <a:lstStyle/>
          <a:p>
            <a:r>
              <a:rPr lang="en-GB" dirty="0">
                <a:solidFill>
                  <a:srgbClr val="0070C0"/>
                </a:solidFill>
              </a:rPr>
              <a:t/>
            </a:r>
            <a:br>
              <a:rPr lang="en-GB" dirty="0">
                <a:solidFill>
                  <a:srgbClr val="0070C0"/>
                </a:solidFill>
              </a:rPr>
            </a:br>
            <a:r>
              <a:rPr lang="en-GB" b="1" dirty="0">
                <a:solidFill>
                  <a:srgbClr val="00B0F0"/>
                </a:solidFill>
              </a:rPr>
              <a:t>Evidence of good practice across the nations</a:t>
            </a:r>
            <a:endParaRPr lang="en-GB" dirty="0"/>
          </a:p>
        </p:txBody>
      </p:sp>
      <p:sp>
        <p:nvSpPr>
          <p:cNvPr id="3" name="Content Placeholder 2"/>
          <p:cNvSpPr>
            <a:spLocks noGrp="1"/>
          </p:cNvSpPr>
          <p:nvPr>
            <p:ph idx="1"/>
          </p:nvPr>
        </p:nvSpPr>
        <p:spPr>
          <a:xfrm>
            <a:off x="685019" y="2011680"/>
            <a:ext cx="7772400" cy="4369648"/>
          </a:xfrm>
        </p:spPr>
        <p:txBody>
          <a:bodyPr>
            <a:normAutofit lnSpcReduction="10000"/>
          </a:bodyPr>
          <a:lstStyle/>
          <a:p>
            <a:endParaRPr lang="en-GB" dirty="0" smtClean="0"/>
          </a:p>
          <a:p>
            <a:r>
              <a:rPr lang="en-GB" sz="2400" b="1" dirty="0" smtClean="0"/>
              <a:t>The </a:t>
            </a:r>
            <a:r>
              <a:rPr lang="en-GB" sz="2400" b="1" dirty="0"/>
              <a:t>campaign sought to highlight the particular vulnerability of young people leaving the care system and the fact that additional support can prevent very negative outcomes for these young people – while stressing that many care leavers display extraordinary resilience and go on to succeed in their </a:t>
            </a:r>
            <a:r>
              <a:rPr lang="en-GB" sz="2400" b="1" dirty="0" smtClean="0"/>
              <a:t>lives</a:t>
            </a:r>
          </a:p>
          <a:p>
            <a:endParaRPr lang="en-GB" sz="2000" b="1" dirty="0"/>
          </a:p>
          <a:p>
            <a:r>
              <a:rPr lang="en-GB" b="1" dirty="0"/>
              <a:t>The campaign led to changes, including the right of young people to stay in care in Scotland until 21 and a 40 per cent increase in the number of care leavers eligible for after-care </a:t>
            </a:r>
            <a:r>
              <a:rPr lang="en-GB" b="1" dirty="0" smtClean="0"/>
              <a:t>support.</a:t>
            </a:r>
            <a:endParaRPr lang="en-GB" b="1" dirty="0"/>
          </a:p>
          <a:p>
            <a:endParaRPr lang="en-GB" dirty="0"/>
          </a:p>
        </p:txBody>
      </p:sp>
      <p:pic>
        <p:nvPicPr>
          <p:cNvPr id="5" name="Picture 2" descr="G:\Communications\Events\Events - ONE OFF\2014\Joint BASW\BASW_rg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548680"/>
            <a:ext cx="2433673" cy="918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66490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7903" y="284176"/>
            <a:ext cx="4749515" cy="1508760"/>
          </a:xfrm>
        </p:spPr>
        <p:txBody>
          <a:bodyPr>
            <a:normAutofit fontScale="90000"/>
          </a:bodyPr>
          <a:lstStyle/>
          <a:p>
            <a:r>
              <a:rPr lang="en-GB" b="1" dirty="0">
                <a:solidFill>
                  <a:srgbClr val="00B0F0"/>
                </a:solidFill>
              </a:rPr>
              <a:t>Evidence of good practice across the nations</a:t>
            </a:r>
            <a:endParaRPr lang="en-GB" dirty="0"/>
          </a:p>
        </p:txBody>
      </p:sp>
      <p:sp>
        <p:nvSpPr>
          <p:cNvPr id="3" name="Content Placeholder 2"/>
          <p:cNvSpPr>
            <a:spLocks noGrp="1"/>
          </p:cNvSpPr>
          <p:nvPr>
            <p:ph idx="1"/>
          </p:nvPr>
        </p:nvSpPr>
        <p:spPr/>
        <p:txBody>
          <a:bodyPr>
            <a:normAutofit lnSpcReduction="10000"/>
          </a:bodyPr>
          <a:lstStyle/>
          <a:p>
            <a:r>
              <a:rPr lang="en-GB" b="1" dirty="0" smtClean="0"/>
              <a:t>Wales - Social Services and Well-being (Wales) Act 2014 - Section 7 (2a)  a person exercising functions  must have regard to  Part 1 of the UNCRC</a:t>
            </a:r>
          </a:p>
          <a:p>
            <a:endParaRPr lang="en-GB" b="1" dirty="0"/>
          </a:p>
          <a:p>
            <a:r>
              <a:rPr lang="en-GB" b="1" dirty="0" smtClean="0"/>
              <a:t>England – Practice example following an inspection </a:t>
            </a:r>
          </a:p>
          <a:p>
            <a:pPr marL="0" indent="0">
              <a:buNone/>
            </a:pPr>
            <a:r>
              <a:rPr lang="en-GB" b="1" dirty="0" smtClean="0"/>
              <a:t>“Children are consulted regularly about their wishes and feelings. They are encouraged through a variety of means to make sense of their present and past experience. Creative and often inventive ways are used to asssit younger children, and children with communication difficulties, to make their feelings known” (Ofsted  Inspection report 19 November 2013– 11 December 2013)</a:t>
            </a:r>
            <a:endParaRPr lang="en-GB" b="1" dirty="0"/>
          </a:p>
        </p:txBody>
      </p:sp>
      <p:pic>
        <p:nvPicPr>
          <p:cNvPr id="4" name="Picture 2" descr="G:\Communications\Events\Events - ONE OFF\2014\Joint BASW\BASW_rg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548680"/>
            <a:ext cx="2433673" cy="918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01201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15816" y="228600"/>
            <a:ext cx="6120680" cy="1472208"/>
          </a:xfrm>
        </p:spPr>
        <p:txBody>
          <a:bodyPr>
            <a:normAutofit/>
          </a:bodyPr>
          <a:lstStyle/>
          <a:p>
            <a:r>
              <a:rPr lang="en-GB" sz="3600" b="1" dirty="0" smtClean="0">
                <a:solidFill>
                  <a:srgbClr val="00B0F0"/>
                </a:solidFill>
              </a:rPr>
              <a:t>We must, we can, we will</a:t>
            </a:r>
            <a:endParaRPr lang="en-GB" sz="3600" b="1" dirty="0">
              <a:solidFill>
                <a:srgbClr val="00B0F0"/>
              </a:solidFill>
            </a:endParaRPr>
          </a:p>
        </p:txBody>
      </p:sp>
      <p:sp>
        <p:nvSpPr>
          <p:cNvPr id="5" name="Content Placeholder 4"/>
          <p:cNvSpPr>
            <a:spLocks noGrp="1"/>
          </p:cNvSpPr>
          <p:nvPr>
            <p:ph idx="1"/>
          </p:nvPr>
        </p:nvSpPr>
        <p:spPr>
          <a:xfrm>
            <a:off x="323528" y="2060848"/>
            <a:ext cx="5040560" cy="4464496"/>
          </a:xfrm>
        </p:spPr>
        <p:txBody>
          <a:bodyPr>
            <a:noAutofit/>
          </a:bodyPr>
          <a:lstStyle/>
          <a:p>
            <a:pPr marL="342900" indent="-342900"/>
            <a:r>
              <a:rPr lang="en-GB" sz="1800" b="1" dirty="0" smtClean="0"/>
              <a:t>Collectively we must promote, advocate and implement the UNCRC</a:t>
            </a:r>
          </a:p>
          <a:p>
            <a:pPr marL="342900" indent="-342900"/>
            <a:endParaRPr lang="en-GB" sz="1800" b="1" dirty="0"/>
          </a:p>
          <a:p>
            <a:pPr marL="342900" indent="-342900"/>
            <a:r>
              <a:rPr lang="en-GB" sz="1800" b="1" dirty="0" smtClean="0"/>
              <a:t>Social workers across the globe are key agents of change and we must ensure that the  most fundamental human rights are upheld and states are held to account</a:t>
            </a:r>
          </a:p>
          <a:p>
            <a:pPr marL="0" indent="0" algn="ctr">
              <a:buNone/>
            </a:pPr>
            <a:r>
              <a:rPr lang="en-GB" sz="1800" dirty="0" smtClean="0"/>
              <a:t> </a:t>
            </a:r>
            <a:endParaRPr lang="en-GB" sz="1800" dirty="0"/>
          </a:p>
          <a:p>
            <a:pPr marL="0" indent="0" algn="ctr">
              <a:buNone/>
            </a:pPr>
            <a:r>
              <a:rPr lang="en-GB" sz="1800" b="1" dirty="0" smtClean="0"/>
              <a:t>“The way a society treats its children reflects not only its qualities  of compassion and protective caring, but also its sense of social  justice, its commitment to the future and its urge to enhance the human condition for coming generations”. </a:t>
            </a:r>
          </a:p>
          <a:p>
            <a:pPr marL="0" indent="0" algn="ctr">
              <a:buNone/>
            </a:pPr>
            <a:r>
              <a:rPr lang="en-GB" sz="1400" dirty="0" smtClean="0"/>
              <a:t>(UN Secretary General - during the drafting of the Convention)</a:t>
            </a:r>
          </a:p>
        </p:txBody>
      </p:sp>
      <p:pic>
        <p:nvPicPr>
          <p:cNvPr id="6" name="Picture 2" descr="G:\Communications\Events\Events - ONE OFF\2014\Joint BASW\BASW_rg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505348"/>
            <a:ext cx="2433673" cy="91871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6096" y="2060848"/>
            <a:ext cx="3305175" cy="32956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347525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1000"/>
                                        <p:tgtEl>
                                          <p:spTgt spid="5">
                                            <p:txEl>
                                              <p:pRg st="2" end="2"/>
                                            </p:txEl>
                                          </p:spTgt>
                                        </p:tgtEl>
                                      </p:cBhvr>
                                    </p:animEffect>
                                    <p:anim calcmode="lin" valueType="num">
                                      <p:cBhvr>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1000"/>
                                        <p:tgtEl>
                                          <p:spTgt spid="5">
                                            <p:txEl>
                                              <p:pRg st="3" end="3"/>
                                            </p:txEl>
                                          </p:spTgt>
                                        </p:tgtEl>
                                      </p:cBhvr>
                                    </p:animEffect>
                                    <p:anim calcmode="lin" valueType="num">
                                      <p:cBhvr>
                                        <p:cTn id="22"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xEl>
                                              <p:pRg st="4" end="4"/>
                                            </p:txEl>
                                          </p:spTgt>
                                        </p:tgtEl>
                                        <p:attrNameLst>
                                          <p:attrName>style.visibility</p:attrName>
                                        </p:attrNameLst>
                                      </p:cBhvr>
                                      <p:to>
                                        <p:strVal val="visible"/>
                                      </p:to>
                                    </p:set>
                                    <p:animEffect transition="in" filter="fade">
                                      <p:cBhvr>
                                        <p:cTn id="28" dur="1000"/>
                                        <p:tgtEl>
                                          <p:spTgt spid="5">
                                            <p:txEl>
                                              <p:pRg st="4" end="4"/>
                                            </p:txEl>
                                          </p:spTgt>
                                        </p:tgtEl>
                                      </p:cBhvr>
                                    </p:animEffect>
                                    <p:anim calcmode="lin" valueType="num">
                                      <p:cBhvr>
                                        <p:cTn id="29"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txEl>
                                              <p:pRg st="5" end="5"/>
                                            </p:txEl>
                                          </p:spTgt>
                                        </p:tgtEl>
                                        <p:attrNameLst>
                                          <p:attrName>style.visibility</p:attrName>
                                        </p:attrNameLst>
                                      </p:cBhvr>
                                      <p:to>
                                        <p:strVal val="visible"/>
                                      </p:to>
                                    </p:set>
                                    <p:animEffect transition="in" filter="fade">
                                      <p:cBhvr>
                                        <p:cTn id="35" dur="1000"/>
                                        <p:tgtEl>
                                          <p:spTgt spid="5">
                                            <p:txEl>
                                              <p:pRg st="5" end="5"/>
                                            </p:txEl>
                                          </p:spTgt>
                                        </p:tgtEl>
                                      </p:cBhvr>
                                    </p:animEffect>
                                    <p:anim calcmode="lin" valueType="num">
                                      <p:cBhvr>
                                        <p:cTn id="36"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Thank you</a:t>
            </a:r>
            <a:endParaRPr lang="en-GB" dirty="0"/>
          </a:p>
        </p:txBody>
      </p:sp>
      <p:sp>
        <p:nvSpPr>
          <p:cNvPr id="3" name="Text Placeholder 2"/>
          <p:cNvSpPr>
            <a:spLocks noGrp="1"/>
          </p:cNvSpPr>
          <p:nvPr>
            <p:ph type="body" idx="1"/>
          </p:nvPr>
        </p:nvSpPr>
        <p:spPr>
          <a:xfrm>
            <a:off x="624892" y="3984400"/>
            <a:ext cx="8051563" cy="2396928"/>
          </a:xfrm>
        </p:spPr>
        <p:txBody>
          <a:bodyPr>
            <a:normAutofit/>
          </a:bodyPr>
          <a:lstStyle/>
          <a:p>
            <a:r>
              <a:rPr lang="en-GB" b="1" dirty="0"/>
              <a:t>Maris Stratulis</a:t>
            </a:r>
            <a:br>
              <a:rPr lang="en-GB" b="1" dirty="0"/>
            </a:br>
            <a:r>
              <a:rPr lang="en-GB" b="1" dirty="0"/>
              <a:t>England </a:t>
            </a:r>
            <a:r>
              <a:rPr lang="en-GB" b="1" dirty="0" smtClean="0"/>
              <a:t>Manager</a:t>
            </a:r>
          </a:p>
          <a:p>
            <a:r>
              <a:rPr lang="en-GB" b="1" dirty="0" smtClean="0"/>
              <a:t>British Association of Social Workers</a:t>
            </a:r>
          </a:p>
          <a:p>
            <a:r>
              <a:rPr lang="en-GB" b="1" dirty="0" smtClean="0">
                <a:hlinkClick r:id="rId2"/>
              </a:rPr>
              <a:t>m.stratulis@basw.co.uk</a:t>
            </a:r>
            <a:endParaRPr lang="en-GB" b="1" dirty="0" smtClean="0"/>
          </a:p>
          <a:p>
            <a:r>
              <a:rPr lang="en-GB" b="1" dirty="0" smtClean="0"/>
              <a:t>www.basw.co.uk</a:t>
            </a:r>
            <a:endParaRPr lang="en-GB" dirty="0"/>
          </a:p>
        </p:txBody>
      </p:sp>
      <p:pic>
        <p:nvPicPr>
          <p:cNvPr id="4" name="Picture 2" descr="G:\Communications\Events\Events - ONE OFF\2014\Joint BASW\BASW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505348"/>
            <a:ext cx="2433673" cy="918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92249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3848" y="198002"/>
            <a:ext cx="5440948" cy="1718829"/>
          </a:xfrm>
        </p:spPr>
        <p:txBody>
          <a:bodyPr>
            <a:noAutofit/>
          </a:bodyPr>
          <a:lstStyle/>
          <a:p>
            <a:r>
              <a:rPr lang="en-GB" sz="3200" b="1" dirty="0" smtClean="0">
                <a:solidFill>
                  <a:srgbClr val="00B0F0"/>
                </a:solidFill>
              </a:rPr>
              <a:t>Social Work – an international profession</a:t>
            </a:r>
            <a:endParaRPr lang="en-GB" sz="3200" b="1" dirty="0">
              <a:solidFill>
                <a:srgbClr val="00B0F0"/>
              </a:solidFill>
            </a:endParaRPr>
          </a:p>
        </p:txBody>
      </p:sp>
      <p:sp>
        <p:nvSpPr>
          <p:cNvPr id="3" name="Content Placeholder 2"/>
          <p:cNvSpPr>
            <a:spLocks noGrp="1"/>
          </p:cNvSpPr>
          <p:nvPr>
            <p:ph idx="1"/>
          </p:nvPr>
        </p:nvSpPr>
        <p:spPr>
          <a:xfrm>
            <a:off x="656496" y="2108886"/>
            <a:ext cx="4851608" cy="4416457"/>
          </a:xfrm>
          <a:prstGeom prst="rect">
            <a:avLst/>
          </a:prstGeom>
        </p:spPr>
        <p:txBody>
          <a:bodyPr>
            <a:normAutofit lnSpcReduction="10000"/>
          </a:bodyPr>
          <a:lstStyle/>
          <a:p>
            <a:pPr marL="0" indent="0">
              <a:buNone/>
            </a:pPr>
            <a:r>
              <a:rPr lang="en-GB" b="1" dirty="0" smtClean="0">
                <a:solidFill>
                  <a:schemeClr val="tx1"/>
                </a:solidFill>
              </a:rPr>
              <a:t>Social Workers are members of an internationally recognised profession, a title protected in U.K. law.  </a:t>
            </a:r>
          </a:p>
          <a:p>
            <a:pPr marL="0" indent="0">
              <a:buNone/>
            </a:pPr>
            <a:r>
              <a:rPr lang="en-GB" b="1" dirty="0" smtClean="0">
                <a:solidFill>
                  <a:schemeClr val="tx1"/>
                </a:solidFill>
              </a:rPr>
              <a:t>BASW is a member of the International Federation of Social Workers (IFSW) and we embrace the global definition of Social Work</a:t>
            </a:r>
          </a:p>
          <a:p>
            <a:pPr marL="0" indent="0">
              <a:buNone/>
            </a:pPr>
            <a:r>
              <a:rPr lang="en-GB" b="1" dirty="0" smtClean="0"/>
              <a:t>The International Federation of Social Workers (IFSW)  supports its 116  country members by providing a global voice for the profession</a:t>
            </a:r>
          </a:p>
          <a:p>
            <a:pPr marL="0" indent="0">
              <a:buNone/>
            </a:pPr>
            <a:r>
              <a:rPr lang="en-GB" b="1" dirty="0" smtClean="0"/>
              <a:t>IFSW Event 6-9 September 2015 Edinburgh - Scotland</a:t>
            </a:r>
            <a:endParaRPr lang="en-GB" b="1" dirty="0"/>
          </a:p>
          <a:p>
            <a:endParaRPr lang="en-GB" dirty="0"/>
          </a:p>
        </p:txBody>
      </p:sp>
      <p:pic>
        <p:nvPicPr>
          <p:cNvPr id="4" name="Picture 2" descr="G:\Communications\Events\Events - ONE OFF\2014\Joint BASW\BASW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548680"/>
            <a:ext cx="2433673" cy="91871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04048" y="2492896"/>
            <a:ext cx="4362450" cy="3800475"/>
          </a:xfrm>
          <a:prstGeom prst="rect">
            <a:avLst/>
          </a:prstGeom>
        </p:spPr>
      </p:pic>
    </p:spTree>
    <p:extLst>
      <p:ext uri="{BB962C8B-B14F-4D97-AF65-F5344CB8AC3E}">
        <p14:creationId xmlns:p14="http://schemas.microsoft.com/office/powerpoint/2010/main" val="522163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3848" y="260648"/>
            <a:ext cx="4749515" cy="1508760"/>
          </a:xfrm>
        </p:spPr>
        <p:txBody>
          <a:bodyPr/>
          <a:lstStyle/>
          <a:p>
            <a:r>
              <a:rPr lang="en-GB" dirty="0" smtClean="0"/>
              <a:t>Global definition</a:t>
            </a:r>
            <a:endParaRPr lang="en-GB" dirty="0"/>
          </a:p>
        </p:txBody>
      </p:sp>
      <p:sp>
        <p:nvSpPr>
          <p:cNvPr id="3" name="Content Placeholder 2"/>
          <p:cNvSpPr>
            <a:spLocks noGrp="1"/>
          </p:cNvSpPr>
          <p:nvPr>
            <p:ph idx="1"/>
          </p:nvPr>
        </p:nvSpPr>
        <p:spPr/>
        <p:txBody>
          <a:bodyPr>
            <a:normAutofit fontScale="92500" lnSpcReduction="20000"/>
          </a:bodyPr>
          <a:lstStyle/>
          <a:p>
            <a:pPr marL="0" indent="0">
              <a:buNone/>
            </a:pPr>
            <a:r>
              <a:rPr lang="en-GB" sz="2400" b="1" dirty="0">
                <a:solidFill>
                  <a:schemeClr val="tx1"/>
                </a:solidFill>
              </a:rPr>
              <a:t>The following definition was approved by the IFSW General Meeting and the IASSW General Assembly  in July 2014:</a:t>
            </a:r>
          </a:p>
          <a:p>
            <a:pPr marL="0" indent="0">
              <a:buNone/>
            </a:pPr>
            <a:r>
              <a:rPr lang="en-GB" sz="2400" dirty="0">
                <a:solidFill>
                  <a:schemeClr val="tx1"/>
                </a:solidFill>
              </a:rPr>
              <a:t> </a:t>
            </a:r>
          </a:p>
          <a:p>
            <a:pPr marL="0" indent="0" algn="ctr">
              <a:buNone/>
            </a:pPr>
            <a:r>
              <a:rPr lang="en-GB" sz="2800" b="1" dirty="0"/>
              <a:t>Global Definition of the Social Work Profession</a:t>
            </a:r>
          </a:p>
          <a:p>
            <a:pPr marL="0" indent="0" algn="ctr">
              <a:buNone/>
            </a:pPr>
            <a:r>
              <a:rPr lang="en-GB" sz="2400" b="1" dirty="0">
                <a:solidFill>
                  <a:schemeClr val="tx1"/>
                </a:solidFill>
              </a:rPr>
              <a:t>“Social work is a practice-based profession and an academic discipline that promotes social change and development, social cohesion, and the empowerment and liberation of people. Principles of social justice, human rights, collective responsibility and respect for diversities are central to social work.  Underpinned by theories of social work, social sciences, humanities and indigenous knowledge, social work</a:t>
            </a:r>
            <a:r>
              <a:rPr lang="en-GB" sz="2400" b="1" i="1" dirty="0">
                <a:solidFill>
                  <a:schemeClr val="tx1"/>
                </a:solidFill>
              </a:rPr>
              <a:t> </a:t>
            </a:r>
            <a:r>
              <a:rPr lang="en-GB" sz="2400" b="1" dirty="0">
                <a:solidFill>
                  <a:schemeClr val="tx1"/>
                </a:solidFill>
              </a:rPr>
              <a:t>engages people and structures to address life challenges and enhance wellbeing. The above definition may be amplified at national and/or regional levels”. </a:t>
            </a:r>
          </a:p>
          <a:p>
            <a:endParaRPr lang="en-GB" dirty="0"/>
          </a:p>
        </p:txBody>
      </p:sp>
      <p:pic>
        <p:nvPicPr>
          <p:cNvPr id="4" name="Picture 2" descr="G:\Communications\Events\Events - ONE OFF\2014\Joint BASW\BASW_rg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76672"/>
            <a:ext cx="2433673" cy="918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6727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15816" y="187900"/>
            <a:ext cx="6095975" cy="1646822"/>
          </a:xfrm>
        </p:spPr>
        <p:txBody>
          <a:bodyPr>
            <a:normAutofit/>
          </a:bodyPr>
          <a:lstStyle/>
          <a:p>
            <a:r>
              <a:rPr lang="en-GB" sz="4000" b="1" dirty="0" smtClean="0">
                <a:solidFill>
                  <a:srgbClr val="00B0F0"/>
                </a:solidFill>
              </a:rPr>
              <a:t>British Association of Social Work (BASW)</a:t>
            </a:r>
            <a:endParaRPr lang="en-GB" sz="4000" b="1" dirty="0">
              <a:solidFill>
                <a:srgbClr val="00B0F0"/>
              </a:solidFill>
            </a:endParaRPr>
          </a:p>
        </p:txBody>
      </p:sp>
      <p:sp>
        <p:nvSpPr>
          <p:cNvPr id="3" name="Content Placeholder 2"/>
          <p:cNvSpPr>
            <a:spLocks noGrp="1"/>
          </p:cNvSpPr>
          <p:nvPr>
            <p:ph idx="1"/>
          </p:nvPr>
        </p:nvSpPr>
        <p:spPr>
          <a:xfrm>
            <a:off x="251520" y="1834722"/>
            <a:ext cx="8546152" cy="4751424"/>
          </a:xfrm>
        </p:spPr>
        <p:txBody>
          <a:bodyPr>
            <a:normAutofit/>
          </a:bodyPr>
          <a:lstStyle/>
          <a:p>
            <a:r>
              <a:rPr lang="en-GB" b="1" dirty="0" smtClean="0">
                <a:solidFill>
                  <a:schemeClr val="tx1"/>
                </a:solidFill>
              </a:rPr>
              <a:t>Over 16, 400 members</a:t>
            </a:r>
          </a:p>
          <a:p>
            <a:r>
              <a:rPr lang="en-GB" b="1" dirty="0" smtClean="0">
                <a:solidFill>
                  <a:schemeClr val="tx1"/>
                </a:solidFill>
              </a:rPr>
              <a:t>Four Nations - country offices</a:t>
            </a:r>
          </a:p>
          <a:p>
            <a:r>
              <a:rPr lang="en-GB" b="1" dirty="0" smtClean="0">
                <a:solidFill>
                  <a:schemeClr val="tx1"/>
                </a:solidFill>
              </a:rPr>
              <a:t>2,800 independents</a:t>
            </a:r>
          </a:p>
          <a:p>
            <a:r>
              <a:rPr lang="en-GB" b="1" dirty="0" smtClean="0">
                <a:solidFill>
                  <a:schemeClr val="tx1"/>
                </a:solidFill>
              </a:rPr>
              <a:t>Member 0f the International Federation Of Social Work </a:t>
            </a:r>
          </a:p>
          <a:p>
            <a:r>
              <a:rPr lang="en-GB" b="1" dirty="0" smtClean="0">
                <a:solidFill>
                  <a:schemeClr val="tx1"/>
                </a:solidFill>
              </a:rPr>
              <a:t>Trust – the Education Trust and Benevolent Fund </a:t>
            </a:r>
          </a:p>
          <a:p>
            <a:r>
              <a:rPr lang="en-GB" b="1" dirty="0" smtClean="0">
                <a:solidFill>
                  <a:schemeClr val="tx1"/>
                </a:solidFill>
              </a:rPr>
              <a:t>Professional Development Groups</a:t>
            </a:r>
          </a:p>
          <a:p>
            <a:r>
              <a:rPr lang="en-GB" b="1" dirty="0" smtClean="0">
                <a:solidFill>
                  <a:schemeClr val="tx1"/>
                </a:solidFill>
              </a:rPr>
              <a:t>Influencing Policy</a:t>
            </a:r>
          </a:p>
          <a:p>
            <a:r>
              <a:rPr lang="en-GB" b="1" dirty="0" smtClean="0">
                <a:solidFill>
                  <a:schemeClr val="tx1"/>
                </a:solidFill>
              </a:rPr>
              <a:t>Membership Support, advice and representation</a:t>
            </a:r>
          </a:p>
          <a:p>
            <a:r>
              <a:rPr lang="en-GB" b="1" dirty="0" smtClean="0">
                <a:solidFill>
                  <a:schemeClr val="tx1"/>
                </a:solidFill>
              </a:rPr>
              <a:t>Social Work Union – all representatives are qualified social workers</a:t>
            </a:r>
          </a:p>
          <a:p>
            <a:endParaRPr lang="en-GB" dirty="0" smtClean="0"/>
          </a:p>
          <a:p>
            <a:endParaRPr lang="en-GB" dirty="0"/>
          </a:p>
        </p:txBody>
      </p:sp>
      <p:pic>
        <p:nvPicPr>
          <p:cNvPr id="5" name="Picture 2" descr="G:\Communications\Events\Events - ONE OFF\2014\Joint BASW\BASW_rg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476672"/>
            <a:ext cx="2433673" cy="918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2299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1800" y="332656"/>
            <a:ext cx="6197550" cy="1310925"/>
          </a:xfrm>
        </p:spPr>
        <p:txBody>
          <a:bodyPr>
            <a:noAutofit/>
          </a:bodyPr>
          <a:lstStyle/>
          <a:p>
            <a:r>
              <a:rPr lang="en-GB" sz="3000" b="1" dirty="0" smtClean="0">
                <a:solidFill>
                  <a:srgbClr val="00B0F0"/>
                </a:solidFill>
              </a:rPr>
              <a:t>The role of Social Workers in Implementation of UNCRC</a:t>
            </a:r>
            <a:endParaRPr lang="en-GB" sz="3000" b="1" dirty="0">
              <a:solidFill>
                <a:srgbClr val="00B0F0"/>
              </a:solidFill>
            </a:endParaRPr>
          </a:p>
        </p:txBody>
      </p:sp>
      <p:sp>
        <p:nvSpPr>
          <p:cNvPr id="3" name="Content Placeholder 2"/>
          <p:cNvSpPr>
            <a:spLocks noGrp="1"/>
          </p:cNvSpPr>
          <p:nvPr>
            <p:ph idx="1"/>
          </p:nvPr>
        </p:nvSpPr>
        <p:spPr>
          <a:xfrm>
            <a:off x="3347864" y="2204864"/>
            <a:ext cx="5107980" cy="3815149"/>
          </a:xfrm>
          <a:prstGeom prst="rect">
            <a:avLst/>
          </a:prstGeom>
        </p:spPr>
        <p:txBody>
          <a:bodyPr>
            <a:normAutofit fontScale="92500" lnSpcReduction="20000"/>
          </a:bodyPr>
          <a:lstStyle/>
          <a:p>
            <a:r>
              <a:rPr lang="en-GB" sz="2400" b="1" dirty="0" smtClean="0">
                <a:solidFill>
                  <a:schemeClr val="tx1"/>
                </a:solidFill>
              </a:rPr>
              <a:t>Promotion of the rights of children and young people by implementing international and domestic statute </a:t>
            </a:r>
          </a:p>
          <a:p>
            <a:r>
              <a:rPr lang="en-GB" sz="2400" b="1" dirty="0" smtClean="0">
                <a:solidFill>
                  <a:schemeClr val="tx1"/>
                </a:solidFill>
              </a:rPr>
              <a:t>BASW code of Ethics</a:t>
            </a:r>
          </a:p>
          <a:p>
            <a:r>
              <a:rPr lang="en-GB" sz="2400" b="1" dirty="0" smtClean="0">
                <a:solidFill>
                  <a:schemeClr val="tx1"/>
                </a:solidFill>
              </a:rPr>
              <a:t>Direct work with children and young people across diverse work environments</a:t>
            </a:r>
          </a:p>
          <a:p>
            <a:r>
              <a:rPr lang="en-GB" sz="2400" b="1" dirty="0" smtClean="0">
                <a:solidFill>
                  <a:schemeClr val="tx1"/>
                </a:solidFill>
              </a:rPr>
              <a:t>Including the voluntary, NGO, community and independent sector</a:t>
            </a:r>
          </a:p>
          <a:p>
            <a:r>
              <a:rPr lang="en-GB" sz="2400" b="1" dirty="0" smtClean="0">
                <a:solidFill>
                  <a:schemeClr val="tx1"/>
                </a:solidFill>
              </a:rPr>
              <a:t>Specialist roles and functions including:- safeguarding, residential services, advocacy, fostering, adoption</a:t>
            </a:r>
            <a:endParaRPr lang="en-GB" dirty="0"/>
          </a:p>
        </p:txBody>
      </p:sp>
      <p:pic>
        <p:nvPicPr>
          <p:cNvPr id="4" name="Picture 2" descr="G:\Communications\Events\Events - ONE OFF\2014\Joint BASW\BASW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504544"/>
            <a:ext cx="2433673" cy="91871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536" y="2636912"/>
            <a:ext cx="2841824" cy="27809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35034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Domestic legislation and strategy</a:t>
            </a:r>
            <a:endParaRPr lang="en-GB" dirty="0"/>
          </a:p>
        </p:txBody>
      </p:sp>
      <p:sp>
        <p:nvSpPr>
          <p:cNvPr id="3" name="Content Placeholder 2"/>
          <p:cNvSpPr>
            <a:spLocks noGrp="1"/>
          </p:cNvSpPr>
          <p:nvPr>
            <p:ph idx="1"/>
          </p:nvPr>
        </p:nvSpPr>
        <p:spPr/>
        <p:txBody>
          <a:bodyPr>
            <a:normAutofit fontScale="92500" lnSpcReduction="20000"/>
          </a:bodyPr>
          <a:lstStyle/>
          <a:p>
            <a:r>
              <a:rPr lang="en-GB" b="1" dirty="0" smtClean="0"/>
              <a:t>The Children Act 1989 – child’s welfare is </a:t>
            </a:r>
            <a:r>
              <a:rPr lang="en-GB" b="1" dirty="0" smtClean="0"/>
              <a:t>paramount in private </a:t>
            </a:r>
            <a:r>
              <a:rPr lang="en-GB" b="1" smtClean="0"/>
              <a:t>family proceedings </a:t>
            </a:r>
            <a:r>
              <a:rPr lang="en-GB" b="1" dirty="0" smtClean="0"/>
              <a:t>and public law </a:t>
            </a:r>
            <a:endParaRPr lang="en-GB" b="1" dirty="0" smtClean="0"/>
          </a:p>
          <a:p>
            <a:r>
              <a:rPr lang="en-GB" b="1" dirty="0" smtClean="0"/>
              <a:t>Children and Families Act 2014- best interests, children and young peoples views wishes and feelings should be considered and strengthens the promotion of family life and support for children with special educational needs and disabilities</a:t>
            </a:r>
          </a:p>
          <a:p>
            <a:r>
              <a:rPr lang="en-GB" b="1" dirty="0" smtClean="0"/>
              <a:t> The Children and Young People Scotland Act 2014 places a duty on Scottish Ministers to  keep under review steps to strengthen the implementation of the UNCRC</a:t>
            </a:r>
          </a:p>
          <a:p>
            <a:r>
              <a:rPr lang="en-GB" b="1" dirty="0" smtClean="0"/>
              <a:t>Rights of Children and Young Person (Wales) Measure 2011 requires due regard to the articles of the UNCRC </a:t>
            </a:r>
          </a:p>
          <a:p>
            <a:r>
              <a:rPr lang="en-GB" b="1" dirty="0" smtClean="0"/>
              <a:t>Northern Ireland - - The Children and Young People’s Ten Year Strategy  - a child rights indicator framework links progress on the strategy to implementation  of UNCRC to inform policy and children’s services </a:t>
            </a:r>
          </a:p>
        </p:txBody>
      </p:sp>
    </p:spTree>
    <p:extLst>
      <p:ext uri="{BB962C8B-B14F-4D97-AF65-F5344CB8AC3E}">
        <p14:creationId xmlns:p14="http://schemas.microsoft.com/office/powerpoint/2010/main" val="7337459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3848" y="228600"/>
            <a:ext cx="5663926" cy="1544216"/>
          </a:xfrm>
        </p:spPr>
        <p:txBody>
          <a:bodyPr/>
          <a:lstStyle/>
          <a:p>
            <a:r>
              <a:rPr lang="en-GB" dirty="0" smtClean="0">
                <a:solidFill>
                  <a:srgbClr val="00B0F0"/>
                </a:solidFill>
              </a:rPr>
              <a:t>A snapshot</a:t>
            </a:r>
            <a:endParaRPr lang="en-GB" dirty="0">
              <a:solidFill>
                <a:srgbClr val="00B0F0"/>
              </a:solidFill>
            </a:endParaRPr>
          </a:p>
        </p:txBody>
      </p:sp>
      <p:sp>
        <p:nvSpPr>
          <p:cNvPr id="3" name="Content Placeholder 2"/>
          <p:cNvSpPr>
            <a:spLocks noGrp="1"/>
          </p:cNvSpPr>
          <p:nvPr>
            <p:ph idx="1"/>
          </p:nvPr>
        </p:nvSpPr>
        <p:spPr>
          <a:xfrm>
            <a:off x="683568" y="1916832"/>
            <a:ext cx="8186112" cy="4536504"/>
          </a:xfrm>
        </p:spPr>
        <p:txBody>
          <a:bodyPr>
            <a:normAutofit lnSpcReduction="10000"/>
          </a:bodyPr>
          <a:lstStyle/>
          <a:p>
            <a:pPr lvl="0"/>
            <a:r>
              <a:rPr lang="en-GB" dirty="0"/>
              <a:t>The number of children in England who were </a:t>
            </a:r>
            <a:r>
              <a:rPr lang="en-GB" b="1" dirty="0"/>
              <a:t>subject to a child protection plan</a:t>
            </a:r>
            <a:r>
              <a:rPr lang="en-GB" dirty="0"/>
              <a:t> increased by 47% between 2008 and 2012; </a:t>
            </a:r>
            <a:endParaRPr lang="en-GB" dirty="0" smtClean="0"/>
          </a:p>
          <a:p>
            <a:pPr lvl="0"/>
            <a:r>
              <a:rPr lang="en-GB" dirty="0" smtClean="0"/>
              <a:t>Numbers </a:t>
            </a:r>
            <a:r>
              <a:rPr lang="en-GB" dirty="0"/>
              <a:t>of children on child protection registers increased in Wales (+17.5%), Scotland (+23%) and N. Ireland (+2.7%). </a:t>
            </a:r>
            <a:endParaRPr lang="en-GB" dirty="0" smtClean="0"/>
          </a:p>
          <a:p>
            <a:pPr lvl="0"/>
            <a:r>
              <a:rPr lang="en-GB" dirty="0" smtClean="0"/>
              <a:t>There </a:t>
            </a:r>
            <a:r>
              <a:rPr lang="en-GB" dirty="0"/>
              <a:t>remain </a:t>
            </a:r>
            <a:r>
              <a:rPr lang="en-GB" b="1" dirty="0"/>
              <a:t>significant gaps in educational attainment:</a:t>
            </a:r>
            <a:r>
              <a:rPr lang="en-GB" dirty="0"/>
              <a:t> in England only 36.8% of children eligible for free school meals achieved 5 GCSEs (including English and Maths) at A*-C grades in 2011/12, compared to 63% of all other children.  The comparable figures for N. Ireland were 34.1% and 67.9%;</a:t>
            </a:r>
          </a:p>
          <a:p>
            <a:pPr lvl="0"/>
            <a:r>
              <a:rPr lang="en-GB" dirty="0"/>
              <a:t>A significant proportion (4.5%) of 16 and 17 year olds across the UK were </a:t>
            </a:r>
            <a:r>
              <a:rPr lang="en-GB" b="1" dirty="0"/>
              <a:t>not in education, employment or training </a:t>
            </a:r>
            <a:r>
              <a:rPr lang="en-GB" dirty="0"/>
              <a:t>in Oct-Dec 2013 – although this has fallen from 6.2% in Apr-June 2012; and 4.9% in Apr-Jun 2013</a:t>
            </a:r>
            <a:r>
              <a:rPr lang="en-GB" dirty="0" smtClean="0"/>
              <a:t>.(source Fifth Periodic Report to the UN Committee on CRC UK)</a:t>
            </a:r>
            <a:endParaRPr lang="en-GB" dirty="0"/>
          </a:p>
          <a:p>
            <a:endParaRPr lang="en-GB" dirty="0"/>
          </a:p>
        </p:txBody>
      </p:sp>
      <p:pic>
        <p:nvPicPr>
          <p:cNvPr id="4" name="Picture 2" descr="G:\Communications\Events\Events - ONE OFF\2014\Joint BASW\BASW_rg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76672"/>
            <a:ext cx="2433673" cy="918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6901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5856" y="188640"/>
            <a:ext cx="5519910" cy="1728192"/>
          </a:xfrm>
        </p:spPr>
        <p:txBody>
          <a:bodyPr/>
          <a:lstStyle/>
          <a:p>
            <a:r>
              <a:rPr lang="en-GB" dirty="0" smtClean="0">
                <a:solidFill>
                  <a:srgbClr val="00B0F0"/>
                </a:solidFill>
              </a:rPr>
              <a:t>The harsh reality </a:t>
            </a:r>
            <a:endParaRPr lang="en-GB" dirty="0">
              <a:solidFill>
                <a:srgbClr val="00B0F0"/>
              </a:solidFill>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12140" b="18198"/>
          <a:stretch/>
        </p:blipFill>
        <p:spPr>
          <a:xfrm>
            <a:off x="755576" y="2204864"/>
            <a:ext cx="7752522" cy="4320480"/>
          </a:xfrm>
          <a:prstGeom prst="rect">
            <a:avLst/>
          </a:prstGeom>
          <a:effectLst>
            <a:softEdge rad="635000"/>
          </a:effectLst>
        </p:spPr>
      </p:pic>
      <p:sp>
        <p:nvSpPr>
          <p:cNvPr id="3" name="Content Placeholder 2"/>
          <p:cNvSpPr>
            <a:spLocks noGrp="1"/>
          </p:cNvSpPr>
          <p:nvPr>
            <p:ph idx="1"/>
          </p:nvPr>
        </p:nvSpPr>
        <p:spPr>
          <a:xfrm>
            <a:off x="683568" y="2060848"/>
            <a:ext cx="8136904" cy="4797152"/>
          </a:xfrm>
        </p:spPr>
        <p:txBody>
          <a:bodyPr>
            <a:normAutofit fontScale="25000" lnSpcReduction="20000"/>
          </a:bodyPr>
          <a:lstStyle/>
          <a:p>
            <a:endParaRPr lang="en-GB" dirty="0" smtClean="0"/>
          </a:p>
          <a:p>
            <a:r>
              <a:rPr lang="en-GB" sz="8000" b="1" dirty="0" smtClean="0"/>
              <a:t>The </a:t>
            </a:r>
            <a:r>
              <a:rPr lang="en-GB" sz="8000" b="1" dirty="0"/>
              <a:t>tragic death of </a:t>
            </a:r>
            <a:r>
              <a:rPr lang="en-GB" sz="8000" b="1" dirty="0" smtClean="0"/>
              <a:t>a child called Peter </a:t>
            </a:r>
            <a:r>
              <a:rPr lang="en-GB" sz="8000" b="1" dirty="0"/>
              <a:t>Connolly, renamed by the media as ‘Baby P’ has had a significant impact on child protection services in </a:t>
            </a:r>
            <a:r>
              <a:rPr lang="en-GB" sz="8000" b="1" dirty="0" smtClean="0"/>
              <a:t>England </a:t>
            </a:r>
          </a:p>
          <a:p>
            <a:pPr marL="0" indent="0">
              <a:buNone/>
            </a:pPr>
            <a:endParaRPr lang="en-GB" sz="8000" b="1" dirty="0" smtClean="0"/>
          </a:p>
          <a:p>
            <a:r>
              <a:rPr lang="en-GB" sz="8000" b="1" dirty="0" smtClean="0"/>
              <a:t>But </a:t>
            </a:r>
            <a:r>
              <a:rPr lang="en-GB" sz="8000" b="1" dirty="0"/>
              <a:t>in attempting to save other children from sharing his fate, </a:t>
            </a:r>
            <a:r>
              <a:rPr lang="en-GB" sz="8000" b="1" dirty="0" smtClean="0"/>
              <a:t>we need to ask has </a:t>
            </a:r>
            <a:r>
              <a:rPr lang="en-GB" sz="8000" b="1" dirty="0"/>
              <a:t>the pendulum swung too far for child protection in England? </a:t>
            </a:r>
            <a:endParaRPr lang="en-GB" sz="8000" b="1" dirty="0" smtClean="0"/>
          </a:p>
          <a:p>
            <a:endParaRPr lang="en-GB" sz="8000" b="1" dirty="0"/>
          </a:p>
          <a:p>
            <a:r>
              <a:rPr lang="en-GB" sz="8000" b="1" dirty="0" smtClean="0"/>
              <a:t>The </a:t>
            </a:r>
            <a:r>
              <a:rPr lang="en-GB" sz="8000" b="1" dirty="0"/>
              <a:t>politicisation of this one case and the subsequent demonisation of the profession has heaped pressure on local authorities and on social </a:t>
            </a:r>
            <a:r>
              <a:rPr lang="en-GB" sz="8000" b="1" dirty="0" smtClean="0"/>
              <a:t>workers</a:t>
            </a:r>
          </a:p>
          <a:p>
            <a:endParaRPr lang="en-GB" sz="8000" b="1" dirty="0" smtClean="0"/>
          </a:p>
          <a:p>
            <a:r>
              <a:rPr lang="en-GB" sz="8000" b="1" dirty="0" smtClean="0"/>
              <a:t>In </a:t>
            </a:r>
            <a:r>
              <a:rPr lang="en-GB" sz="8000" b="1" dirty="0"/>
              <a:t>addition, </a:t>
            </a:r>
            <a:r>
              <a:rPr lang="en-GB" sz="8000" b="1" dirty="0" smtClean="0"/>
              <a:t>there have been a </a:t>
            </a:r>
            <a:r>
              <a:rPr lang="en-GB" sz="8000" b="1" dirty="0"/>
              <a:t>number of </a:t>
            </a:r>
            <a:r>
              <a:rPr lang="en-GB" sz="8000" b="1" dirty="0" smtClean="0"/>
              <a:t>welfare  reforms and there has been on average a 40%  reduction to  local  government funding creating a system </a:t>
            </a:r>
            <a:r>
              <a:rPr lang="en-GB" sz="8000" b="1" dirty="0"/>
              <a:t>and procedures that </a:t>
            </a:r>
            <a:r>
              <a:rPr lang="en-GB" sz="8000" b="1" dirty="0" smtClean="0"/>
              <a:t>some advocate make </a:t>
            </a:r>
            <a:r>
              <a:rPr lang="en-GB" sz="8000" b="1" dirty="0"/>
              <a:t>adherence to the </a:t>
            </a:r>
            <a:r>
              <a:rPr lang="en-GB" sz="8000" b="1" dirty="0" smtClean="0"/>
              <a:t>UNCRC </a:t>
            </a:r>
            <a:r>
              <a:rPr lang="en-GB" sz="8000" b="1" dirty="0"/>
              <a:t>increasingly difficult for social workers.</a:t>
            </a:r>
          </a:p>
        </p:txBody>
      </p:sp>
      <p:pic>
        <p:nvPicPr>
          <p:cNvPr id="5" name="Picture 2" descr="G:\Communications\Events\Events - ONE OFF\2014\Joint BASW\BASW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587028"/>
            <a:ext cx="2433673" cy="918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0723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1000"/>
                                        <p:tgtEl>
                                          <p:spTgt spid="3">
                                            <p:txEl>
                                              <p:pRg st="5" end="5"/>
                                            </p:txEl>
                                          </p:spTgt>
                                        </p:tgtEl>
                                      </p:cBhvr>
                                    </p:animEffect>
                                    <p:anim calcmode="lin" valueType="num">
                                      <p:cBhvr>
                                        <p:cTn id="2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1000"/>
                                        <p:tgtEl>
                                          <p:spTgt spid="3">
                                            <p:txEl>
                                              <p:pRg st="7" end="7"/>
                                            </p:txEl>
                                          </p:spTgt>
                                        </p:tgtEl>
                                      </p:cBhvr>
                                    </p:animEffect>
                                    <p:anim calcmode="lin" valueType="num">
                                      <p:cBhvr>
                                        <p:cTn id="2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1879" y="284176"/>
            <a:ext cx="4965539" cy="1508760"/>
          </a:xfrm>
        </p:spPr>
        <p:txBody>
          <a:bodyPr/>
          <a:lstStyle/>
          <a:p>
            <a:r>
              <a:rPr lang="en-GB" dirty="0">
                <a:solidFill>
                  <a:srgbClr val="00B0F0"/>
                </a:solidFill>
              </a:rPr>
              <a:t>The harsh reality </a:t>
            </a:r>
            <a:r>
              <a:rPr lang="en-GB" dirty="0" smtClean="0">
                <a:solidFill>
                  <a:srgbClr val="00B0F0"/>
                </a:solidFill>
              </a:rPr>
              <a:t>continued…</a:t>
            </a:r>
            <a:endParaRPr lang="en-GB"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12140" b="18198"/>
          <a:stretch/>
        </p:blipFill>
        <p:spPr>
          <a:xfrm>
            <a:off x="755576" y="2204864"/>
            <a:ext cx="7752522" cy="4320480"/>
          </a:xfrm>
          <a:prstGeom prst="rect">
            <a:avLst/>
          </a:prstGeom>
          <a:effectLst>
            <a:softEdge rad="635000"/>
          </a:effectLst>
        </p:spPr>
      </p:pic>
      <p:sp>
        <p:nvSpPr>
          <p:cNvPr id="3" name="Content Placeholder 2"/>
          <p:cNvSpPr>
            <a:spLocks noGrp="1"/>
          </p:cNvSpPr>
          <p:nvPr>
            <p:ph idx="1"/>
          </p:nvPr>
        </p:nvSpPr>
        <p:spPr>
          <a:xfrm>
            <a:off x="539552" y="1916832"/>
            <a:ext cx="8280920" cy="4824536"/>
          </a:xfrm>
        </p:spPr>
        <p:txBody>
          <a:bodyPr>
            <a:normAutofit fontScale="85000" lnSpcReduction="20000"/>
          </a:bodyPr>
          <a:lstStyle/>
          <a:p>
            <a:r>
              <a:rPr lang="en-GB" b="1" dirty="0"/>
              <a:t>The post-Baby </a:t>
            </a:r>
            <a:r>
              <a:rPr lang="en-GB" b="1" dirty="0" smtClean="0"/>
              <a:t>Peter  </a:t>
            </a:r>
            <a:r>
              <a:rPr lang="en-GB" b="1" dirty="0"/>
              <a:t>government commissioned </a:t>
            </a:r>
            <a:r>
              <a:rPr lang="en-GB" b="1" i="1" dirty="0"/>
              <a:t>Munro Review of Child Protection: Final Report A child-centred system</a:t>
            </a:r>
            <a:r>
              <a:rPr lang="en-GB" b="1" dirty="0"/>
              <a:t>, Professor Eileen Munro made recommendations for a more child-centred system based on two strands:  the child's journey; and the United Nations Convention on the Rights of the Child (UNCRC</a:t>
            </a:r>
            <a:r>
              <a:rPr lang="en-GB" b="1" dirty="0" smtClean="0"/>
              <a:t>)</a:t>
            </a:r>
          </a:p>
          <a:p>
            <a:pPr>
              <a:spcAft>
                <a:spcPts val="0"/>
              </a:spcAft>
              <a:buFont typeface="Arial" pitchFamily="34" charset="0"/>
              <a:buChar char="•"/>
              <a:defRPr/>
            </a:pPr>
            <a:r>
              <a:rPr lang="en-GB" b="1" dirty="0" smtClean="0"/>
              <a:t>The report identified a prevailing </a:t>
            </a:r>
            <a:r>
              <a:rPr lang="en-GB" b="1" dirty="0"/>
              <a:t>climate in </a:t>
            </a:r>
            <a:r>
              <a:rPr lang="en-GB" b="1" dirty="0" smtClean="0"/>
              <a:t>child protection influenced </a:t>
            </a:r>
            <a:r>
              <a:rPr lang="en-GB" b="1" dirty="0"/>
              <a:t>by</a:t>
            </a:r>
          </a:p>
          <a:p>
            <a:pPr>
              <a:spcAft>
                <a:spcPts val="0"/>
              </a:spcAft>
              <a:buNone/>
              <a:defRPr/>
            </a:pPr>
            <a:r>
              <a:rPr lang="en-GB" b="1" dirty="0"/>
              <a:t>	- </a:t>
            </a:r>
            <a:r>
              <a:rPr lang="en-GB" b="1" i="1" dirty="0"/>
              <a:t>Strong reaction  to child deaths</a:t>
            </a:r>
          </a:p>
          <a:p>
            <a:pPr>
              <a:spcAft>
                <a:spcPts val="0"/>
              </a:spcAft>
              <a:buNone/>
              <a:defRPr/>
            </a:pPr>
            <a:r>
              <a:rPr lang="en-GB" b="1" i="1" dirty="0"/>
              <a:t>	- The notion that complexity and uncertainty could be  eradicated</a:t>
            </a:r>
          </a:p>
          <a:p>
            <a:pPr>
              <a:spcAft>
                <a:spcPts val="0"/>
              </a:spcAft>
              <a:buNone/>
              <a:defRPr/>
            </a:pPr>
            <a:r>
              <a:rPr lang="en-GB" b="1" i="1" dirty="0"/>
              <a:t>	- Public enquiries’ focus on professional error</a:t>
            </a:r>
          </a:p>
          <a:p>
            <a:pPr>
              <a:spcAft>
                <a:spcPts val="0"/>
              </a:spcAft>
              <a:buNone/>
              <a:defRPr/>
            </a:pPr>
            <a:r>
              <a:rPr lang="en-GB" b="1" i="1" dirty="0"/>
              <a:t>	- Undue importance given to performance indicators</a:t>
            </a:r>
          </a:p>
          <a:p>
            <a:pPr>
              <a:spcAft>
                <a:spcPts val="0"/>
              </a:spcAft>
              <a:buNone/>
              <a:defRPr/>
            </a:pPr>
            <a:endParaRPr lang="en-GB" sz="2000" b="1" dirty="0"/>
          </a:p>
          <a:p>
            <a:pPr>
              <a:spcAft>
                <a:spcPts val="0"/>
              </a:spcAft>
              <a:buFont typeface="Arial" pitchFamily="34" charset="0"/>
              <a:buChar char="•"/>
              <a:defRPr/>
            </a:pPr>
            <a:r>
              <a:rPr lang="en-GB" sz="2000" b="1" dirty="0"/>
              <a:t>These forces create a defensive system that puts too much emphasis on procedures and insufficient attention on developing and supporting expertise in working effectively with children and families</a:t>
            </a:r>
          </a:p>
          <a:p>
            <a:r>
              <a:rPr lang="en-GB" b="1" dirty="0" smtClean="0"/>
              <a:t>In </a:t>
            </a:r>
            <a:r>
              <a:rPr lang="en-GB" b="1" dirty="0"/>
              <a:t>reality, caseloads and thresholds are playing a part in preventing good </a:t>
            </a:r>
            <a:r>
              <a:rPr lang="en-GB" b="1" dirty="0" smtClean="0"/>
              <a:t> practice across the four nations.</a:t>
            </a:r>
            <a:endParaRPr lang="en-GB" b="1" dirty="0"/>
          </a:p>
          <a:p>
            <a:endParaRPr lang="en-GB" dirty="0"/>
          </a:p>
        </p:txBody>
      </p:sp>
      <p:pic>
        <p:nvPicPr>
          <p:cNvPr id="4" name="Picture 2" descr="G:\Communications\Events\Events - ONE OFF\2014\Joint BASW\BASW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579200"/>
            <a:ext cx="2433673" cy="918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6442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Effect transition="in" filter="fade">
                                      <p:cBhvr>
                                        <p:cTn id="56" dur="1000"/>
                                        <p:tgtEl>
                                          <p:spTgt spid="3">
                                            <p:txEl>
                                              <p:pRg st="8" end="8"/>
                                            </p:txEl>
                                          </p:spTgt>
                                        </p:tgtEl>
                                      </p:cBhvr>
                                    </p:animEffect>
                                    <p:anim calcmode="lin" valueType="num">
                                      <p:cBhvr>
                                        <p:cTn id="5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xmlns="" name="Banded" id="{98DFF888-2449-4D28-977C-6306C017633E}" vid="{9792607F-9579-4224-82FF-9C88C3E1E5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TC103090430[[fn=Banded]]</Template>
  <TotalTime>1855</TotalTime>
  <Words>1529</Words>
  <Application>Microsoft Office PowerPoint</Application>
  <PresentationFormat>On-screen Show (4:3)</PresentationFormat>
  <Paragraphs>134</Paragraphs>
  <Slides>19</Slides>
  <Notes>3</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Banded</vt:lpstr>
      <vt:lpstr> Maris Stratulis England Manager  </vt:lpstr>
      <vt:lpstr>Social Work – an international profession</vt:lpstr>
      <vt:lpstr>Global definition</vt:lpstr>
      <vt:lpstr>British Association of Social Work (BASW)</vt:lpstr>
      <vt:lpstr>The role of Social Workers in Implementation of UNCRC</vt:lpstr>
      <vt:lpstr>Domestic legislation and strategy</vt:lpstr>
      <vt:lpstr>A snapshot</vt:lpstr>
      <vt:lpstr>The harsh reality </vt:lpstr>
      <vt:lpstr>The harsh reality continued…</vt:lpstr>
      <vt:lpstr>The voices of children</vt:lpstr>
      <vt:lpstr>Economic FACTORS  </vt:lpstr>
      <vt:lpstr>Key messages from children</vt:lpstr>
      <vt:lpstr>What the UK Government says </vt:lpstr>
      <vt:lpstr>BASW Members say</vt:lpstr>
      <vt:lpstr> Evidence of good practice across the nations</vt:lpstr>
      <vt:lpstr> Evidence of good practice across the nations</vt:lpstr>
      <vt:lpstr>Evidence of good practice across the nations</vt:lpstr>
      <vt:lpstr>We must, we can, we will</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Sharon</dc:creator>
  <cp:lastModifiedBy>Maris</cp:lastModifiedBy>
  <cp:revision>67</cp:revision>
  <dcterms:created xsi:type="dcterms:W3CDTF">2014-08-21T13:11:21Z</dcterms:created>
  <dcterms:modified xsi:type="dcterms:W3CDTF">2014-11-02T20:53:18Z</dcterms:modified>
</cp:coreProperties>
</file>