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6"/>
  </p:notesMasterIdLst>
  <p:handoutMasterIdLst>
    <p:handoutMasterId r:id="rId17"/>
  </p:handoutMasterIdLst>
  <p:sldIdLst>
    <p:sldId id="259" r:id="rId5"/>
    <p:sldId id="271" r:id="rId6"/>
    <p:sldId id="278" r:id="rId7"/>
    <p:sldId id="279" r:id="rId8"/>
    <p:sldId id="281" r:id="rId9"/>
    <p:sldId id="285" r:id="rId10"/>
    <p:sldId id="286" r:id="rId11"/>
    <p:sldId id="283" r:id="rId12"/>
    <p:sldId id="280" r:id="rId13"/>
    <p:sldId id="284" r:id="rId14"/>
    <p:sldId id="277" r:id="rId15"/>
  </p:sldIdLst>
  <p:sldSz cx="9144000" cy="5143500" type="screen16x9"/>
  <p:notesSz cx="6794500" cy="9906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0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2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47" autoAdjust="0"/>
    <p:restoredTop sz="94681" autoAdjust="0"/>
  </p:normalViewPr>
  <p:slideViewPr>
    <p:cSldViewPr>
      <p:cViewPr varScale="1">
        <p:scale>
          <a:sx n="158" d="100"/>
          <a:sy n="158" d="100"/>
        </p:scale>
        <p:origin x="-498" y="-9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3966" y="102"/>
      </p:cViewPr>
      <p:guideLst>
        <p:guide orient="horz" pos="3120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AD75984E-EF5B-4780-9037-E9EC107F5059}" type="datetimeFigureOut">
              <a:rPr lang="cs-CZ"/>
              <a:pPr>
                <a:defRPr/>
              </a:pPr>
              <a:t>3.11.2014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09113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48100" y="9409113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6E2E4E40-DE71-40C9-A01E-A99CA4FD926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189210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609DDC70-3670-476D-8D38-48BD441E0005}" type="datetimeFigureOut">
              <a:rPr lang="cs-CZ"/>
              <a:pPr>
                <a:defRPr/>
              </a:pPr>
              <a:t>3.11.2014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5250" y="742950"/>
            <a:ext cx="6604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noProof="0" smtClean="0"/>
              <a:t>Kliknutím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  <a:endParaRPr lang="cs-CZ" noProof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09113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8100" y="9409113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E026F5E0-984B-49A1-86EF-98868E93C14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815223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altLang="cs-CZ" smtClean="0"/>
          </a:p>
        </p:txBody>
      </p:sp>
      <p:sp>
        <p:nvSpPr>
          <p:cNvPr id="23556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43F00D6-463A-4A88-87F7-28B8F91EEA59}" type="slidenum">
              <a:rPr lang="cs-CZ" altLang="cs-CZ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cs-CZ" altLang="cs-CZ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81919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altLang="cs-CZ" smtClean="0"/>
          </a:p>
        </p:txBody>
      </p:sp>
      <p:sp>
        <p:nvSpPr>
          <p:cNvPr id="26628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21CEDBC-E7C2-4361-9F64-3C356CE9B968}" type="slidenum">
              <a:rPr lang="cs-CZ" altLang="cs-CZ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cs-CZ" altLang="cs-CZ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53562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altLang="cs-CZ" smtClean="0"/>
          </a:p>
        </p:txBody>
      </p:sp>
      <p:sp>
        <p:nvSpPr>
          <p:cNvPr id="26628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21CEDBC-E7C2-4361-9F64-3C356CE9B968}" type="slidenum">
              <a:rPr lang="cs-CZ" altLang="cs-CZ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cs-CZ" altLang="cs-CZ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56236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altLang="cs-CZ" smtClean="0"/>
          </a:p>
        </p:txBody>
      </p:sp>
      <p:sp>
        <p:nvSpPr>
          <p:cNvPr id="26628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21CEDBC-E7C2-4361-9F64-3C356CE9B968}" type="slidenum">
              <a:rPr lang="cs-CZ" altLang="cs-CZ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cs-CZ" altLang="cs-CZ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29265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altLang="cs-CZ" smtClean="0"/>
          </a:p>
        </p:txBody>
      </p:sp>
      <p:sp>
        <p:nvSpPr>
          <p:cNvPr id="26628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21CEDBC-E7C2-4361-9F64-3C356CE9B968}" type="slidenum">
              <a:rPr lang="cs-CZ" altLang="cs-CZ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cs-CZ" altLang="cs-CZ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57663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altLang="cs-CZ" smtClean="0"/>
          </a:p>
        </p:txBody>
      </p:sp>
      <p:sp>
        <p:nvSpPr>
          <p:cNvPr id="26628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21CEDBC-E7C2-4361-9F64-3C356CE9B968}" type="slidenum">
              <a:rPr lang="cs-CZ" altLang="cs-CZ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cs-CZ" altLang="cs-CZ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11759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altLang="cs-CZ" smtClean="0"/>
          </a:p>
        </p:txBody>
      </p:sp>
      <p:sp>
        <p:nvSpPr>
          <p:cNvPr id="26628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21CEDBC-E7C2-4361-9F64-3C356CE9B968}" type="slidenum">
              <a:rPr lang="cs-CZ" altLang="cs-CZ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cs-CZ" altLang="cs-CZ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18993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altLang="cs-CZ" smtClean="0"/>
          </a:p>
        </p:txBody>
      </p:sp>
      <p:sp>
        <p:nvSpPr>
          <p:cNvPr id="26628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21CEDBC-E7C2-4361-9F64-3C356CE9B968}" type="slidenum">
              <a:rPr lang="cs-CZ" altLang="cs-CZ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cs-CZ" altLang="cs-CZ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29464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altLang="cs-CZ" smtClean="0"/>
          </a:p>
        </p:txBody>
      </p:sp>
      <p:sp>
        <p:nvSpPr>
          <p:cNvPr id="4096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C2F6DA7-C5AA-4705-BE3A-852EE77D48DF}" type="slidenum">
              <a:rPr lang="cs-CZ" altLang="cs-CZ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cs-CZ" altLang="cs-CZ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33495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865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24000" y="2952001"/>
            <a:ext cx="8786874" cy="834196"/>
          </a:xfrm>
          <a:prstGeom prst="rect">
            <a:avLst/>
          </a:prstGeom>
        </p:spPr>
        <p:txBody>
          <a:bodyPr lIns="0">
            <a:normAutofit/>
          </a:bodyPr>
          <a:lstStyle>
            <a:lvl1pPr>
              <a:defRPr sz="3200">
                <a:solidFill>
                  <a:srgbClr val="008273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324000" y="3744000"/>
            <a:ext cx="5576664" cy="571504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buNone/>
              <a:defRPr sz="1600" b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Mgr. Ondřej Vala / 17. května, 2013. © Copyright Veřejný ochránce práv, 2013</a:t>
            </a:r>
          </a:p>
        </p:txBody>
      </p:sp>
    </p:spTree>
    <p:extLst>
      <p:ext uri="{BB962C8B-B14F-4D97-AF65-F5344CB8AC3E}">
        <p14:creationId xmlns:p14="http://schemas.microsoft.com/office/powerpoint/2010/main" val="2152486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ástupný symbol pro nadpis 1"/>
          <p:cNvSpPr>
            <a:spLocks noGrp="1"/>
          </p:cNvSpPr>
          <p:nvPr>
            <p:ph type="title"/>
          </p:nvPr>
        </p:nvSpPr>
        <p:spPr>
          <a:xfrm>
            <a:off x="324000" y="1714500"/>
            <a:ext cx="8462842" cy="857250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>
              <a:defRPr sz="4000">
                <a:solidFill>
                  <a:srgbClr val="008273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zápatí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Mgr. Ondřej Vala / 17. května, 2013. © Copyright Veřejný ochránce práv, 2013</a:t>
            </a:r>
          </a:p>
        </p:txBody>
      </p:sp>
    </p:spTree>
    <p:extLst>
      <p:ext uri="{BB962C8B-B14F-4D97-AF65-F5344CB8AC3E}">
        <p14:creationId xmlns:p14="http://schemas.microsoft.com/office/powerpoint/2010/main" val="2549155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11"/>
          </p:nvPr>
        </p:nvSpPr>
        <p:spPr>
          <a:xfrm>
            <a:off x="324000" y="2500324"/>
            <a:ext cx="8286780" cy="17859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zápatí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Mgr. Ondřej Vala / 17. května, 2013. © Copyright Veřejný ochránce práv, 2013</a:t>
            </a:r>
          </a:p>
        </p:txBody>
      </p:sp>
    </p:spTree>
    <p:extLst>
      <p:ext uri="{BB962C8B-B14F-4D97-AF65-F5344CB8AC3E}">
        <p14:creationId xmlns:p14="http://schemas.microsoft.com/office/powerpoint/2010/main" val="31217909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text a obraz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:\Ochrance\2013_0320_PPT_prezentace\sablona_PPT\pozadi\foto_ochrance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1388" y="1439863"/>
            <a:ext cx="4432300" cy="271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4000" y="1643056"/>
            <a:ext cx="3962248" cy="785818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11"/>
          </p:nvPr>
        </p:nvSpPr>
        <p:spPr>
          <a:xfrm>
            <a:off x="324000" y="2500313"/>
            <a:ext cx="3929062" cy="2000250"/>
          </a:xfrm>
        </p:spPr>
        <p:txBody>
          <a:bodyPr/>
          <a:lstStyle>
            <a:lvl2pPr marL="85725" indent="-85725">
              <a:buFontTx/>
              <a:buNone/>
              <a:defRPr sz="1600"/>
            </a:lvl2pPr>
            <a:lvl3pPr marL="85725" indent="-85725">
              <a:defRPr/>
            </a:lvl3pPr>
            <a:lvl4pPr marL="180975" indent="-95250">
              <a:defRPr/>
            </a:lvl4pPr>
            <a:lvl5pPr marL="266700" indent="-85725"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</p:txBody>
      </p:sp>
      <p:sp>
        <p:nvSpPr>
          <p:cNvPr id="6" name="Zástupný symbol pro zápatí 2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Mgr. Ondřej Vala / 17. května, 2013. © Copyright Veřejný ochránce práv, 2013</a:t>
            </a:r>
          </a:p>
        </p:txBody>
      </p:sp>
    </p:spTree>
    <p:extLst>
      <p:ext uri="{BB962C8B-B14F-4D97-AF65-F5344CB8AC3E}">
        <p14:creationId xmlns:p14="http://schemas.microsoft.com/office/powerpoint/2010/main" val="14320774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Obrázek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865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23850" y="4643438"/>
            <a:ext cx="3824288" cy="2746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800" dirty="0" smtClean="0">
                <a:solidFill>
                  <a:srgbClr val="008273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cs-CZ"/>
              <a:t>Mgr. Ondřej Vala / 17. května, 2013. © Copyright Veřejný ochránce práv, 2013</a:t>
            </a:r>
          </a:p>
        </p:txBody>
      </p:sp>
      <p:sp>
        <p:nvSpPr>
          <p:cNvPr id="1028" name="Zástupný symbol pro nadpis 10"/>
          <p:cNvSpPr>
            <a:spLocks noGrp="1"/>
          </p:cNvSpPr>
          <p:nvPr>
            <p:ph type="title"/>
          </p:nvPr>
        </p:nvSpPr>
        <p:spPr bwMode="auto">
          <a:xfrm>
            <a:off x="323850" y="1643063"/>
            <a:ext cx="8229600" cy="78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 předlohy nadpisů.</a:t>
            </a:r>
          </a:p>
        </p:txBody>
      </p:sp>
      <p:sp>
        <p:nvSpPr>
          <p:cNvPr id="1029" name="Zástupný symbol pro text 13"/>
          <p:cNvSpPr>
            <a:spLocks noGrp="1"/>
          </p:cNvSpPr>
          <p:nvPr>
            <p:ph type="body" idx="1"/>
          </p:nvPr>
        </p:nvSpPr>
        <p:spPr bwMode="auto">
          <a:xfrm>
            <a:off x="323850" y="2428875"/>
            <a:ext cx="8229600" cy="178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styly předlohy textu.</a:t>
            </a:r>
          </a:p>
          <a:p>
            <a:pPr lvl="1"/>
            <a:r>
              <a:rPr lang="cs-CZ" altLang="cs-CZ" smtClean="0"/>
              <a:t>Druhá úroveň</a:t>
            </a:r>
          </a:p>
          <a:p>
            <a:pPr lvl="2"/>
            <a:r>
              <a:rPr lang="cs-CZ" altLang="cs-CZ" smtClean="0"/>
              <a:t>Třetí úroveň</a:t>
            </a:r>
          </a:p>
          <a:p>
            <a:pPr lvl="3"/>
            <a:r>
              <a:rPr lang="cs-CZ" altLang="cs-CZ" smtClean="0"/>
              <a:t>Čtvrtá úroveň</a:t>
            </a:r>
          </a:p>
          <a:p>
            <a:pPr lvl="4"/>
            <a:r>
              <a:rPr lang="cs-CZ" altLang="cs-CZ" smtClean="0"/>
              <a:t>Pátá úroveň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5" r:id="rId2"/>
    <p:sldLayoutId id="2147483656" r:id="rId3"/>
    <p:sldLayoutId id="2147483658" r:id="rId4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9pPr>
    </p:titleStyle>
    <p:bodyStyle>
      <a:lvl1pPr marL="180975" indent="-180975" algn="l" rtl="0" fontAlgn="base">
        <a:spcBef>
          <a:spcPct val="20000"/>
        </a:spcBef>
        <a:spcAft>
          <a:spcPct val="0"/>
        </a:spcAft>
        <a:buFont typeface="Arial" charset="0"/>
        <a:buChar char="•"/>
        <a:defRPr b="1" kern="1200">
          <a:solidFill>
            <a:srgbClr val="008273"/>
          </a:solidFill>
          <a:latin typeface="+mn-lt"/>
          <a:ea typeface="+mn-ea"/>
          <a:cs typeface="+mn-cs"/>
        </a:defRPr>
      </a:lvl1pPr>
      <a:lvl2pPr marL="361950" indent="-180975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542925" indent="-180975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714375" indent="-17145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895350" indent="-180975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chrance.cz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eti.ochrance.cz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hyperlink" Target="mailto:deti@ochrance.cz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4"/>
          <p:cNvSpPr>
            <a:spLocks noGrp="1"/>
          </p:cNvSpPr>
          <p:nvPr>
            <p:ph type="ctrTitle"/>
          </p:nvPr>
        </p:nvSpPr>
        <p:spPr>
          <a:xfrm>
            <a:off x="250825" y="3003550"/>
            <a:ext cx="8786813" cy="1872456"/>
          </a:xfrm>
        </p:spPr>
        <p:txBody>
          <a:bodyPr>
            <a:normAutofit/>
          </a:bodyPr>
          <a:lstStyle/>
          <a:p>
            <a:pPr algn="ctr"/>
            <a:r>
              <a:rPr lang="cs-CZ" altLang="cs-CZ" dirty="0" smtClean="0"/>
              <a:t>Úmluva o právech dítěte </a:t>
            </a:r>
            <a:br>
              <a:rPr lang="cs-CZ" altLang="cs-CZ" dirty="0" smtClean="0"/>
            </a:br>
            <a:r>
              <a:rPr lang="cs-CZ" altLang="cs-CZ" dirty="0" smtClean="0"/>
              <a:t>a veřejný ochránce práv</a:t>
            </a:r>
            <a:br>
              <a:rPr lang="cs-CZ" altLang="cs-CZ" dirty="0" smtClean="0"/>
            </a:br>
            <a:r>
              <a:rPr lang="cs-CZ" altLang="cs-CZ" sz="2200" dirty="0" smtClean="0"/>
              <a:t>(vybraná témata)</a:t>
            </a:r>
            <a:r>
              <a:rPr lang="cs-CZ" altLang="cs-CZ" dirty="0" smtClean="0"/>
              <a:t/>
            </a:r>
            <a:br>
              <a:rPr lang="cs-CZ" altLang="cs-CZ" dirty="0" smtClean="0"/>
            </a:br>
            <a:r>
              <a:rPr lang="cs-CZ" altLang="cs-CZ" sz="1400" dirty="0" smtClean="0"/>
              <a:t/>
            </a:r>
            <a:br>
              <a:rPr lang="cs-CZ" altLang="cs-CZ" sz="1400" dirty="0" smtClean="0"/>
            </a:br>
            <a:r>
              <a:rPr lang="cs-CZ" altLang="cs-CZ" sz="1400" dirty="0" smtClean="0"/>
              <a:t>Mgr. Anna Šabatová, </a:t>
            </a:r>
            <a:r>
              <a:rPr lang="cs-CZ" altLang="cs-CZ" sz="1400" dirty="0" err="1" smtClean="0"/>
              <a:t>Ph.D</a:t>
            </a:r>
            <a:r>
              <a:rPr lang="cs-CZ" altLang="cs-CZ" sz="14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Nadpis 1"/>
          <p:cNvSpPr>
            <a:spLocks noGrp="1"/>
          </p:cNvSpPr>
          <p:nvPr>
            <p:ph type="title"/>
          </p:nvPr>
        </p:nvSpPr>
        <p:spPr>
          <a:xfrm>
            <a:off x="611560" y="1635646"/>
            <a:ext cx="8229600" cy="574675"/>
          </a:xfrm>
        </p:spPr>
        <p:txBody>
          <a:bodyPr numCol="1"/>
          <a:lstStyle/>
          <a:p>
            <a:pPr algn="ctr"/>
            <a:r>
              <a:rPr lang="cs-CZ" altLang="cs-CZ" sz="1600" dirty="0" smtClean="0"/>
              <a:t>Závěr aneb Úmluva a ochránce vedle sebe mají smysl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1"/>
          </p:nvPr>
        </p:nvSpPr>
        <p:spPr>
          <a:xfrm>
            <a:off x="395536" y="2283718"/>
            <a:ext cx="7992888" cy="2448272"/>
          </a:xfrm>
        </p:spPr>
        <p:txBody>
          <a:bodyPr lIns="180000" rIns="180000" numCol="1" rtlCol="0">
            <a:noAutofit/>
          </a:bodyPr>
          <a:lstStyle/>
          <a:p>
            <a:pPr algn="just" fontAlgn="auto"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cs-CZ" sz="1400" dirty="0" smtClean="0"/>
              <a:t>Úmluva o právech dítěte</a:t>
            </a:r>
            <a:r>
              <a:rPr lang="cs-CZ" sz="1400" b="0" dirty="0" smtClean="0"/>
              <a:t>:</a:t>
            </a:r>
          </a:p>
          <a:p>
            <a:pPr lvl="1" algn="just" fontAlgn="auto"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cs-CZ" b="0" dirty="0" smtClean="0">
                <a:solidFill>
                  <a:srgbClr val="008273"/>
                </a:solidFill>
              </a:rPr>
              <a:t>je významným hybatelem ochrany práv dětí v mezinárodním měřítku</a:t>
            </a:r>
          </a:p>
          <a:p>
            <a:pPr lvl="1" algn="just" fontAlgn="auto"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cs-CZ" dirty="0" smtClean="0">
                <a:solidFill>
                  <a:srgbClr val="008273"/>
                </a:solidFill>
              </a:rPr>
              <a:t>p</a:t>
            </a:r>
            <a:r>
              <a:rPr lang="cs-CZ" b="0" dirty="0" smtClean="0">
                <a:solidFill>
                  <a:srgbClr val="008273"/>
                </a:solidFill>
              </a:rPr>
              <a:t>omáhá změnit vnitrostátní právní úpravy</a:t>
            </a:r>
          </a:p>
          <a:p>
            <a:pPr lvl="1" algn="just" fontAlgn="auto"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cs-CZ" b="0" dirty="0" smtClean="0">
                <a:solidFill>
                  <a:srgbClr val="008273"/>
                </a:solidFill>
              </a:rPr>
              <a:t>vyvíjí tlak na koncepční změny</a:t>
            </a:r>
          </a:p>
          <a:p>
            <a:pPr lvl="1" algn="just" fontAlgn="auto"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cs-CZ" dirty="0" smtClean="0">
                <a:solidFill>
                  <a:srgbClr val="008273"/>
                </a:solidFill>
              </a:rPr>
              <a:t>j</a:t>
            </a:r>
            <a:r>
              <a:rPr lang="cs-CZ" b="0" dirty="0" smtClean="0">
                <a:solidFill>
                  <a:srgbClr val="008273"/>
                </a:solidFill>
              </a:rPr>
              <a:t>e významným argumentačním nástrojem při šetřeních ochránce</a:t>
            </a:r>
          </a:p>
          <a:p>
            <a:pPr algn="just" fontAlgn="auto"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endParaRPr lang="cs-CZ" sz="1400" b="0" dirty="0" smtClean="0"/>
          </a:p>
          <a:p>
            <a:pPr algn="just" fontAlgn="auto"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cs-CZ" sz="1400" dirty="0" smtClean="0"/>
              <a:t>Veřejný ochránce práv </a:t>
            </a:r>
            <a:r>
              <a:rPr lang="cs-CZ" sz="1400" b="0" dirty="0" smtClean="0"/>
              <a:t>pak v mezích své působnosti </a:t>
            </a:r>
            <a:r>
              <a:rPr lang="cs-CZ" sz="1400" b="0" dirty="0" smtClean="0">
                <a:cs typeface="Times New Roman"/>
              </a:rPr>
              <a:t>dohlíží, aby v konkrétních případech postupu úřadů, praxi zařízení, kde jsou umístěny děti, a na poli diskriminace nebyla práva vymezená Úmluvou jen na papíře.</a:t>
            </a:r>
            <a:endParaRPr lang="cs-CZ" sz="1400" b="0" dirty="0" smtClean="0">
              <a:solidFill>
                <a:schemeClr val="tx1"/>
              </a:solidFill>
              <a:cs typeface="Times New Roman"/>
            </a:endParaRPr>
          </a:p>
          <a:p>
            <a:pPr algn="just" fontAlgn="auto"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endParaRPr lang="cs-CZ" sz="1400" b="0" i="1" dirty="0" smtClean="0">
              <a:solidFill>
                <a:schemeClr val="tx1"/>
              </a:solidFill>
              <a:cs typeface="Times New Roman"/>
            </a:endParaRPr>
          </a:p>
          <a:p>
            <a:pPr algn="just" fontAlgn="auto">
              <a:spcAft>
                <a:spcPts val="0"/>
              </a:spcAft>
              <a:buNone/>
              <a:defRPr/>
            </a:pPr>
            <a:endParaRPr lang="cs-CZ" sz="1400" b="0" i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Nadpis 4"/>
          <p:cNvSpPr>
            <a:spLocks noGrp="1"/>
          </p:cNvSpPr>
          <p:nvPr>
            <p:ph type="ctrTitle"/>
          </p:nvPr>
        </p:nvSpPr>
        <p:spPr>
          <a:xfrm>
            <a:off x="250825" y="3003550"/>
            <a:ext cx="8786813" cy="1584325"/>
          </a:xfrm>
        </p:spPr>
        <p:txBody>
          <a:bodyPr/>
          <a:lstStyle/>
          <a:p>
            <a:pPr algn="ctr"/>
            <a:r>
              <a:rPr lang="cs-CZ" altLang="cs-CZ" sz="1800" dirty="0" smtClean="0"/>
              <a:t>Děkuji Vám za pozornost.</a:t>
            </a:r>
            <a:br>
              <a:rPr lang="cs-CZ" altLang="cs-CZ" sz="1800" dirty="0" smtClean="0"/>
            </a:br>
            <a:r>
              <a:rPr lang="cs-CZ" altLang="cs-CZ" sz="1800" dirty="0" smtClean="0"/>
              <a:t/>
            </a:r>
            <a:br>
              <a:rPr lang="cs-CZ" altLang="cs-CZ" sz="1800" dirty="0" smtClean="0"/>
            </a:br>
            <a:r>
              <a:rPr lang="cs-CZ" altLang="cs-CZ" sz="1200" dirty="0" smtClean="0">
                <a:hlinkClick r:id="rId3"/>
              </a:rPr>
              <a:t>www.ochrance.cz</a:t>
            </a:r>
            <a:r>
              <a:rPr lang="cs-CZ" altLang="cs-CZ" sz="1200" dirty="0" smtClean="0"/>
              <a:t>,  informační linka: 542 542 888</a:t>
            </a:r>
            <a:br>
              <a:rPr lang="cs-CZ" altLang="cs-CZ" sz="1200" dirty="0" smtClean="0"/>
            </a:br>
            <a:endParaRPr lang="cs-CZ" altLang="cs-CZ" sz="1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Nadpis 1"/>
          <p:cNvSpPr>
            <a:spLocks noGrp="1"/>
          </p:cNvSpPr>
          <p:nvPr>
            <p:ph type="title"/>
          </p:nvPr>
        </p:nvSpPr>
        <p:spPr>
          <a:xfrm>
            <a:off x="467544" y="1419622"/>
            <a:ext cx="8229600" cy="574675"/>
          </a:xfrm>
        </p:spPr>
        <p:txBody>
          <a:bodyPr numCol="2"/>
          <a:lstStyle/>
          <a:p>
            <a:r>
              <a:rPr lang="cs-CZ" altLang="cs-CZ" sz="1600" dirty="0" smtClean="0"/>
              <a:t>Úmluva o právech dítěte                  </a:t>
            </a:r>
            <a:r>
              <a:rPr lang="cs-CZ" altLang="cs-CZ" sz="1600" dirty="0"/>
              <a:t>V</a:t>
            </a:r>
            <a:r>
              <a:rPr lang="cs-CZ" altLang="cs-CZ" sz="1600" dirty="0" smtClean="0"/>
              <a:t>eřejný ochránce práv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1"/>
          </p:nvPr>
        </p:nvSpPr>
        <p:spPr>
          <a:xfrm>
            <a:off x="323528" y="2031864"/>
            <a:ext cx="3672408" cy="2304256"/>
          </a:xfrm>
        </p:spPr>
        <p:txBody>
          <a:bodyPr lIns="180000" rIns="180000" numCol="1" rtlCol="0">
            <a:noAutofit/>
          </a:bodyPr>
          <a:lstStyle/>
          <a:p>
            <a:pPr fontAlgn="auto"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cs-CZ" sz="1400" b="0" dirty="0"/>
              <a:t>P</a:t>
            </a:r>
            <a:r>
              <a:rPr lang="cs-CZ" sz="1400" b="0" dirty="0" smtClean="0"/>
              <a:t>ro Českou a Slovenskou Federativní Republiku vstoupila v platnost </a:t>
            </a:r>
            <a:r>
              <a:rPr lang="cs-CZ" sz="1400" dirty="0" smtClean="0"/>
              <a:t>6. 2. 1991.</a:t>
            </a:r>
            <a:endParaRPr lang="cs-CZ" sz="1400" b="0" dirty="0" smtClean="0"/>
          </a:p>
          <a:p>
            <a:pPr fontAlgn="auto">
              <a:spcAft>
                <a:spcPts val="0"/>
              </a:spcAft>
              <a:buNone/>
              <a:defRPr/>
            </a:pPr>
            <a:endParaRPr lang="cs-CZ" sz="1400" dirty="0" smtClean="0"/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cs-CZ" sz="1400" b="0" dirty="0" smtClean="0"/>
              <a:t>Chrání děti, protože „</a:t>
            </a:r>
            <a:r>
              <a:rPr lang="cs-CZ" sz="1400" b="0" i="1" dirty="0" smtClean="0"/>
              <a:t>dítě pro svou tělesnou a duševní nezralost potřebuje zvláštní záruky, péči a odpovídající právní ochranu před narozením i po něm</a:t>
            </a:r>
            <a:r>
              <a:rPr lang="cs-CZ" sz="1400" b="0" dirty="0" smtClean="0"/>
              <a:t>“ (preambule).</a:t>
            </a:r>
            <a:endParaRPr lang="cs-CZ" sz="1400" b="0" i="1" dirty="0" smtClean="0">
              <a:solidFill>
                <a:schemeClr val="tx1"/>
              </a:solidFill>
              <a:cs typeface="Times New Roman"/>
            </a:endParaRPr>
          </a:p>
          <a:p>
            <a:pPr algn="just" fontAlgn="auto"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endParaRPr lang="cs-CZ" sz="1400" b="0" i="1" dirty="0" smtClean="0">
              <a:solidFill>
                <a:schemeClr val="tx1"/>
              </a:solidFill>
              <a:cs typeface="Times New Roman"/>
            </a:endParaRPr>
          </a:p>
          <a:p>
            <a:pPr algn="just" fontAlgn="auto"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endParaRPr lang="cs-CZ" sz="1400" b="0" i="1" dirty="0" smtClean="0">
              <a:solidFill>
                <a:schemeClr val="tx1"/>
              </a:solidFill>
              <a:cs typeface="Times New Roman"/>
            </a:endParaRPr>
          </a:p>
          <a:p>
            <a:pPr algn="just" fontAlgn="auto">
              <a:spcAft>
                <a:spcPts val="0"/>
              </a:spcAft>
              <a:buNone/>
              <a:defRPr/>
            </a:pPr>
            <a:endParaRPr lang="cs-CZ" sz="1400" b="0" i="1" dirty="0" smtClean="0">
              <a:solidFill>
                <a:schemeClr val="tx1"/>
              </a:solidFill>
            </a:endParaRPr>
          </a:p>
        </p:txBody>
      </p:sp>
      <p:sp>
        <p:nvSpPr>
          <p:cNvPr id="5" name="Zástupný symbol pro text 3"/>
          <p:cNvSpPr txBox="1">
            <a:spLocks/>
          </p:cNvSpPr>
          <p:nvPr/>
        </p:nvSpPr>
        <p:spPr bwMode="auto">
          <a:xfrm>
            <a:off x="4211960" y="1923678"/>
            <a:ext cx="4761607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80000" tIns="45720" rIns="18000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266700" marR="0" lvl="0" indent="-2667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cs-CZ" sz="1400" noProof="0" dirty="0">
                <a:solidFill>
                  <a:srgbClr val="008273"/>
                </a:solidFill>
                <a:latin typeface="+mn-lt"/>
                <a:cs typeface="+mn-cs"/>
              </a:rPr>
              <a:t>z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27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řízen zákonem č. 349/1999 Sb., o veřejném ochránci práv; první ochránce</a:t>
            </a:r>
            <a:r>
              <a:rPr kumimoji="0" lang="cs-CZ" sz="1400" b="0" i="0" u="none" strike="noStrike" kern="1200" cap="none" spc="0" normalizeH="0" noProof="0" dirty="0" smtClean="0">
                <a:ln>
                  <a:noFill/>
                </a:ln>
                <a:solidFill>
                  <a:srgbClr val="00827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zvolen</a:t>
            </a:r>
            <a:r>
              <a:rPr kumimoji="0" lang="cs-CZ" sz="1400" b="1" i="0" u="none" strike="noStrike" kern="1200" cap="none" spc="0" normalizeH="0" noProof="0" dirty="0" smtClean="0">
                <a:ln>
                  <a:noFill/>
                </a:ln>
                <a:solidFill>
                  <a:srgbClr val="00827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12. 12. 2000</a:t>
            </a:r>
          </a:p>
          <a:p>
            <a:pPr marL="180975" marR="0" lvl="0" indent="-180975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cs-CZ" sz="800" b="1" i="0" u="none" strike="noStrike" kern="1200" cap="none" spc="0" normalizeH="0" baseline="0" noProof="0" dirty="0" smtClean="0">
              <a:ln>
                <a:noFill/>
              </a:ln>
              <a:solidFill>
                <a:srgbClr val="008273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66700" lvl="1" indent="-266700" fontAlgn="auto">
              <a:spcBef>
                <a:spcPct val="200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cs-CZ" sz="1400" dirty="0">
                <a:solidFill>
                  <a:srgbClr val="008273"/>
                </a:solidFill>
                <a:latin typeface="+mn-lt"/>
                <a:cs typeface="+mn-cs"/>
              </a:rPr>
              <a:t>C</a:t>
            </a:r>
            <a:r>
              <a:rPr lang="cs-CZ" sz="1400" dirty="0" smtClean="0">
                <a:solidFill>
                  <a:srgbClr val="008273"/>
                </a:solidFill>
                <a:latin typeface="+mn-lt"/>
                <a:cs typeface="+mn-cs"/>
              </a:rPr>
              <a:t>hrání osoby před jednáním </a:t>
            </a:r>
            <a:r>
              <a:rPr lang="cs-CZ" sz="1400" b="1" dirty="0" smtClean="0">
                <a:solidFill>
                  <a:srgbClr val="008273"/>
                </a:solidFill>
                <a:latin typeface="+mn-lt"/>
                <a:cs typeface="+mn-cs"/>
              </a:rPr>
              <a:t>úřadů</a:t>
            </a:r>
            <a:r>
              <a:rPr lang="cs-CZ" sz="1400" dirty="0" smtClean="0">
                <a:solidFill>
                  <a:srgbClr val="008273"/>
                </a:solidFill>
                <a:latin typeface="+mn-lt"/>
                <a:cs typeface="+mn-cs"/>
              </a:rPr>
              <a:t>.</a:t>
            </a:r>
          </a:p>
          <a:p>
            <a:pPr marL="266700" lvl="1" indent="-266700" fontAlgn="auto">
              <a:spcBef>
                <a:spcPct val="200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cs-CZ" sz="1400" dirty="0" smtClean="0">
                <a:solidFill>
                  <a:srgbClr val="008273"/>
                </a:solidFill>
                <a:latin typeface="+mn-lt"/>
                <a:cs typeface="+mn-cs"/>
              </a:rPr>
              <a:t>Systematicky navštěvuje místa, kde se nalézají </a:t>
            </a:r>
            <a:r>
              <a:rPr lang="cs-CZ" sz="1400" b="1" dirty="0" smtClean="0">
                <a:solidFill>
                  <a:srgbClr val="008273"/>
                </a:solidFill>
                <a:latin typeface="+mn-lt"/>
                <a:cs typeface="+mn-cs"/>
              </a:rPr>
              <a:t>osoby omezené na svobodě</a:t>
            </a:r>
            <a:r>
              <a:rPr lang="cs-CZ" sz="1400" dirty="0" smtClean="0">
                <a:solidFill>
                  <a:srgbClr val="008273"/>
                </a:solidFill>
                <a:latin typeface="+mn-lt"/>
                <a:cs typeface="+mn-cs"/>
              </a:rPr>
              <a:t>.</a:t>
            </a:r>
          </a:p>
          <a:p>
            <a:pPr marL="266700" lvl="1" indent="-266700" fontAlgn="auto">
              <a:spcBef>
                <a:spcPct val="200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cs-CZ" sz="1400" dirty="0">
                <a:solidFill>
                  <a:srgbClr val="008273"/>
                </a:solidFill>
                <a:latin typeface="+mn-lt"/>
                <a:cs typeface="+mn-cs"/>
              </a:rPr>
              <a:t>P</a:t>
            </a:r>
            <a:r>
              <a:rPr lang="cs-CZ" sz="1400" dirty="0" smtClean="0">
                <a:solidFill>
                  <a:srgbClr val="008273"/>
                </a:solidFill>
                <a:latin typeface="+mn-lt"/>
                <a:cs typeface="+mn-cs"/>
              </a:rPr>
              <a:t>oskytuje metodickou pomoc obětem </a:t>
            </a:r>
            <a:r>
              <a:rPr lang="cs-CZ" sz="1400" b="1" dirty="0" smtClean="0">
                <a:solidFill>
                  <a:srgbClr val="008273"/>
                </a:solidFill>
                <a:latin typeface="+mn-lt"/>
                <a:cs typeface="+mn-cs"/>
              </a:rPr>
              <a:t>diskriminace</a:t>
            </a:r>
            <a:r>
              <a:rPr lang="cs-CZ" sz="1400" dirty="0" smtClean="0">
                <a:solidFill>
                  <a:srgbClr val="008273"/>
                </a:solidFill>
                <a:latin typeface="+mn-lt"/>
                <a:cs typeface="+mn-cs"/>
              </a:rPr>
              <a:t>. </a:t>
            </a:r>
          </a:p>
          <a:p>
            <a:pPr marL="266700" lvl="1" indent="-266700" fontAlgn="auto">
              <a:spcBef>
                <a:spcPct val="200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cs-CZ" sz="1400" dirty="0" smtClean="0">
                <a:solidFill>
                  <a:srgbClr val="008273"/>
                </a:solidFill>
                <a:latin typeface="+mn-lt"/>
                <a:cs typeface="+mn-cs"/>
              </a:rPr>
              <a:t>Sleduje </a:t>
            </a:r>
            <a:r>
              <a:rPr lang="cs-CZ" sz="1400" b="1" dirty="0" smtClean="0">
                <a:solidFill>
                  <a:srgbClr val="008273"/>
                </a:solidFill>
                <a:latin typeface="+mn-lt"/>
                <a:cs typeface="+mn-cs"/>
              </a:rPr>
              <a:t>nucené navracení cizinců </a:t>
            </a:r>
            <a:r>
              <a:rPr lang="cs-CZ" sz="1400" dirty="0" smtClean="0">
                <a:solidFill>
                  <a:srgbClr val="008273"/>
                </a:solidFill>
                <a:latin typeface="+mn-lt"/>
                <a:cs typeface="+mn-cs"/>
              </a:rPr>
              <a:t>(zajištění, výkon vyhoštění, předání nebo průvoz zajištěných cizinců a trest vyhoštění cizinců).</a:t>
            </a:r>
          </a:p>
          <a:p>
            <a:pPr marL="180975" marR="0" lvl="0" indent="-180975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cs-CZ" sz="1400" b="1" i="0" u="none" strike="noStrike" kern="1200" cap="none" spc="0" normalizeH="0" baseline="0" noProof="0" dirty="0" smtClean="0">
              <a:ln>
                <a:noFill/>
              </a:ln>
              <a:solidFill>
                <a:srgbClr val="008273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0975" marR="0" lvl="0" indent="-180975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cs-CZ" sz="1400" b="1" i="0" u="none" strike="noStrike" kern="1200" cap="none" spc="0" normalizeH="0" baseline="0" noProof="0" dirty="0" smtClean="0">
              <a:ln>
                <a:noFill/>
              </a:ln>
              <a:solidFill>
                <a:srgbClr val="008273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683568" y="4443958"/>
            <a:ext cx="7920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400" dirty="0" smtClean="0">
                <a:latin typeface="+mn-lt"/>
              </a:rPr>
              <a:t>Byť je poslání Úmluvy o právech dítěte a veřejného ochránce práv odlišné, mnohá témata řešená v praxi jsou stejná a vzájemně se proto vhodně doplňují.</a:t>
            </a:r>
            <a:endParaRPr lang="cs-CZ" sz="14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Nadpis 1"/>
          <p:cNvSpPr>
            <a:spLocks noGrp="1"/>
          </p:cNvSpPr>
          <p:nvPr>
            <p:ph type="title"/>
          </p:nvPr>
        </p:nvSpPr>
        <p:spPr>
          <a:xfrm>
            <a:off x="611560" y="1923678"/>
            <a:ext cx="8229600" cy="358651"/>
          </a:xfrm>
        </p:spPr>
        <p:txBody>
          <a:bodyPr numCol="2"/>
          <a:lstStyle/>
          <a:p>
            <a:r>
              <a:rPr lang="cs-CZ" altLang="cs-CZ" sz="1600" dirty="0" smtClean="0"/>
              <a:t>Článek 1 Úmluvy o právech dítěte                  Praxe veřejného ochránce práv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1"/>
          </p:nvPr>
        </p:nvSpPr>
        <p:spPr>
          <a:xfrm>
            <a:off x="323528" y="2355726"/>
            <a:ext cx="3960440" cy="1728192"/>
          </a:xfrm>
        </p:spPr>
        <p:txBody>
          <a:bodyPr lIns="180000" rIns="180000" numCol="1" rtlCol="0">
            <a:noAutofit/>
          </a:bodyPr>
          <a:lstStyle/>
          <a:p>
            <a:pPr fontAlgn="auto"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cs-CZ" sz="1400" b="0" dirty="0"/>
              <a:t>d</a:t>
            </a:r>
            <a:r>
              <a:rPr lang="cs-CZ" sz="1400" b="0" dirty="0" smtClean="0"/>
              <a:t>ítě = každá lidská bytost mladší </a:t>
            </a:r>
            <a:r>
              <a:rPr lang="cs-CZ" sz="1400" dirty="0" smtClean="0"/>
              <a:t>osmnácti let </a:t>
            </a:r>
            <a:r>
              <a:rPr lang="cs-CZ" sz="1400" b="0" dirty="0" smtClean="0"/>
              <a:t>(pokud zletilosti nedosáhne dříve) </a:t>
            </a: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cs-CZ" sz="1400" b="0" dirty="0" smtClean="0"/>
              <a:t>ČR nemá </a:t>
            </a:r>
            <a:r>
              <a:rPr lang="cs-CZ" sz="1400" dirty="0" smtClean="0"/>
              <a:t>nezávislý kontrolní orgán</a:t>
            </a:r>
            <a:r>
              <a:rPr lang="cs-CZ" sz="1400" b="0" dirty="0" smtClean="0"/>
              <a:t>, který by  zároveň prošetřoval jednotlivé stížnosti dětí, event. je třeba posílit mandát ochránce a jeho zdroje (závěrečná doporučení ke 2. periodické zprávě, 2003)</a:t>
            </a:r>
          </a:p>
          <a:p>
            <a:pPr algn="just" fontAlgn="auto"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endParaRPr lang="cs-CZ" sz="1400" b="0" dirty="0" smtClean="0">
              <a:solidFill>
                <a:schemeClr val="tx1"/>
              </a:solidFill>
              <a:cs typeface="Times New Roman"/>
            </a:endParaRPr>
          </a:p>
          <a:p>
            <a:pPr algn="just" fontAlgn="auto"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endParaRPr lang="cs-CZ" sz="1400" b="0" i="1" dirty="0" smtClean="0">
              <a:solidFill>
                <a:schemeClr val="tx1"/>
              </a:solidFill>
              <a:cs typeface="Times New Roman"/>
            </a:endParaRPr>
          </a:p>
          <a:p>
            <a:pPr algn="just" fontAlgn="auto">
              <a:spcAft>
                <a:spcPts val="0"/>
              </a:spcAft>
              <a:buNone/>
              <a:defRPr/>
            </a:pPr>
            <a:endParaRPr lang="cs-CZ" sz="1400" b="0" i="1" dirty="0" smtClean="0">
              <a:solidFill>
                <a:schemeClr val="tx1"/>
              </a:solidFill>
            </a:endParaRPr>
          </a:p>
        </p:txBody>
      </p:sp>
      <p:sp>
        <p:nvSpPr>
          <p:cNvPr id="5" name="Zástupný symbol pro text 3"/>
          <p:cNvSpPr txBox="1">
            <a:spLocks/>
          </p:cNvSpPr>
          <p:nvPr/>
        </p:nvSpPr>
        <p:spPr bwMode="auto">
          <a:xfrm>
            <a:off x="4283968" y="2355726"/>
            <a:ext cx="4680519" cy="1872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80000" tIns="45720" rIns="18000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180975" marR="0" lvl="0" indent="-180975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cs-CZ" sz="1400" dirty="0">
                <a:solidFill>
                  <a:srgbClr val="008273"/>
                </a:solidFill>
                <a:latin typeface="+mn-lt"/>
                <a:cs typeface="+mn-cs"/>
              </a:rPr>
              <a:t>v</a:t>
            </a:r>
            <a:r>
              <a:rPr lang="cs-CZ" sz="1400" dirty="0" smtClean="0">
                <a:solidFill>
                  <a:srgbClr val="008273"/>
                </a:solidFill>
                <a:latin typeface="+mn-lt"/>
                <a:cs typeface="+mn-cs"/>
              </a:rPr>
              <a:t>střícný přístup k dětem a náctiletým do </a:t>
            </a:r>
            <a:r>
              <a:rPr lang="cs-CZ" sz="1400" b="1" dirty="0" smtClean="0">
                <a:solidFill>
                  <a:srgbClr val="008273"/>
                </a:solidFill>
                <a:latin typeface="+mn-lt"/>
                <a:cs typeface="+mn-cs"/>
              </a:rPr>
              <a:t>dvaceti let</a:t>
            </a:r>
          </a:p>
          <a:p>
            <a:pPr marL="180975" marR="0" lvl="0" indent="-180975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cs-CZ" sz="1400" i="0" u="none" strike="noStrike" kern="1200" cap="none" spc="0" normalizeH="0" baseline="0" noProof="0" dirty="0" smtClean="0">
                <a:ln>
                  <a:noFill/>
                </a:ln>
                <a:solidFill>
                  <a:srgbClr val="008273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3"/>
              </a:rPr>
              <a:t>www.</a:t>
            </a:r>
            <a:r>
              <a:rPr kumimoji="0" lang="cs-CZ" sz="140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273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3"/>
              </a:rPr>
              <a:t>deti.ochrance.cz</a:t>
            </a:r>
            <a:r>
              <a:rPr kumimoji="0" lang="cs-CZ" sz="1400" i="0" u="none" strike="noStrike" kern="1200" cap="none" spc="0" normalizeH="0" baseline="0" noProof="0" dirty="0" smtClean="0">
                <a:ln>
                  <a:noFill/>
                </a:ln>
                <a:solidFill>
                  <a:srgbClr val="00827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od 1.9.2012, osvěta</a:t>
            </a:r>
          </a:p>
          <a:p>
            <a:pPr marL="180975" marR="0" lvl="0" indent="-180975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cs-CZ" sz="1400" dirty="0" smtClean="0">
                <a:solidFill>
                  <a:srgbClr val="008273"/>
                </a:solidFill>
                <a:latin typeface="+mn-lt"/>
                <a:cs typeface="+mn-cs"/>
                <a:hlinkClick r:id="rId4"/>
              </a:rPr>
              <a:t>deti@ochrance.cz</a:t>
            </a:r>
            <a:r>
              <a:rPr lang="cs-CZ" sz="1400" dirty="0" smtClean="0">
                <a:solidFill>
                  <a:srgbClr val="008273"/>
                </a:solidFill>
                <a:latin typeface="+mn-lt"/>
                <a:cs typeface="+mn-cs"/>
              </a:rPr>
              <a:t> (zatím jen desítky podání za rok)</a:t>
            </a:r>
            <a:endParaRPr kumimoji="0" lang="cs-CZ" sz="1400" i="0" u="none" strike="noStrike" kern="1200" cap="none" spc="0" normalizeH="0" baseline="0" noProof="0" dirty="0" smtClean="0">
              <a:ln>
                <a:noFill/>
              </a:ln>
              <a:solidFill>
                <a:srgbClr val="008273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0975" marR="0" lvl="0" indent="-180975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cs-CZ" sz="1400" dirty="0" smtClean="0">
                <a:solidFill>
                  <a:srgbClr val="008273"/>
                </a:solidFill>
                <a:latin typeface="+mn-lt"/>
                <a:cs typeface="+mn-cs"/>
              </a:rPr>
              <a:t>neformální vyřizování, rychlá a praktická pomoc</a:t>
            </a:r>
          </a:p>
          <a:p>
            <a:pPr marL="180975" marR="0" lvl="0" indent="-180975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cs-CZ" sz="1400" dirty="0" smtClean="0">
                <a:solidFill>
                  <a:srgbClr val="008273"/>
                </a:solidFill>
                <a:latin typeface="+mn-lt"/>
                <a:cs typeface="+mn-cs"/>
              </a:rPr>
              <a:t>přednášky, semináře pro děti ve školách (např. v rámci akce Zajímáte nás formou divadla)</a:t>
            </a:r>
          </a:p>
          <a:p>
            <a:pPr marL="180975" marR="0" lvl="0" indent="-180975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cs-CZ" sz="1400" i="0" u="none" strike="noStrike" kern="1200" cap="none" spc="0" normalizeH="0" baseline="0" noProof="0" dirty="0" smtClean="0">
              <a:ln>
                <a:noFill/>
              </a:ln>
              <a:solidFill>
                <a:srgbClr val="008273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317897" y="4371950"/>
            <a:ext cx="82809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400" dirty="0" smtClean="0">
                <a:latin typeface="+mn-lt"/>
              </a:rPr>
              <a:t>Ačkoli Česká republika prozatím stále nemá nezávislý kontrolní orgán Úmluvy, ochránce plní některé dílčí úkoly (zejména vyřizování stížností dětí či v omezené míře osvětu).</a:t>
            </a:r>
            <a:endParaRPr lang="cs-CZ" sz="1400" dirty="0">
              <a:latin typeface="+mn-lt"/>
            </a:endParaRPr>
          </a:p>
        </p:txBody>
      </p:sp>
      <p:sp>
        <p:nvSpPr>
          <p:cNvPr id="7" name="Nadpis 1"/>
          <p:cNvSpPr txBox="1">
            <a:spLocks/>
          </p:cNvSpPr>
          <p:nvPr/>
        </p:nvSpPr>
        <p:spPr bwMode="auto">
          <a:xfrm>
            <a:off x="611560" y="1563638"/>
            <a:ext cx="7704856" cy="358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altLang="cs-CZ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DÍTĚ</a:t>
            </a:r>
            <a:r>
              <a:rPr kumimoji="0" lang="cs-CZ" altLang="cs-CZ" sz="16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A DĚTSKÝ OMBUDSMAN</a:t>
            </a:r>
            <a:endParaRPr kumimoji="0" lang="cs-CZ" altLang="cs-CZ" sz="1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Nadpis 1"/>
          <p:cNvSpPr>
            <a:spLocks noGrp="1"/>
          </p:cNvSpPr>
          <p:nvPr>
            <p:ph type="title"/>
          </p:nvPr>
        </p:nvSpPr>
        <p:spPr>
          <a:xfrm>
            <a:off x="323528" y="1851670"/>
            <a:ext cx="8517632" cy="358651"/>
          </a:xfrm>
        </p:spPr>
        <p:txBody>
          <a:bodyPr numCol="2"/>
          <a:lstStyle/>
          <a:p>
            <a:pPr marL="177800"/>
            <a:r>
              <a:rPr lang="cs-CZ" altLang="cs-CZ" sz="1600" dirty="0" smtClean="0"/>
              <a:t>Článek 2 Úmluvy o právech dítěte                  Výzkum veřejného ochránce práv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1"/>
          </p:nvPr>
        </p:nvSpPr>
        <p:spPr>
          <a:xfrm>
            <a:off x="107504" y="2211710"/>
            <a:ext cx="4608512" cy="2016224"/>
          </a:xfrm>
        </p:spPr>
        <p:txBody>
          <a:bodyPr lIns="180000" rIns="180000" numCol="1" rtlCol="0">
            <a:noAutofit/>
          </a:bodyPr>
          <a:lstStyle/>
          <a:p>
            <a:pPr algn="just" fontAlgn="auto"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cs-CZ" sz="1400" b="0" dirty="0" smtClean="0"/>
              <a:t>zákaz diskriminace</a:t>
            </a:r>
          </a:p>
          <a:p>
            <a:pPr algn="just" fontAlgn="auto"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cs-CZ" sz="1400" b="0" dirty="0" smtClean="0"/>
              <a:t>doporučení Výboru OSN pro práva dítěte (2003): osvětové kampaně k omezení diskriminačních praktik proti romskému obyvatelstvu </a:t>
            </a:r>
          </a:p>
          <a:p>
            <a:pPr algn="just" fontAlgn="auto"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cs-CZ" sz="1400" b="0" dirty="0" smtClean="0"/>
              <a:t>Výbor je znepokojen neúměrně vysokým zastoupením romských dětí ve zvláštních školách.</a:t>
            </a:r>
          </a:p>
          <a:p>
            <a:pPr algn="just" fontAlgn="auto"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cs-CZ" sz="1400" b="0" dirty="0" smtClean="0"/>
              <a:t>Výbor požaduje (2011) účinné zrušení jakýchkoli a veškerých forem segregace dětí romského původu.</a:t>
            </a:r>
            <a:endParaRPr lang="cs-CZ" sz="1400" b="0" i="1" dirty="0" smtClean="0">
              <a:solidFill>
                <a:schemeClr val="tx1"/>
              </a:solidFill>
              <a:cs typeface="Times New Roman"/>
            </a:endParaRPr>
          </a:p>
          <a:p>
            <a:pPr algn="just" fontAlgn="auto">
              <a:spcAft>
                <a:spcPts val="0"/>
              </a:spcAft>
              <a:buNone/>
              <a:defRPr/>
            </a:pPr>
            <a:endParaRPr lang="cs-CZ" sz="1400" b="0" i="1" dirty="0" smtClean="0">
              <a:solidFill>
                <a:schemeClr val="tx1"/>
              </a:solidFill>
            </a:endParaRPr>
          </a:p>
        </p:txBody>
      </p:sp>
      <p:sp>
        <p:nvSpPr>
          <p:cNvPr id="5" name="Zástupný symbol pro text 3"/>
          <p:cNvSpPr txBox="1">
            <a:spLocks/>
          </p:cNvSpPr>
          <p:nvPr/>
        </p:nvSpPr>
        <p:spPr bwMode="auto">
          <a:xfrm>
            <a:off x="4572000" y="2283718"/>
            <a:ext cx="4401567" cy="2088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80000" tIns="45720" rIns="18000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180975" lvl="0" indent="-180975" algn="just" fontAlgn="auto">
              <a:spcBef>
                <a:spcPct val="2000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cs-CZ" sz="1400" dirty="0" smtClean="0">
                <a:solidFill>
                  <a:srgbClr val="008273"/>
                </a:solidFill>
                <a:latin typeface="+mn-lt"/>
                <a:cs typeface="+mn-cs"/>
              </a:rPr>
              <a:t>2012 - výzkum etnického složení žáků bývalých zvláštních škol (navazuje na rozsudek ESLP D.H. a ostatní vs. Česká republika z roku 2007)</a:t>
            </a:r>
          </a:p>
          <a:p>
            <a:pPr marL="180975" lvl="0" indent="-180975" algn="just" fontAlgn="auto">
              <a:spcBef>
                <a:spcPct val="2000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cs-CZ" sz="1400" dirty="0" smtClean="0">
                <a:solidFill>
                  <a:srgbClr val="008273"/>
                </a:solidFill>
              </a:rPr>
              <a:t>návštěva 67 </a:t>
            </a:r>
            <a:r>
              <a:rPr lang="cs-CZ" sz="1400" dirty="0">
                <a:solidFill>
                  <a:srgbClr val="008273"/>
                </a:solidFill>
              </a:rPr>
              <a:t>náhodně vybraných </a:t>
            </a:r>
            <a:r>
              <a:rPr lang="cs-CZ" sz="1400" dirty="0" smtClean="0">
                <a:solidFill>
                  <a:srgbClr val="008273"/>
                </a:solidFill>
              </a:rPr>
              <a:t>bývalých </a:t>
            </a:r>
            <a:r>
              <a:rPr lang="cs-CZ" sz="1400" dirty="0">
                <a:solidFill>
                  <a:srgbClr val="008273"/>
                </a:solidFill>
              </a:rPr>
              <a:t>zvláštních škol</a:t>
            </a:r>
            <a:endParaRPr lang="cs-CZ" sz="1400" dirty="0" smtClean="0">
              <a:solidFill>
                <a:srgbClr val="008273"/>
              </a:solidFill>
              <a:latin typeface="+mn-lt"/>
              <a:cs typeface="+mn-cs"/>
            </a:endParaRPr>
          </a:p>
          <a:p>
            <a:pPr marL="180975" lvl="0" indent="-180975" algn="just" fontAlgn="auto">
              <a:spcBef>
                <a:spcPct val="2000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cs-CZ" sz="1400" dirty="0" smtClean="0">
                <a:solidFill>
                  <a:srgbClr val="008273"/>
                </a:solidFill>
                <a:latin typeface="+mn-lt"/>
                <a:cs typeface="+mn-cs"/>
              </a:rPr>
              <a:t>závěr: romské děti tvoří 32, resp. 35 % žáků (podíl v populaci 1,4 - 2,8 %)</a:t>
            </a:r>
          </a:p>
          <a:p>
            <a:pPr marL="180975" marR="0" lvl="0" indent="-180975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cs-CZ" sz="1400" b="1" dirty="0" smtClean="0">
              <a:solidFill>
                <a:srgbClr val="008273"/>
              </a:solidFill>
              <a:latin typeface="+mn-lt"/>
              <a:cs typeface="+mn-cs"/>
            </a:endParaRPr>
          </a:p>
          <a:p>
            <a:pPr marL="180975" marR="0" lvl="0" indent="-180975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cs-CZ" sz="1400" i="0" u="none" strike="noStrike" kern="1200" cap="none" spc="0" normalizeH="0" baseline="0" noProof="0" dirty="0" smtClean="0">
              <a:ln>
                <a:noFill/>
              </a:ln>
              <a:solidFill>
                <a:srgbClr val="008273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456636" y="4371950"/>
            <a:ext cx="82809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400" dirty="0" smtClean="0">
                <a:latin typeface="+mn-lt"/>
              </a:rPr>
              <a:t>I přes obrovský mezinárodní tlak dle zjištění ochránce nepřímá diskriminace romských dětí v přístupu ke vzdělání pokračuje, náprava pokulhává.</a:t>
            </a:r>
            <a:endParaRPr lang="cs-CZ" sz="1400" dirty="0">
              <a:latin typeface="+mn-lt"/>
            </a:endParaRPr>
          </a:p>
        </p:txBody>
      </p:sp>
      <p:sp>
        <p:nvSpPr>
          <p:cNvPr id="7" name="Nadpis 1"/>
          <p:cNvSpPr txBox="1">
            <a:spLocks/>
          </p:cNvSpPr>
          <p:nvPr/>
        </p:nvSpPr>
        <p:spPr bwMode="auto">
          <a:xfrm>
            <a:off x="611560" y="1491630"/>
            <a:ext cx="7704856" cy="358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altLang="cs-CZ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DISKRIMINACE</a:t>
            </a:r>
            <a:r>
              <a:rPr kumimoji="0" lang="cs-CZ" altLang="cs-CZ" sz="16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ROMSKÝCH DĚTÍ VE VZDĚLÁVÁNÍ </a:t>
            </a:r>
            <a:endParaRPr kumimoji="0" lang="cs-CZ" altLang="cs-CZ" sz="1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Nadpis 1"/>
          <p:cNvSpPr>
            <a:spLocks noGrp="1"/>
          </p:cNvSpPr>
          <p:nvPr>
            <p:ph type="title"/>
          </p:nvPr>
        </p:nvSpPr>
        <p:spPr>
          <a:xfrm>
            <a:off x="718050" y="1853059"/>
            <a:ext cx="8229600" cy="358651"/>
          </a:xfrm>
        </p:spPr>
        <p:txBody>
          <a:bodyPr numCol="2"/>
          <a:lstStyle/>
          <a:p>
            <a:r>
              <a:rPr lang="cs-CZ" altLang="cs-CZ" sz="1600" dirty="0" smtClean="0"/>
              <a:t>Článek 9 Úmluvy o právech dítěte                  Činnost veřejného ochránce práv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1"/>
          </p:nvPr>
        </p:nvSpPr>
        <p:spPr>
          <a:xfrm>
            <a:off x="179512" y="2283718"/>
            <a:ext cx="4032448" cy="2016224"/>
          </a:xfrm>
        </p:spPr>
        <p:txBody>
          <a:bodyPr lIns="180000" rIns="180000" numCol="1" rtlCol="0">
            <a:noAutofit/>
          </a:bodyPr>
          <a:lstStyle/>
          <a:p>
            <a:pPr algn="just" fontAlgn="auto"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cs-CZ" sz="1400" b="0" dirty="0" smtClean="0"/>
              <a:t>Výbor (2003) žádá posílení pěstounské péče namísto ústavní péče, prevenci</a:t>
            </a:r>
          </a:p>
          <a:p>
            <a:pPr algn="just" fontAlgn="auto"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cs-CZ" sz="1400" b="0" dirty="0" smtClean="0"/>
              <a:t>Výbor (2011) vítá politiku </a:t>
            </a:r>
            <a:r>
              <a:rPr lang="cs-CZ" sz="1400" b="0" dirty="0" err="1" smtClean="0"/>
              <a:t>deinstitucionalizace</a:t>
            </a:r>
            <a:r>
              <a:rPr lang="cs-CZ" sz="1400" b="0" dirty="0" smtClean="0"/>
              <a:t>, nicméně zůstává hluboce znepokojen rostoucím počtem dětí umísťovaných do ústavní výchovy na základě předběžného opatření a také častým využíváním tohoto mimořádného opatření, které lze odvolat jen obtížně.</a:t>
            </a:r>
          </a:p>
          <a:p>
            <a:pPr algn="just" fontAlgn="auto"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endParaRPr lang="cs-CZ" sz="1400" b="0" i="1" dirty="0" smtClean="0">
              <a:solidFill>
                <a:schemeClr val="tx1"/>
              </a:solidFill>
              <a:cs typeface="Times New Roman"/>
            </a:endParaRPr>
          </a:p>
          <a:p>
            <a:pPr algn="just" fontAlgn="auto">
              <a:spcAft>
                <a:spcPts val="0"/>
              </a:spcAft>
              <a:buNone/>
              <a:defRPr/>
            </a:pPr>
            <a:endParaRPr lang="cs-CZ" sz="1400" b="0" i="1" dirty="0" smtClean="0">
              <a:solidFill>
                <a:schemeClr val="tx1"/>
              </a:solidFill>
            </a:endParaRPr>
          </a:p>
        </p:txBody>
      </p:sp>
      <p:sp>
        <p:nvSpPr>
          <p:cNvPr id="5" name="Zástupný symbol pro text 3"/>
          <p:cNvSpPr txBox="1">
            <a:spLocks/>
          </p:cNvSpPr>
          <p:nvPr/>
        </p:nvSpPr>
        <p:spPr bwMode="auto">
          <a:xfrm>
            <a:off x="4355976" y="2211710"/>
            <a:ext cx="4617591" cy="165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80000" tIns="45720" rIns="18000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180975" lvl="0" indent="-180975" algn="just" fontAlgn="auto">
              <a:spcBef>
                <a:spcPct val="2000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cs-CZ" sz="1400" dirty="0" smtClean="0">
                <a:solidFill>
                  <a:srgbClr val="008273"/>
                </a:solidFill>
                <a:latin typeface="+mn-lt"/>
                <a:cs typeface="+mn-cs"/>
              </a:rPr>
              <a:t>připomínkování novel zákona o sociálně právní ochraně dětí</a:t>
            </a:r>
          </a:p>
          <a:p>
            <a:pPr marL="180975" lvl="0" indent="-180975" algn="just" fontAlgn="auto">
              <a:spcBef>
                <a:spcPct val="2000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cs-CZ" sz="1400" dirty="0" smtClean="0">
                <a:solidFill>
                  <a:srgbClr val="008273"/>
                </a:solidFill>
                <a:latin typeface="+mn-lt"/>
                <a:cs typeface="+mn-cs"/>
              </a:rPr>
              <a:t>šetření konkrétních případů odebírání dětí z rodiny s důrazem na preventivní činnosti OSPOD</a:t>
            </a:r>
          </a:p>
          <a:p>
            <a:pPr marL="180975" lvl="0" indent="-180975" algn="just" fontAlgn="auto">
              <a:spcBef>
                <a:spcPct val="2000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cs-CZ" sz="1400" dirty="0" smtClean="0">
                <a:solidFill>
                  <a:srgbClr val="008273"/>
                </a:solidFill>
                <a:latin typeface="+mn-lt"/>
                <a:cs typeface="+mn-cs"/>
              </a:rPr>
              <a:t>2011-2014 provedeno </a:t>
            </a:r>
            <a:r>
              <a:rPr lang="cs-CZ" sz="1400" b="1" dirty="0" smtClean="0">
                <a:solidFill>
                  <a:srgbClr val="008273"/>
                </a:solidFill>
                <a:latin typeface="+mn-lt"/>
                <a:cs typeface="+mn-cs"/>
              </a:rPr>
              <a:t>47 systematických návštěv </a:t>
            </a:r>
            <a:r>
              <a:rPr lang="cs-CZ" sz="1400" dirty="0" smtClean="0">
                <a:solidFill>
                  <a:srgbClr val="008273"/>
                </a:solidFill>
                <a:latin typeface="+mn-lt"/>
                <a:cs typeface="+mn-cs"/>
              </a:rPr>
              <a:t>zařízení pro děti (dětské domovy, kojenecké ústavy, dětské diagnostické ústavy, výchovné ústavy, ...)</a:t>
            </a:r>
          </a:p>
          <a:p>
            <a:pPr marL="180975" lvl="0" indent="-180975" algn="just" fontAlgn="auto">
              <a:spcBef>
                <a:spcPct val="2000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cs-CZ" sz="1400" dirty="0" smtClean="0">
                <a:solidFill>
                  <a:srgbClr val="008273"/>
                </a:solidFill>
                <a:latin typeface="+mn-lt"/>
                <a:cs typeface="+mn-cs"/>
              </a:rPr>
              <a:t>vydány </a:t>
            </a:r>
            <a:r>
              <a:rPr lang="cs-CZ" sz="1400" b="1" dirty="0" smtClean="0">
                <a:solidFill>
                  <a:srgbClr val="008273"/>
                </a:solidFill>
                <a:latin typeface="+mn-lt"/>
                <a:cs typeface="+mn-cs"/>
              </a:rPr>
              <a:t>Standardy péče o ohrožené děti a jejich rodiny</a:t>
            </a:r>
            <a:r>
              <a:rPr lang="cs-CZ" sz="1400" dirty="0" smtClean="0">
                <a:solidFill>
                  <a:srgbClr val="008273"/>
                </a:solidFill>
                <a:latin typeface="+mn-lt"/>
                <a:cs typeface="+mn-cs"/>
              </a:rPr>
              <a:t> (2012, aktualizace 2013) </a:t>
            </a:r>
          </a:p>
        </p:txBody>
      </p:sp>
      <p:sp>
        <p:nvSpPr>
          <p:cNvPr id="6" name="TextovéPole 5"/>
          <p:cNvSpPr txBox="1"/>
          <p:nvPr/>
        </p:nvSpPr>
        <p:spPr>
          <a:xfrm>
            <a:off x="827584" y="4443958"/>
            <a:ext cx="7920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400" dirty="0" smtClean="0">
                <a:latin typeface="+mn-lt"/>
              </a:rPr>
              <a:t>Dobré nasměrování změn, jen vydržet a obezřetně vybírat pěstouny. Bohužel stoupá počet případů návratů dětí z pěstounské péče do ústavní pro zanedbání.</a:t>
            </a:r>
            <a:endParaRPr lang="cs-CZ" sz="1400" dirty="0">
              <a:latin typeface="+mn-lt"/>
            </a:endParaRPr>
          </a:p>
        </p:txBody>
      </p:sp>
      <p:sp>
        <p:nvSpPr>
          <p:cNvPr id="7" name="Nadpis 1"/>
          <p:cNvSpPr txBox="1">
            <a:spLocks/>
          </p:cNvSpPr>
          <p:nvPr/>
        </p:nvSpPr>
        <p:spPr bwMode="auto">
          <a:xfrm>
            <a:off x="611560" y="1563638"/>
            <a:ext cx="7704856" cy="358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altLang="cs-CZ" sz="1600" b="1" dirty="0" smtClean="0">
                <a:latin typeface="+mj-lt"/>
                <a:ea typeface="+mj-ea"/>
                <a:cs typeface="+mj-cs"/>
              </a:rPr>
              <a:t>DEINSTITUCIONALIZACE PÉČE O DĚTI</a:t>
            </a:r>
            <a:endParaRPr kumimoji="0" lang="cs-CZ" altLang="cs-CZ" sz="1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11560" y="1491630"/>
            <a:ext cx="7632848" cy="353764"/>
          </a:xfrm>
        </p:spPr>
        <p:txBody>
          <a:bodyPr/>
          <a:lstStyle/>
          <a:p>
            <a:pPr algn="ctr"/>
            <a:r>
              <a:rPr lang="cs-CZ" sz="1600" dirty="0" smtClean="0"/>
              <a:t>Umístění dítěte do zařízení ze sociálních důvodů</a:t>
            </a:r>
            <a:endParaRPr lang="cs-CZ" sz="1600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quarter" idx="11"/>
          </p:nvPr>
        </p:nvSpPr>
        <p:spPr>
          <a:xfrm>
            <a:off x="246510" y="1845394"/>
            <a:ext cx="4176464" cy="2376264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cs-CZ" sz="1400" b="0" dirty="0" smtClean="0"/>
              <a:t>analýza </a:t>
            </a:r>
            <a:r>
              <a:rPr lang="cs-CZ" sz="1400" dirty="0" smtClean="0"/>
              <a:t>543 rozsudků </a:t>
            </a:r>
            <a:r>
              <a:rPr lang="cs-CZ" sz="1400" b="0" dirty="0" smtClean="0"/>
              <a:t>při návštěvách 23 </a:t>
            </a:r>
            <a:r>
              <a:rPr lang="cs-CZ" sz="1400" dirty="0" smtClean="0"/>
              <a:t>školských zařízení </a:t>
            </a:r>
            <a:r>
              <a:rPr lang="cs-CZ" sz="1400" b="0" dirty="0" smtClean="0"/>
              <a:t>pro výkon ústavní výchovy (2010 – 2012)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sz="1400" b="0" dirty="0"/>
              <a:t>s</a:t>
            </a:r>
            <a:r>
              <a:rPr lang="cs-CZ" sz="1400" b="0" dirty="0" smtClean="0"/>
              <a:t>ociální důvody </a:t>
            </a:r>
            <a:r>
              <a:rPr lang="cs-CZ" sz="1400" dirty="0" smtClean="0"/>
              <a:t>druhým nejčastějším důvodem </a:t>
            </a:r>
            <a:r>
              <a:rPr lang="cs-CZ" sz="1400" b="0" dirty="0" smtClean="0"/>
              <a:t>pro nařízení ústavní výchovy (201), hned po výchovných problémech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sz="1400" dirty="0"/>
              <a:t>n</a:t>
            </a:r>
            <a:r>
              <a:rPr lang="cs-CZ" sz="1400" dirty="0" smtClean="0"/>
              <a:t>evhodné bydlení </a:t>
            </a:r>
            <a:r>
              <a:rPr lang="cs-CZ" sz="1400" b="0" dirty="0" smtClean="0"/>
              <a:t>(</a:t>
            </a:r>
            <a:r>
              <a:rPr lang="cs-CZ" sz="1200" b="0" dirty="0" smtClean="0"/>
              <a:t>neteče voda, nejde elektřina, plyn, nepořádek v bytě</a:t>
            </a:r>
            <a:r>
              <a:rPr lang="cs-CZ" sz="1400" b="0" dirty="0" smtClean="0"/>
              <a:t>), </a:t>
            </a:r>
            <a:r>
              <a:rPr lang="cs-CZ" sz="1400" dirty="0" smtClean="0"/>
              <a:t>finanční potíže </a:t>
            </a:r>
            <a:r>
              <a:rPr lang="cs-CZ" sz="1400" b="0" dirty="0" smtClean="0"/>
              <a:t>- nezaměstnanost, předluženost, závislost na sociálních dávkách</a:t>
            </a:r>
          </a:p>
        </p:txBody>
      </p:sp>
      <p:sp>
        <p:nvSpPr>
          <p:cNvPr id="8" name="Zástupný symbol pro text 2"/>
          <p:cNvSpPr txBox="1">
            <a:spLocks/>
          </p:cNvSpPr>
          <p:nvPr/>
        </p:nvSpPr>
        <p:spPr bwMode="auto">
          <a:xfrm>
            <a:off x="4683954" y="1845394"/>
            <a:ext cx="4248472" cy="237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80975" indent="-180975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b="1" kern="1200">
                <a:solidFill>
                  <a:srgbClr val="008273"/>
                </a:solidFill>
                <a:latin typeface="+mn-lt"/>
                <a:ea typeface="+mn-ea"/>
                <a:cs typeface="+mn-cs"/>
              </a:defRPr>
            </a:lvl1pPr>
            <a:lvl2pPr marL="361950" indent="-180975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2925" indent="-180975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14375" indent="-17145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5350" indent="-180975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cs-CZ" sz="1400" b="0" dirty="0" smtClean="0"/>
              <a:t>analýza </a:t>
            </a:r>
            <a:r>
              <a:rPr lang="cs-CZ" sz="1400" dirty="0" smtClean="0"/>
              <a:t>281 rozhodnutí </a:t>
            </a:r>
            <a:r>
              <a:rPr lang="cs-CZ" sz="1400" b="0" dirty="0" smtClean="0"/>
              <a:t>o umístění dítěte do </a:t>
            </a:r>
            <a:r>
              <a:rPr lang="cs-CZ" sz="1400" dirty="0" smtClean="0"/>
              <a:t>kojeneckého ústavu</a:t>
            </a:r>
            <a:r>
              <a:rPr lang="cs-CZ" sz="1400" b="0" dirty="0" smtClean="0"/>
              <a:t> (6 navštívených)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sz="1400" b="0" dirty="0"/>
              <a:t>n</a:t>
            </a:r>
            <a:r>
              <a:rPr lang="cs-CZ" sz="1400" b="0" dirty="0" smtClean="0"/>
              <a:t>ezájem rodičů (152)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sz="1400" dirty="0"/>
              <a:t>s</a:t>
            </a:r>
            <a:r>
              <a:rPr lang="cs-CZ" sz="1400" dirty="0" smtClean="0"/>
              <a:t>ociální důvody </a:t>
            </a:r>
            <a:r>
              <a:rPr lang="cs-CZ" sz="1400" b="0" dirty="0" smtClean="0"/>
              <a:t>(131),</a:t>
            </a:r>
            <a:r>
              <a:rPr lang="cs-CZ" sz="1200" b="0" dirty="0" smtClean="0"/>
              <a:t>  z toho 21 jen bytové problémy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sz="1200" b="0" dirty="0"/>
              <a:t>n</a:t>
            </a:r>
            <a:r>
              <a:rPr lang="cs-CZ" sz="1200" b="0" dirty="0" smtClean="0"/>
              <a:t>eschopnost rodičů postarat se o dítě (129)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sz="1200" b="0" dirty="0"/>
              <a:t>a</a:t>
            </a:r>
            <a:r>
              <a:rPr lang="cs-CZ" sz="1200" b="0" dirty="0" smtClean="0"/>
              <a:t>lkohol, drogy (89)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sz="1200" b="0" dirty="0" smtClean="0"/>
              <a:t>zdravotní problém dítěte (64)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sz="1200" b="0" dirty="0" smtClean="0"/>
              <a:t>psychiatrická </a:t>
            </a:r>
            <a:r>
              <a:rPr lang="cs-CZ" sz="1200" b="0" dirty="0" smtClean="0"/>
              <a:t>diagnóza rodiče </a:t>
            </a:r>
            <a:r>
              <a:rPr lang="cs-CZ" sz="1200" b="0" dirty="0" smtClean="0"/>
              <a:t>(19)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sz="1200" b="0" dirty="0"/>
              <a:t>t</a:t>
            </a:r>
            <a:r>
              <a:rPr lang="cs-CZ" sz="1200" b="0" dirty="0" smtClean="0"/>
              <a:t>ýrání či zneužívání (16)</a:t>
            </a:r>
            <a:endParaRPr lang="cs-CZ" sz="1200" b="0" dirty="0"/>
          </a:p>
        </p:txBody>
      </p:sp>
      <p:sp>
        <p:nvSpPr>
          <p:cNvPr id="9" name="TextovéPole 8"/>
          <p:cNvSpPr txBox="1"/>
          <p:nvPr/>
        </p:nvSpPr>
        <p:spPr>
          <a:xfrm>
            <a:off x="269957" y="4262085"/>
            <a:ext cx="8662469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300" dirty="0" smtClean="0"/>
              <a:t>§ 971 odst. 3 občanského zákoníku: „</a:t>
            </a:r>
            <a:r>
              <a:rPr lang="cs-CZ" sz="1300" i="1" dirty="0" smtClean="0"/>
              <a:t>Nedostatečné </a:t>
            </a:r>
            <a:r>
              <a:rPr lang="cs-CZ" sz="1300" i="1" dirty="0"/>
              <a:t>bytové poměry nebo majetkové poměry rodičů dítěte </a:t>
            </a:r>
            <a:r>
              <a:rPr lang="cs-CZ" sz="1300" i="1" dirty="0" smtClean="0"/>
              <a:t>… </a:t>
            </a:r>
            <a:r>
              <a:rPr lang="cs-CZ" sz="1300" i="1" dirty="0"/>
              <a:t>nemohou být samy o sobě důvodem pro rozhodnutí soudu o ústavní výchově, jestliže jsou jinak rodiče způsobilí zabezpečit řádnou výchovu dítěte a plnění dalších povinností vyplývajících z jejich rodičovské odpovědnosti</a:t>
            </a:r>
            <a:r>
              <a:rPr lang="cs-CZ" sz="1300" i="1" dirty="0" smtClean="0"/>
              <a:t>.</a:t>
            </a:r>
            <a:r>
              <a:rPr lang="cs-CZ" sz="1300" dirty="0" smtClean="0"/>
              <a:t>“</a:t>
            </a:r>
            <a:endParaRPr lang="cs-CZ" sz="1300" dirty="0"/>
          </a:p>
        </p:txBody>
      </p:sp>
    </p:spTree>
    <p:extLst>
      <p:ext uri="{BB962C8B-B14F-4D97-AF65-F5344CB8AC3E}">
        <p14:creationId xmlns:p14="http://schemas.microsoft.com/office/powerpoint/2010/main" val="571071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11560" y="1491630"/>
            <a:ext cx="7632848" cy="353764"/>
          </a:xfrm>
        </p:spPr>
        <p:txBody>
          <a:bodyPr/>
          <a:lstStyle/>
          <a:p>
            <a:pPr algn="ctr"/>
            <a:r>
              <a:rPr lang="cs-CZ" sz="1600" dirty="0" smtClean="0"/>
              <a:t>Zjištění ochránce k umisťování dětí do zařízení (příčiny, problémy)</a:t>
            </a:r>
            <a:endParaRPr lang="cs-CZ" sz="1600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quarter" idx="11"/>
          </p:nvPr>
        </p:nvSpPr>
        <p:spPr>
          <a:xfrm>
            <a:off x="251520" y="1923678"/>
            <a:ext cx="4176464" cy="3074832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cs-CZ" sz="1400" b="0" dirty="0"/>
              <a:t>Neexistují efektivní nástroje </a:t>
            </a:r>
            <a:r>
              <a:rPr lang="cs-CZ" sz="1400" dirty="0"/>
              <a:t>prevence</a:t>
            </a:r>
            <a:r>
              <a:rPr lang="cs-CZ" sz="1400" b="0" dirty="0"/>
              <a:t>, které by předcházely nařízení ústavní </a:t>
            </a:r>
            <a:r>
              <a:rPr lang="cs-CZ" sz="1400" b="0" dirty="0" smtClean="0"/>
              <a:t>výchovy - efektivní </a:t>
            </a:r>
            <a:r>
              <a:rPr lang="cs-CZ" sz="1400" dirty="0" smtClean="0"/>
              <a:t>podpora </a:t>
            </a:r>
            <a:r>
              <a:rPr lang="cs-CZ" sz="1400" dirty="0"/>
              <a:t>rodin </a:t>
            </a:r>
            <a:r>
              <a:rPr lang="cs-CZ" sz="1400" b="0" dirty="0"/>
              <a:t>sociálně slabých, rodin s dětmi s výchovnými problémy či poruchami chování, které by směřovaly k zachování </a:t>
            </a:r>
            <a:r>
              <a:rPr lang="cs-CZ" sz="1400" b="0" dirty="0" smtClean="0"/>
              <a:t>rodiny. </a:t>
            </a:r>
            <a:r>
              <a:rPr lang="cs-CZ" sz="1400" b="0" i="1" dirty="0" smtClean="0"/>
              <a:t>Nedostatek sociálních služeb?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sz="1400" b="0" dirty="0" smtClean="0"/>
              <a:t>Chybí koncepce </a:t>
            </a:r>
            <a:r>
              <a:rPr lang="cs-CZ" sz="1400" dirty="0" smtClean="0"/>
              <a:t>sociálního bydlení</a:t>
            </a:r>
            <a:r>
              <a:rPr lang="cs-CZ" sz="1400" b="0" dirty="0"/>
              <a:t> </a:t>
            </a:r>
            <a:r>
              <a:rPr lang="cs-CZ" sz="1400" b="0" dirty="0" smtClean="0"/>
              <a:t>(sociální důvody umístění).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sz="1400" b="0" dirty="0"/>
              <a:t>Náhradní </a:t>
            </a:r>
            <a:r>
              <a:rPr lang="cs-CZ" sz="1400" dirty="0"/>
              <a:t>institucionální péče je pravidlem, nikoli </a:t>
            </a:r>
            <a:r>
              <a:rPr lang="cs-CZ" sz="1400" dirty="0" smtClean="0"/>
              <a:t>výjimkou</a:t>
            </a:r>
            <a:r>
              <a:rPr lang="cs-CZ" sz="1400" b="0" dirty="0" smtClean="0"/>
              <a:t>, přestože má jít o krajní opatření (přednost náhradní rodinné péče před ústavní). </a:t>
            </a:r>
            <a:r>
              <a:rPr lang="cs-CZ" sz="1400" b="0" i="1" dirty="0" smtClean="0"/>
              <a:t>Nedostatek (vhodných) pěstounů?</a:t>
            </a:r>
          </a:p>
        </p:txBody>
      </p:sp>
      <p:sp>
        <p:nvSpPr>
          <p:cNvPr id="8" name="Zástupný symbol pro text 2"/>
          <p:cNvSpPr txBox="1">
            <a:spLocks/>
          </p:cNvSpPr>
          <p:nvPr/>
        </p:nvSpPr>
        <p:spPr bwMode="auto">
          <a:xfrm>
            <a:off x="4572000" y="1923678"/>
            <a:ext cx="4248472" cy="295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80975" indent="-180975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b="1" kern="1200">
                <a:solidFill>
                  <a:srgbClr val="008273"/>
                </a:solidFill>
                <a:latin typeface="+mn-lt"/>
                <a:ea typeface="+mn-ea"/>
                <a:cs typeface="+mn-cs"/>
              </a:defRPr>
            </a:lvl1pPr>
            <a:lvl2pPr marL="361950" indent="-180975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2925" indent="-180975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14375" indent="-17145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5350" indent="-180975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cs-CZ" sz="1400" b="0" dirty="0" smtClean="0"/>
              <a:t>Soudy v některých případech </a:t>
            </a:r>
            <a:r>
              <a:rPr lang="cs-CZ" sz="1400" dirty="0" smtClean="0"/>
              <a:t>neodůvodňují vydaná předběžná opatření </a:t>
            </a:r>
            <a:r>
              <a:rPr lang="cs-CZ" sz="1400" b="0" i="1" dirty="0" smtClean="0"/>
              <a:t>(Ústavní soud: porušení článku </a:t>
            </a:r>
            <a:r>
              <a:rPr lang="cs-CZ" sz="1400" b="0" i="1" dirty="0"/>
              <a:t>36 Listiny i článku 6 odst. 1 Úmluvy o ochraně lidských práv a základních </a:t>
            </a:r>
            <a:r>
              <a:rPr lang="cs-CZ" sz="1400" b="0" i="1" dirty="0" smtClean="0"/>
              <a:t>svobod).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sz="1400" dirty="0"/>
              <a:t>OSPOD</a:t>
            </a:r>
            <a:r>
              <a:rPr lang="cs-CZ" sz="1400" b="0" dirty="0"/>
              <a:t> </a:t>
            </a:r>
            <a:r>
              <a:rPr lang="cs-CZ" sz="1400" b="0" dirty="0" smtClean="0"/>
              <a:t>je často současně </a:t>
            </a:r>
            <a:r>
              <a:rPr lang="cs-CZ" sz="1400" dirty="0" smtClean="0"/>
              <a:t>navrhovatelem</a:t>
            </a:r>
            <a:r>
              <a:rPr lang="cs-CZ" sz="1400" b="0" dirty="0" smtClean="0"/>
              <a:t> </a:t>
            </a:r>
            <a:r>
              <a:rPr lang="cs-CZ" sz="1400" b="0" dirty="0"/>
              <a:t>ústavní výchovy </a:t>
            </a:r>
            <a:r>
              <a:rPr lang="cs-CZ" sz="1400" dirty="0" smtClean="0"/>
              <a:t>i opatrovníkem dítěte </a:t>
            </a:r>
            <a:r>
              <a:rPr lang="cs-CZ" sz="1400" b="0" dirty="0"/>
              <a:t>v </a:t>
            </a:r>
            <a:r>
              <a:rPr lang="cs-CZ" sz="1400" b="0" dirty="0" smtClean="0"/>
              <a:t>řízení. </a:t>
            </a:r>
            <a:r>
              <a:rPr lang="cs-CZ" sz="1400" dirty="0" smtClean="0"/>
              <a:t>Kolize zájmů </a:t>
            </a:r>
            <a:r>
              <a:rPr lang="cs-CZ" sz="1400" b="0" dirty="0" smtClean="0"/>
              <a:t>- zájmem </a:t>
            </a:r>
            <a:r>
              <a:rPr lang="cs-CZ" sz="1400" b="0" dirty="0"/>
              <a:t>dítěte </a:t>
            </a:r>
            <a:r>
              <a:rPr lang="cs-CZ" sz="1400" b="0" dirty="0" smtClean="0"/>
              <a:t>totiž může </a:t>
            </a:r>
            <a:r>
              <a:rPr lang="cs-CZ" sz="1400" b="0" dirty="0"/>
              <a:t>být i ochrana jeho práva na rodinný život a setrvání v rodině</a:t>
            </a:r>
            <a:r>
              <a:rPr lang="cs-CZ" sz="1400" b="0" dirty="0" smtClean="0"/>
              <a:t>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sz="1400" b="0" dirty="0" smtClean="0"/>
              <a:t>Soudy dosud nenaplňovaly </a:t>
            </a:r>
            <a:r>
              <a:rPr lang="cs-CZ" sz="1400" dirty="0" smtClean="0"/>
              <a:t>právo dítěte být </a:t>
            </a:r>
            <a:r>
              <a:rPr lang="cs-CZ" sz="1400" dirty="0"/>
              <a:t>slyšeno </a:t>
            </a:r>
            <a:r>
              <a:rPr lang="cs-CZ" sz="1400" b="0" dirty="0"/>
              <a:t>v řízení, které zásadním způsobem ovlivní </a:t>
            </a:r>
            <a:r>
              <a:rPr lang="cs-CZ" sz="1400" b="0" dirty="0" smtClean="0"/>
              <a:t>jeho </a:t>
            </a:r>
            <a:r>
              <a:rPr lang="cs-CZ" sz="1400" b="0" dirty="0"/>
              <a:t>další </a:t>
            </a:r>
            <a:r>
              <a:rPr lang="cs-CZ" sz="1400" b="0" dirty="0" smtClean="0"/>
              <a:t>život (viz dále).</a:t>
            </a:r>
            <a:endParaRPr lang="cs-CZ" sz="1400" b="0" dirty="0"/>
          </a:p>
          <a:p>
            <a:pPr>
              <a:buFont typeface="Wingdings" panose="05000000000000000000" pitchFamily="2" charset="2"/>
              <a:buChar char="§"/>
            </a:pPr>
            <a:endParaRPr lang="cs-CZ" sz="1400" b="0" dirty="0" smtClean="0"/>
          </a:p>
          <a:p>
            <a:pPr>
              <a:buFont typeface="Wingdings" panose="05000000000000000000" pitchFamily="2" charset="2"/>
              <a:buChar char="§"/>
            </a:pPr>
            <a:endParaRPr lang="cs-CZ" sz="1400" b="0" dirty="0" smtClean="0"/>
          </a:p>
          <a:p>
            <a:endParaRPr lang="cs-CZ" sz="1400" b="0" dirty="0"/>
          </a:p>
        </p:txBody>
      </p:sp>
    </p:spTree>
    <p:extLst>
      <p:ext uri="{BB962C8B-B14F-4D97-AF65-F5344CB8AC3E}">
        <p14:creationId xmlns:p14="http://schemas.microsoft.com/office/powerpoint/2010/main" val="1849462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Nadpis 1"/>
          <p:cNvSpPr>
            <a:spLocks noGrp="1"/>
          </p:cNvSpPr>
          <p:nvPr>
            <p:ph type="title"/>
          </p:nvPr>
        </p:nvSpPr>
        <p:spPr>
          <a:xfrm>
            <a:off x="395535" y="1923678"/>
            <a:ext cx="8445625" cy="358651"/>
          </a:xfrm>
        </p:spPr>
        <p:txBody>
          <a:bodyPr numCol="2"/>
          <a:lstStyle/>
          <a:p>
            <a:r>
              <a:rPr lang="cs-CZ" altLang="cs-CZ" sz="1600" dirty="0" smtClean="0"/>
              <a:t>Článek 12 Úmluvy o právech dítěte                  Poznatky veřejného ochránce práv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1"/>
          </p:nvPr>
        </p:nvSpPr>
        <p:spPr>
          <a:xfrm>
            <a:off x="323528" y="2283718"/>
            <a:ext cx="3600647" cy="2088232"/>
          </a:xfrm>
        </p:spPr>
        <p:txBody>
          <a:bodyPr lIns="180000" rIns="180000" numCol="1" rtlCol="0">
            <a:noAutofit/>
          </a:bodyPr>
          <a:lstStyle/>
          <a:p>
            <a:pPr algn="just" fontAlgn="auto"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cs-CZ" sz="1400" b="0" dirty="0" smtClean="0"/>
              <a:t>Výbor (2011) oceňuje právní zakotvení, nicméně je znepokojen, že je velmi rozšířené tradiční </a:t>
            </a:r>
            <a:r>
              <a:rPr lang="cs-CZ" sz="1400" dirty="0" smtClean="0"/>
              <a:t>vnímání dětí jako objektů</a:t>
            </a:r>
            <a:r>
              <a:rPr lang="cs-CZ" sz="1400" b="0" dirty="0" smtClean="0"/>
              <a:t> a nikoli jako subjektů práv, navíc ne všechna soudní a správní řízení, umožňují přímé vyslechnutí názorů dítěte.</a:t>
            </a:r>
          </a:p>
          <a:p>
            <a:pPr algn="just" fontAlgn="auto"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cs-CZ" sz="1400" b="0" dirty="0" smtClean="0"/>
              <a:t>Výbor žádá komplexní právní úpravu a osvětové programy.</a:t>
            </a:r>
          </a:p>
          <a:p>
            <a:pPr algn="just" fontAlgn="auto"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endParaRPr lang="cs-CZ" sz="1400" b="0" i="1" dirty="0" smtClean="0">
              <a:solidFill>
                <a:schemeClr val="tx1"/>
              </a:solidFill>
              <a:cs typeface="Times New Roman"/>
            </a:endParaRPr>
          </a:p>
          <a:p>
            <a:pPr algn="just" fontAlgn="auto">
              <a:spcAft>
                <a:spcPts val="0"/>
              </a:spcAft>
              <a:buNone/>
              <a:defRPr/>
            </a:pPr>
            <a:endParaRPr lang="cs-CZ" sz="1400" b="0" i="1" dirty="0" smtClean="0">
              <a:solidFill>
                <a:schemeClr val="tx1"/>
              </a:solidFill>
            </a:endParaRPr>
          </a:p>
        </p:txBody>
      </p:sp>
      <p:sp>
        <p:nvSpPr>
          <p:cNvPr id="5" name="Zástupný symbol pro text 3"/>
          <p:cNvSpPr txBox="1">
            <a:spLocks/>
          </p:cNvSpPr>
          <p:nvPr/>
        </p:nvSpPr>
        <p:spPr bwMode="auto">
          <a:xfrm>
            <a:off x="4211960" y="2283718"/>
            <a:ext cx="4761607" cy="2088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80000" tIns="45720" rIns="18000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180975" marR="0" lvl="0" indent="-180975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cs-CZ" sz="1400" dirty="0" smtClean="0">
                <a:solidFill>
                  <a:srgbClr val="008273"/>
                </a:solidFill>
                <a:latin typeface="+mn-lt"/>
                <a:cs typeface="+mn-cs"/>
              </a:rPr>
              <a:t>šetření konkrétních stížností (a to i dětí) zejména v oblasti výkonu kolizního opatrovnictví</a:t>
            </a:r>
          </a:p>
          <a:p>
            <a:pPr marL="180975" marR="0" lvl="0" indent="-180975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cs-CZ" sz="1400" dirty="0" smtClean="0">
                <a:solidFill>
                  <a:srgbClr val="008273"/>
                </a:solidFill>
                <a:latin typeface="+mn-lt"/>
                <a:cs typeface="+mn-cs"/>
              </a:rPr>
              <a:t>Ústavní soud: od 12 let není zásadně důvod, aby v řízení o nařízení ústavní výchovy nebylo dítě vyslechnuto (shodně § 867 občanského zákoníku) </a:t>
            </a:r>
          </a:p>
          <a:p>
            <a:pPr marL="180975" indent="-180975" algn="just" fontAlgn="auto">
              <a:spcBef>
                <a:spcPct val="2000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cs-CZ" sz="1400" dirty="0" smtClean="0">
                <a:solidFill>
                  <a:srgbClr val="008273"/>
                </a:solidFill>
                <a:latin typeface="+mn-lt"/>
                <a:cs typeface="+mn-cs"/>
              </a:rPr>
              <a:t>Z 489 rozhodnutí o umístění dítěte do navštívených zařízení </a:t>
            </a:r>
            <a:r>
              <a:rPr lang="cs-CZ" sz="1400" dirty="0">
                <a:solidFill>
                  <a:srgbClr val="008273"/>
                </a:solidFill>
                <a:latin typeface="+mn-lt"/>
                <a:cs typeface="+mn-cs"/>
              </a:rPr>
              <a:t>šlo v </a:t>
            </a:r>
            <a:r>
              <a:rPr lang="cs-CZ" sz="1400" dirty="0" smtClean="0">
                <a:solidFill>
                  <a:srgbClr val="008273"/>
                </a:solidFill>
                <a:latin typeface="+mn-lt"/>
                <a:cs typeface="+mn-cs"/>
              </a:rPr>
              <a:t>347 případech o děti starší 12 let</a:t>
            </a:r>
            <a:r>
              <a:rPr lang="cs-CZ" sz="1400" dirty="0">
                <a:solidFill>
                  <a:srgbClr val="008273"/>
                </a:solidFill>
                <a:latin typeface="+mn-lt"/>
                <a:cs typeface="+mn-cs"/>
              </a:rPr>
              <a:t>. </a:t>
            </a:r>
            <a:r>
              <a:rPr lang="cs-CZ" sz="1400" dirty="0" smtClean="0">
                <a:solidFill>
                  <a:srgbClr val="008273"/>
                </a:solidFill>
                <a:latin typeface="+mn-lt"/>
                <a:cs typeface="+mn-cs"/>
              </a:rPr>
              <a:t>Pouze </a:t>
            </a:r>
            <a:r>
              <a:rPr lang="cs-CZ" sz="1400" dirty="0">
                <a:solidFill>
                  <a:srgbClr val="008273"/>
                </a:solidFill>
                <a:latin typeface="+mn-lt"/>
                <a:cs typeface="+mn-cs"/>
              </a:rPr>
              <a:t>v 69 případech </a:t>
            </a:r>
            <a:r>
              <a:rPr lang="cs-CZ" sz="1400" dirty="0" smtClean="0">
                <a:solidFill>
                  <a:srgbClr val="008273"/>
                </a:solidFill>
                <a:latin typeface="+mn-lt"/>
                <a:cs typeface="+mn-cs"/>
              </a:rPr>
              <a:t>(</a:t>
            </a:r>
            <a:r>
              <a:rPr lang="cs-CZ" sz="1400" b="1" dirty="0" smtClean="0">
                <a:solidFill>
                  <a:srgbClr val="008273"/>
                </a:solidFill>
                <a:latin typeface="+mn-lt"/>
                <a:cs typeface="+mn-cs"/>
              </a:rPr>
              <a:t>20 %</a:t>
            </a:r>
            <a:r>
              <a:rPr lang="cs-CZ" sz="1400" dirty="0" smtClean="0">
                <a:solidFill>
                  <a:srgbClr val="008273"/>
                </a:solidFill>
                <a:latin typeface="+mn-lt"/>
                <a:cs typeface="+mn-cs"/>
              </a:rPr>
              <a:t>) bylo dítě osobně slyšeno před soudem.</a:t>
            </a:r>
          </a:p>
        </p:txBody>
      </p:sp>
      <p:sp>
        <p:nvSpPr>
          <p:cNvPr id="6" name="TextovéPole 5"/>
          <p:cNvSpPr txBox="1"/>
          <p:nvPr/>
        </p:nvSpPr>
        <p:spPr>
          <a:xfrm>
            <a:off x="395535" y="4515966"/>
            <a:ext cx="85780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400" dirty="0" smtClean="0">
                <a:latin typeface="+mn-lt"/>
              </a:rPr>
              <a:t>Z individuálních šetření ochránce plyne zajímavý paradox: OSPOD buď s dítětem téměř nejedná, nebo naopak jen slepě tlumočí přání dítěte. Vhodnou inspirací je například Evropská úmluva o výkonu práv dětí. </a:t>
            </a:r>
            <a:endParaRPr lang="cs-CZ" sz="1400" dirty="0">
              <a:latin typeface="+mn-lt"/>
            </a:endParaRPr>
          </a:p>
        </p:txBody>
      </p:sp>
      <p:sp>
        <p:nvSpPr>
          <p:cNvPr id="7" name="Nadpis 1"/>
          <p:cNvSpPr txBox="1">
            <a:spLocks/>
          </p:cNvSpPr>
          <p:nvPr/>
        </p:nvSpPr>
        <p:spPr bwMode="auto">
          <a:xfrm>
            <a:off x="611560" y="1563638"/>
            <a:ext cx="7704856" cy="358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altLang="cs-CZ" sz="1600" b="1" dirty="0" smtClean="0">
                <a:latin typeface="+mj-lt"/>
                <a:ea typeface="+mj-ea"/>
                <a:cs typeface="+mj-cs"/>
              </a:rPr>
              <a:t>PRÁVO DÍTĚTE BÝT SLYŠENO</a:t>
            </a:r>
            <a:endParaRPr kumimoji="0" lang="cs-CZ" altLang="cs-CZ" sz="1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Nadpis 1"/>
          <p:cNvSpPr>
            <a:spLocks noGrp="1"/>
          </p:cNvSpPr>
          <p:nvPr>
            <p:ph type="title"/>
          </p:nvPr>
        </p:nvSpPr>
        <p:spPr>
          <a:xfrm>
            <a:off x="179512" y="1950790"/>
            <a:ext cx="8507288" cy="358651"/>
          </a:xfrm>
        </p:spPr>
        <p:txBody>
          <a:bodyPr numCol="2"/>
          <a:lstStyle/>
          <a:p>
            <a:r>
              <a:rPr lang="cs-CZ" altLang="cs-CZ" sz="1600" dirty="0" smtClean="0"/>
              <a:t>Článek 19 Úmluvy o právech dítěte             Poznatky veřejného ochránce práv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1"/>
          </p:nvPr>
        </p:nvSpPr>
        <p:spPr>
          <a:xfrm>
            <a:off x="107504" y="2355849"/>
            <a:ext cx="3384377" cy="1800200"/>
          </a:xfrm>
        </p:spPr>
        <p:txBody>
          <a:bodyPr lIns="180000" rIns="180000" numCol="1" rtlCol="0">
            <a:noAutofit/>
          </a:bodyPr>
          <a:lstStyle/>
          <a:p>
            <a:pPr algn="just" fontAlgn="auto"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cs-CZ" sz="1400" b="0" dirty="0" smtClean="0"/>
              <a:t>Výbor naléhá na ČR (2003 i 2011), aby čelila široce rozšířené toleranci vůči tělesným trestům, mj. formou osvětových a vzdělávacích programů pro veřejnost, a zajistila legislativně zákaz tělesných trestů ve všech prostředích, včetně rodiny.</a:t>
            </a:r>
          </a:p>
          <a:p>
            <a:pPr algn="just" fontAlgn="auto"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endParaRPr lang="cs-CZ" sz="1400" b="0" i="1" dirty="0" smtClean="0">
              <a:solidFill>
                <a:schemeClr val="tx1"/>
              </a:solidFill>
              <a:cs typeface="Times New Roman"/>
            </a:endParaRPr>
          </a:p>
          <a:p>
            <a:pPr algn="just" fontAlgn="auto">
              <a:spcAft>
                <a:spcPts val="0"/>
              </a:spcAft>
              <a:buNone/>
              <a:defRPr/>
            </a:pPr>
            <a:endParaRPr lang="cs-CZ" sz="1400" b="0" i="1" dirty="0" smtClean="0">
              <a:solidFill>
                <a:schemeClr val="tx1"/>
              </a:solidFill>
            </a:endParaRPr>
          </a:p>
        </p:txBody>
      </p:sp>
      <p:sp>
        <p:nvSpPr>
          <p:cNvPr id="5" name="Zástupný symbol pro text 3"/>
          <p:cNvSpPr txBox="1">
            <a:spLocks/>
          </p:cNvSpPr>
          <p:nvPr/>
        </p:nvSpPr>
        <p:spPr bwMode="auto">
          <a:xfrm>
            <a:off x="3563888" y="2324425"/>
            <a:ext cx="5409679" cy="2088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80000" tIns="45720" rIns="18000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180975" marR="0" lvl="0" indent="-180975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cs-CZ" sz="1400" dirty="0" smtClean="0">
                <a:solidFill>
                  <a:srgbClr val="008273"/>
                </a:solidFill>
                <a:latin typeface="+mn-lt"/>
                <a:cs typeface="+mn-cs"/>
              </a:rPr>
              <a:t>Ochránce v konkrétních případech prověřuje postup OSPOD ve vztahu k rodičům páchajícím násilí na dětech.</a:t>
            </a:r>
          </a:p>
          <a:p>
            <a:pPr marL="180975" lvl="0" indent="-180975" algn="just" fontAlgn="auto">
              <a:spcBef>
                <a:spcPct val="2000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cs-CZ" sz="1400" dirty="0" smtClean="0">
                <a:solidFill>
                  <a:srgbClr val="008273"/>
                </a:solidFill>
                <a:latin typeface="+mn-lt"/>
                <a:cs typeface="+mn-cs"/>
              </a:rPr>
              <a:t>§ 884 občanského zákoníku: </a:t>
            </a:r>
            <a:r>
              <a:rPr lang="cs-CZ" sz="1400" i="1" dirty="0" smtClean="0">
                <a:solidFill>
                  <a:srgbClr val="008273"/>
                </a:solidFill>
                <a:latin typeface="+mn-lt"/>
                <a:cs typeface="+mn-cs"/>
              </a:rPr>
              <a:t>„Výchovné prostředky lze použít pouze v podobě a míře, která je přiměřená okolnostem, neohrožuje zdraví dítěte ani jeho rozvoj a nedotýká se lidské důstojnosti dítěte.</a:t>
            </a:r>
            <a:r>
              <a:rPr lang="cs-CZ" sz="1400" dirty="0" smtClean="0">
                <a:solidFill>
                  <a:srgbClr val="008273"/>
                </a:solidFill>
                <a:latin typeface="+mn-lt"/>
                <a:cs typeface="+mn-cs"/>
              </a:rPr>
              <a:t>“</a:t>
            </a:r>
          </a:p>
          <a:p>
            <a:pPr marL="180975" lvl="0" indent="-180975" algn="just" fontAlgn="auto">
              <a:spcBef>
                <a:spcPct val="2000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cs-CZ" sz="1400" dirty="0" smtClean="0">
                <a:solidFill>
                  <a:srgbClr val="008273"/>
                </a:solidFill>
                <a:latin typeface="+mn-lt"/>
                <a:cs typeface="+mn-cs"/>
              </a:rPr>
              <a:t>§ 59 odst. 1 písm. h) zákona o sociálně-právní ochraně dětí: „</a:t>
            </a:r>
            <a:r>
              <a:rPr lang="cs-CZ" sz="1400" i="1" dirty="0" smtClean="0">
                <a:solidFill>
                  <a:srgbClr val="008273"/>
                </a:solidFill>
                <a:latin typeface="+mn-lt"/>
                <a:cs typeface="+mn-cs"/>
              </a:rPr>
              <a:t>Fyzická </a:t>
            </a:r>
            <a:r>
              <a:rPr lang="cs-CZ" sz="1400" i="1" dirty="0">
                <a:solidFill>
                  <a:srgbClr val="008273"/>
                </a:solidFill>
                <a:latin typeface="+mn-lt"/>
                <a:cs typeface="+mn-cs"/>
              </a:rPr>
              <a:t>osoba se dopustí přestupku tím, že … použije vůči dítěti nepřiměřený výchovný prostředek nebo </a:t>
            </a:r>
            <a:r>
              <a:rPr lang="cs-CZ" sz="1400" i="1" dirty="0" smtClean="0">
                <a:solidFill>
                  <a:srgbClr val="008273"/>
                </a:solidFill>
                <a:latin typeface="+mn-lt"/>
                <a:cs typeface="+mn-cs"/>
              </a:rPr>
              <a:t>omezení.</a:t>
            </a:r>
            <a:r>
              <a:rPr lang="cs-CZ" sz="1400" dirty="0" smtClean="0">
                <a:solidFill>
                  <a:srgbClr val="008273"/>
                </a:solidFill>
                <a:latin typeface="+mn-lt"/>
                <a:cs typeface="+mn-cs"/>
              </a:rPr>
              <a:t>“</a:t>
            </a:r>
          </a:p>
        </p:txBody>
      </p:sp>
      <p:sp>
        <p:nvSpPr>
          <p:cNvPr id="6" name="TextovéPole 5"/>
          <p:cNvSpPr txBox="1"/>
          <p:nvPr/>
        </p:nvSpPr>
        <p:spPr>
          <a:xfrm>
            <a:off x="611560" y="4443958"/>
            <a:ext cx="7920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400" dirty="0" smtClean="0">
                <a:latin typeface="+mn-lt"/>
              </a:rPr>
              <a:t>I když v české právní úpravě prozatím chybí výslovný zákaz tělesných trestů na dětech ve všech oblastech (včetně rodiny), považuji je za nepřijatelné.</a:t>
            </a:r>
            <a:endParaRPr lang="cs-CZ" sz="1400" dirty="0">
              <a:latin typeface="+mn-lt"/>
            </a:endParaRPr>
          </a:p>
        </p:txBody>
      </p:sp>
      <p:sp>
        <p:nvSpPr>
          <p:cNvPr id="7" name="Nadpis 1"/>
          <p:cNvSpPr txBox="1">
            <a:spLocks/>
          </p:cNvSpPr>
          <p:nvPr/>
        </p:nvSpPr>
        <p:spPr bwMode="auto">
          <a:xfrm>
            <a:off x="1259632" y="1563638"/>
            <a:ext cx="5256584" cy="358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altLang="cs-CZ" sz="1600" b="1" dirty="0" smtClean="0">
                <a:latin typeface="+mj-lt"/>
                <a:ea typeface="+mj-ea"/>
                <a:cs typeface="+mj-cs"/>
              </a:rPr>
              <a:t>TĚLESNÉ TRESTY</a:t>
            </a:r>
            <a:r>
              <a:rPr kumimoji="0" lang="cs-CZ" altLang="cs-CZ" sz="16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cs-CZ" altLang="cs-CZ" sz="1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chrance_prezentace_verze_B_ESF_EU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atum_x0020_vzniku xmlns="7aea5b64-986d-4ed0-9f25-146f1d978e98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D3A71DC738674B4893D02C4CA0E22FAC" ma:contentTypeVersion="4" ma:contentTypeDescription="Vytvořit nový dokument" ma:contentTypeScope="" ma:versionID="dcc6128f15bb73e67301b068d52033ce">
  <xsd:schema xmlns:xsd="http://www.w3.org/2001/XMLSchema" xmlns:xs="http://www.w3.org/2001/XMLSchema" xmlns:p="http://schemas.microsoft.com/office/2006/metadata/properties" xmlns:ns2="7aea5b64-986d-4ed0-9f25-146f1d978e98" targetNamespace="http://schemas.microsoft.com/office/2006/metadata/properties" ma:root="true" ma:fieldsID="4e0c4057c03dd2c7c9c20807d6e9694d" ns2:_="">
    <xsd:import namespace="7aea5b64-986d-4ed0-9f25-146f1d978e98"/>
    <xsd:element name="properties">
      <xsd:complexType>
        <xsd:sequence>
          <xsd:element name="documentManagement">
            <xsd:complexType>
              <xsd:all>
                <xsd:element ref="ns2:datum_x0020_vzniku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ea5b64-986d-4ed0-9f25-146f1d978e98" elementFormDefault="qualified">
    <xsd:import namespace="http://schemas.microsoft.com/office/2006/documentManagement/types"/>
    <xsd:import namespace="http://schemas.microsoft.com/office/infopath/2007/PartnerControls"/>
    <xsd:element name="datum_x0020_vzniku" ma:index="8" nillable="true" ma:displayName="datum vzniku" ma:internalName="datum_x0020_vzniku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F43D15D-DBD5-4EEB-B582-24FF0BAB8A9A}">
  <ds:schemaRefs>
    <ds:schemaRef ds:uri="http://www.w3.org/XML/1998/namespace"/>
    <ds:schemaRef ds:uri="7aea5b64-986d-4ed0-9f25-146f1d978e98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purl.org/dc/dcmitype/"/>
    <ds:schemaRef ds:uri="http://schemas.openxmlformats.org/package/2006/metadata/core-properties"/>
    <ds:schemaRef ds:uri="http://schemas.microsoft.com/office/2006/metadata/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C590CEE4-CD81-45FE-8E79-A78BA57569D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ea5b64-986d-4ed0-9f25-146f1d978e9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FB9FB29-FF60-4FC9-9D61-C174DC6BD5C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Ochrance_prezentace_verze_B</Template>
  <TotalTime>1503</TotalTime>
  <Words>1224</Words>
  <Application>Microsoft Office PowerPoint</Application>
  <PresentationFormat>Předvádění na obrazovce (16:9)</PresentationFormat>
  <Paragraphs>97</Paragraphs>
  <Slides>11</Slides>
  <Notes>9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2" baseType="lpstr">
      <vt:lpstr>Ochrance_prezentace_verze_B_ESF_EU</vt:lpstr>
      <vt:lpstr>Úmluva o právech dítěte  a veřejný ochránce práv (vybraná témata)  Mgr. Anna Šabatová, Ph.D.</vt:lpstr>
      <vt:lpstr>Úmluva o právech dítěte                  Veřejný ochránce práv</vt:lpstr>
      <vt:lpstr>Článek 1 Úmluvy o právech dítěte                  Praxe veřejného ochránce práv</vt:lpstr>
      <vt:lpstr>Článek 2 Úmluvy o právech dítěte                  Výzkum veřejného ochránce práv</vt:lpstr>
      <vt:lpstr>Článek 9 Úmluvy o právech dítěte                  Činnost veřejného ochránce práv</vt:lpstr>
      <vt:lpstr>Umístění dítěte do zařízení ze sociálních důvodů</vt:lpstr>
      <vt:lpstr>Zjištění ochránce k umisťování dětí do zařízení (příčiny, problémy)</vt:lpstr>
      <vt:lpstr>Článek 12 Úmluvy o právech dítěte                  Poznatky veřejného ochránce práv</vt:lpstr>
      <vt:lpstr>Článek 19 Úmluvy o právech dítěte             Poznatky veřejného ochránce práv</vt:lpstr>
      <vt:lpstr>Závěr aneb Úmluva a ochránce vedle sebe mají smysl</vt:lpstr>
      <vt:lpstr>Děkuji Vám za pozornost.  www.ochrance.cz,  informační linka: 542 542 888 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Zásady při vedení kontroly ve věci namítané šikany</dc:title>
  <dc:creator>Gabrišová Veronika JUDr.</dc:creator>
  <cp:lastModifiedBy>Přidal Miroslav Mgr.</cp:lastModifiedBy>
  <cp:revision>114</cp:revision>
  <cp:lastPrinted>2014-02-13T14:29:37Z</cp:lastPrinted>
  <dcterms:created xsi:type="dcterms:W3CDTF">2014-02-12T12:31:10Z</dcterms:created>
  <dcterms:modified xsi:type="dcterms:W3CDTF">2014-11-03T08:41:28Z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0x010100D3A71DC738674B4893D02C4CA0E22FAC</vt:lpwstr>
  </property>
</Properties>
</file>