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sldIdLst>
    <p:sldId id="262" r:id="rId2"/>
    <p:sldId id="325" r:id="rId3"/>
    <p:sldId id="326" r:id="rId4"/>
    <p:sldId id="327" r:id="rId5"/>
    <p:sldId id="328" r:id="rId6"/>
    <p:sldId id="257" r:id="rId7"/>
    <p:sldId id="263" r:id="rId8"/>
    <p:sldId id="269" r:id="rId9"/>
    <p:sldId id="264" r:id="rId10"/>
    <p:sldId id="265" r:id="rId11"/>
    <p:sldId id="329" r:id="rId12"/>
    <p:sldId id="330" r:id="rId13"/>
    <p:sldId id="267" r:id="rId14"/>
    <p:sldId id="333" r:id="rId15"/>
    <p:sldId id="260" r:id="rId16"/>
    <p:sldId id="271" r:id="rId17"/>
    <p:sldId id="332" r:id="rId18"/>
    <p:sldId id="331" r:id="rId19"/>
    <p:sldId id="335" r:id="rId20"/>
    <p:sldId id="334" r:id="rId21"/>
    <p:sldId id="259" r:id="rId22"/>
    <p:sldId id="261" r:id="rId23"/>
    <p:sldId id="282" r:id="rId24"/>
    <p:sldId id="283" r:id="rId25"/>
    <p:sldId id="284" r:id="rId26"/>
    <p:sldId id="281" r:id="rId27"/>
    <p:sldId id="285" r:id="rId28"/>
    <p:sldId id="286" r:id="rId29"/>
    <p:sldId id="287" r:id="rId30"/>
    <p:sldId id="288" r:id="rId31"/>
    <p:sldId id="289" r:id="rId32"/>
    <p:sldId id="336" r:id="rId33"/>
    <p:sldId id="337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5" r:id="rId42"/>
    <p:sldId id="320" r:id="rId43"/>
    <p:sldId id="321" r:id="rId44"/>
    <p:sldId id="323" r:id="rId45"/>
    <p:sldId id="340" r:id="rId46"/>
    <p:sldId id="341" r:id="rId47"/>
    <p:sldId id="342" r:id="rId48"/>
    <p:sldId id="343" r:id="rId49"/>
    <p:sldId id="344" r:id="rId50"/>
    <p:sldId id="345" r:id="rId51"/>
    <p:sldId id="338" r:id="rId52"/>
    <p:sldId id="339" r:id="rId53"/>
    <p:sldId id="324" r:id="rId5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4" autoAdjust="0"/>
    <p:restoredTop sz="86503" autoAdjust="0"/>
  </p:normalViewPr>
  <p:slideViewPr>
    <p:cSldViewPr>
      <p:cViewPr varScale="1">
        <p:scale>
          <a:sx n="33" d="100"/>
          <a:sy n="33" d="100"/>
        </p:scale>
        <p:origin x="-768" y="-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5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cat>
            <c:strRef>
              <c:f>Arkusz1!$A$1:$A$5</c:f>
              <c:strCache>
                <c:ptCount val="5"/>
                <c:pt idx="0">
                  <c:v>Kinship families - 44822</c:v>
                </c:pt>
                <c:pt idx="1">
                  <c:v>Non-related foster families - 8,875</c:v>
                </c:pt>
                <c:pt idx="2">
                  <c:v>Multi-children professional foster families -3,890</c:v>
                </c:pt>
                <c:pt idx="3">
                  <c:v>Specialist professional foster families - 356</c:v>
                </c:pt>
                <c:pt idx="4">
                  <c:v>Emergency, professional foster families - 2,491</c:v>
                </c:pt>
              </c:strCache>
            </c:strRef>
          </c:cat>
          <c:val>
            <c:numRef>
              <c:f>Arkusz1!$B$1:$B$5</c:f>
              <c:numCache>
                <c:formatCode>0%</c:formatCode>
                <c:ptCount val="5"/>
                <c:pt idx="0">
                  <c:v>44822</c:v>
                </c:pt>
                <c:pt idx="1">
                  <c:v>8875</c:v>
                </c:pt>
                <c:pt idx="2">
                  <c:v>3890</c:v>
                </c:pt>
                <c:pt idx="3">
                  <c:v>356</c:v>
                </c:pt>
                <c:pt idx="4">
                  <c:v>2491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070587245967449"/>
          <c:y val="6.1729252305299409E-2"/>
          <c:w val="0.32868507314400025"/>
          <c:h val="0.93827074769470065"/>
        </c:manualLayout>
      </c:layout>
      <c:overlay val="0"/>
      <c:txPr>
        <a:bodyPr/>
        <a:lstStyle/>
        <a:p>
          <a:pPr>
            <a:defRPr sz="1800" baseline="0"/>
          </a:pPr>
          <a:endParaRPr lang="pl-PL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8647339900231242"/>
          <c:y val="6.2628751658182505E-2"/>
          <c:w val="0.61202827582252528"/>
          <c:h val="0.92748249807999916"/>
        </c:manualLayout>
      </c:layout>
      <c:pie3DChart>
        <c:varyColors val="1"/>
        <c:ser>
          <c:idx val="0"/>
          <c:order val="0"/>
          <c:cat>
            <c:strRef>
              <c:f>Arkusz1!$A$1:$A$4</c:f>
              <c:strCache>
                <c:ptCount val="4"/>
                <c:pt idx="0">
                  <c:v>Children homes and other institutions for children - 32,951</c:v>
                </c:pt>
                <c:pt idx="1">
                  <c:v>Family small group homes - 2,242</c:v>
                </c:pt>
                <c:pt idx="2">
                  <c:v>Centers for delinquent youth 3,559</c:v>
                </c:pt>
                <c:pt idx="3">
                  <c:v>Centers for children with multiple disabilities and social maladjustment - 2,449</c:v>
                </c:pt>
              </c:strCache>
            </c:strRef>
          </c:cat>
          <c:val>
            <c:numRef>
              <c:f>Arkusz1!$B$1:$B$4</c:f>
              <c:numCache>
                <c:formatCode>General</c:formatCode>
                <c:ptCount val="4"/>
                <c:pt idx="0">
                  <c:v>32951</c:v>
                </c:pt>
                <c:pt idx="1">
                  <c:v>2242</c:v>
                </c:pt>
                <c:pt idx="2">
                  <c:v>3559</c:v>
                </c:pt>
                <c:pt idx="3">
                  <c:v>2449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400" baseline="0"/>
            </a:pPr>
            <a:endParaRPr lang="pl-PL"/>
          </a:p>
        </c:txPr>
      </c:legendEntry>
      <c:legendEntry>
        <c:idx val="1"/>
        <c:txPr>
          <a:bodyPr/>
          <a:lstStyle/>
          <a:p>
            <a:pPr>
              <a:defRPr sz="1400" baseline="0"/>
            </a:pPr>
            <a:endParaRPr lang="pl-PL"/>
          </a:p>
        </c:txPr>
      </c:legendEntry>
      <c:legendEntry>
        <c:idx val="2"/>
        <c:txPr>
          <a:bodyPr/>
          <a:lstStyle/>
          <a:p>
            <a:pPr>
              <a:defRPr sz="1400" baseline="0"/>
            </a:pPr>
            <a:endParaRPr lang="pl-PL"/>
          </a:p>
        </c:txPr>
      </c:legendEntry>
      <c:legendEntry>
        <c:idx val="3"/>
        <c:txPr>
          <a:bodyPr/>
          <a:lstStyle/>
          <a:p>
            <a:pPr>
              <a:defRPr sz="1400" baseline="0"/>
            </a:pPr>
            <a:endParaRPr lang="pl-PL"/>
          </a:p>
        </c:txPr>
      </c:legendEntry>
      <c:layout>
        <c:manualLayout>
          <c:xMode val="edge"/>
          <c:yMode val="edge"/>
          <c:x val="2.6215965755862203E-2"/>
          <c:y val="1.4538568965808957E-2"/>
          <c:w val="0.33101774958766028"/>
          <c:h val="0.92226010831204319"/>
        </c:manualLayout>
      </c:layout>
      <c:overlay val="0"/>
      <c:spPr>
        <a:effectLst>
          <a:outerShdw blurRad="50800" dist="50800" dir="5400000" algn="ctr" rotWithShape="0">
            <a:srgbClr val="000000"/>
          </a:outerShdw>
        </a:effectLst>
      </c:sp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 baseline="0"/>
            </a:pPr>
            <a:r>
              <a:rPr lang="en-US" sz="2400" baseline="0" dirty="0"/>
              <a:t>Out-of-home care in percentage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6.2635389326334209E-2"/>
                  <c:y val="-0.1493728474613931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009514435695538E-4"/>
                  <c:y val="-3.040384401733140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Kinship Care - </a:t>
                    </a:r>
                    <a:r>
                      <a:rPr lang="pl-PL" dirty="0" smtClean="0"/>
                      <a:t>4</a:t>
                    </a:r>
                    <a:r>
                      <a:rPr lang="en-US" dirty="0" smtClean="0"/>
                      <a:t>5,612</a:t>
                    </a:r>
                    <a:r>
                      <a:rPr lang="en-US" dirty="0"/>
                      <a:t>
44%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7596183289588802"/>
                  <c:y val="8.280753358027970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800" baseline="0"/>
                </a:pPr>
                <a:endParaRPr lang="pl-PL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Arkusz1!$A$1:$A$3</c:f>
              <c:strCache>
                <c:ptCount val="3"/>
                <c:pt idx="0">
                  <c:v>Institutional care - 41,200</c:v>
                </c:pt>
                <c:pt idx="1">
                  <c:v>Kinship Care - 15,612</c:v>
                </c:pt>
                <c:pt idx="2">
                  <c:v>Non-related foster care - 15,612</c:v>
                </c:pt>
              </c:strCache>
            </c:strRef>
          </c:cat>
          <c:val>
            <c:numRef>
              <c:f>Arkusz1!$B$1:$B$3</c:f>
              <c:numCache>
                <c:formatCode>General</c:formatCode>
                <c:ptCount val="3"/>
                <c:pt idx="0">
                  <c:v>41200</c:v>
                </c:pt>
                <c:pt idx="1">
                  <c:v>44822</c:v>
                </c:pt>
                <c:pt idx="2">
                  <c:v>15612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701593-5E17-4FE7-83F8-4A5C11E7C4A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51BA933D-9CB5-4318-B6EB-D79422A0486C}">
      <dgm:prSet custT="1"/>
      <dgm:spPr/>
      <dgm:t>
        <a:bodyPr/>
        <a:lstStyle/>
        <a:p>
          <a:pPr rtl="0"/>
          <a:r>
            <a:rPr lang="pl-PL" sz="4000" dirty="0" err="1" smtClean="0"/>
            <a:t>Cooperation</a:t>
          </a:r>
          <a:r>
            <a:rPr lang="pl-PL" sz="4000" dirty="0" smtClean="0"/>
            <a:t> </a:t>
          </a:r>
          <a:r>
            <a:rPr lang="pl-PL" sz="4000" dirty="0" err="1" smtClean="0"/>
            <a:t>with</a:t>
          </a:r>
          <a:r>
            <a:rPr lang="pl-PL" sz="4000" dirty="0" smtClean="0"/>
            <a:t> </a:t>
          </a:r>
          <a:r>
            <a:rPr lang="pl-PL" sz="4000" dirty="0" err="1" smtClean="0"/>
            <a:t>specialists</a:t>
          </a:r>
          <a:r>
            <a:rPr lang="pl-PL" sz="4000" dirty="0" smtClean="0"/>
            <a:t>:</a:t>
          </a:r>
          <a:endParaRPr lang="pl-PL" sz="4000" dirty="0"/>
        </a:p>
      </dgm:t>
    </dgm:pt>
    <dgm:pt modelId="{D9C2099F-0C7D-4ADB-9ABE-6EB89397E299}" type="parTrans" cxnId="{EA377B7C-0CC5-4AB3-8CE1-1B23188FCBC0}">
      <dgm:prSet/>
      <dgm:spPr/>
      <dgm:t>
        <a:bodyPr/>
        <a:lstStyle/>
        <a:p>
          <a:endParaRPr lang="pl-PL"/>
        </a:p>
      </dgm:t>
    </dgm:pt>
    <dgm:pt modelId="{F71D3B8A-3233-4675-93EC-1BA2C17712D2}" type="sibTrans" cxnId="{EA377B7C-0CC5-4AB3-8CE1-1B23188FCBC0}">
      <dgm:prSet/>
      <dgm:spPr/>
      <dgm:t>
        <a:bodyPr/>
        <a:lstStyle/>
        <a:p>
          <a:endParaRPr lang="pl-PL"/>
        </a:p>
      </dgm:t>
    </dgm:pt>
    <dgm:pt modelId="{CAA16581-6DEB-4565-AF78-DFFD471A3929}">
      <dgm:prSet custT="1"/>
      <dgm:spPr/>
      <dgm:t>
        <a:bodyPr/>
        <a:lstStyle/>
        <a:p>
          <a:pPr rtl="0"/>
          <a:r>
            <a:rPr lang="pl-PL" sz="2800" dirty="0" err="1" smtClean="0"/>
            <a:t>Number</a:t>
          </a:r>
          <a:r>
            <a:rPr lang="pl-PL" sz="2800" dirty="0" smtClean="0"/>
            <a:t> and </a:t>
          </a:r>
          <a:r>
            <a:rPr lang="pl-PL" sz="2800" dirty="0" err="1" smtClean="0"/>
            <a:t>frequency</a:t>
          </a:r>
          <a:r>
            <a:rPr lang="pl-PL" sz="2800" dirty="0" smtClean="0"/>
            <a:t> of </a:t>
          </a:r>
          <a:r>
            <a:rPr lang="pl-PL" sz="2800" dirty="0" err="1" smtClean="0"/>
            <a:t>specialist</a:t>
          </a:r>
          <a:r>
            <a:rPr lang="pl-PL" sz="2800" dirty="0" smtClean="0"/>
            <a:t> </a:t>
          </a:r>
          <a:r>
            <a:rPr lang="pl-PL" sz="2800" dirty="0" err="1" smtClean="0"/>
            <a:t>consultations</a:t>
          </a:r>
          <a:endParaRPr lang="pl-PL" sz="2800" dirty="0"/>
        </a:p>
      </dgm:t>
    </dgm:pt>
    <dgm:pt modelId="{090D8E08-52E2-4B82-B5CD-900816AA8B77}" type="parTrans" cxnId="{3C677C3D-5438-406C-A942-52301C469F8C}">
      <dgm:prSet/>
      <dgm:spPr/>
      <dgm:t>
        <a:bodyPr/>
        <a:lstStyle/>
        <a:p>
          <a:endParaRPr lang="pl-PL"/>
        </a:p>
      </dgm:t>
    </dgm:pt>
    <dgm:pt modelId="{D863074A-1F74-444A-AB0F-2B74CEB378F9}" type="sibTrans" cxnId="{3C677C3D-5438-406C-A942-52301C469F8C}">
      <dgm:prSet/>
      <dgm:spPr/>
      <dgm:t>
        <a:bodyPr/>
        <a:lstStyle/>
        <a:p>
          <a:endParaRPr lang="pl-PL"/>
        </a:p>
      </dgm:t>
    </dgm:pt>
    <dgm:pt modelId="{23DE40B7-3289-4546-BA05-80DF5C05C953}">
      <dgm:prSet custT="1"/>
      <dgm:spPr/>
      <dgm:t>
        <a:bodyPr/>
        <a:lstStyle/>
        <a:p>
          <a:pPr rtl="0"/>
          <a:r>
            <a:rPr lang="pl-PL" sz="2800" dirty="0" err="1" smtClean="0"/>
            <a:t>Number</a:t>
          </a:r>
          <a:r>
            <a:rPr lang="pl-PL" sz="2800" dirty="0" smtClean="0"/>
            <a:t> of </a:t>
          </a:r>
          <a:r>
            <a:rPr lang="pl-PL" sz="2800" dirty="0" err="1" smtClean="0"/>
            <a:t>visits</a:t>
          </a:r>
          <a:r>
            <a:rPr lang="pl-PL" sz="2800" dirty="0" smtClean="0"/>
            <a:t> of </a:t>
          </a:r>
          <a:r>
            <a:rPr lang="pl-PL" sz="2800" dirty="0" err="1" smtClean="0"/>
            <a:t>specialists</a:t>
          </a:r>
          <a:r>
            <a:rPr lang="pl-PL" sz="2800" dirty="0" smtClean="0"/>
            <a:t> </a:t>
          </a:r>
          <a:r>
            <a:rPr lang="pl-PL" sz="2800" dirty="0" err="1" smtClean="0"/>
            <a:t>in</a:t>
          </a:r>
          <a:r>
            <a:rPr lang="pl-PL" sz="2800" dirty="0" smtClean="0"/>
            <a:t> </a:t>
          </a:r>
          <a:r>
            <a:rPr lang="pl-PL" sz="2800" dirty="0" err="1" smtClean="0"/>
            <a:t>families</a:t>
          </a:r>
          <a:endParaRPr lang="pl-PL" sz="2800" dirty="0"/>
        </a:p>
      </dgm:t>
    </dgm:pt>
    <dgm:pt modelId="{4098A033-1083-4729-B967-C111A44B30F8}" type="parTrans" cxnId="{FC5DD58D-40F4-49AE-9B14-1634E1BD9610}">
      <dgm:prSet/>
      <dgm:spPr/>
      <dgm:t>
        <a:bodyPr/>
        <a:lstStyle/>
        <a:p>
          <a:endParaRPr lang="pl-PL"/>
        </a:p>
      </dgm:t>
    </dgm:pt>
    <dgm:pt modelId="{6F9C850C-9D71-4210-A9F7-5867BD74D680}" type="sibTrans" cxnId="{FC5DD58D-40F4-49AE-9B14-1634E1BD9610}">
      <dgm:prSet/>
      <dgm:spPr/>
      <dgm:t>
        <a:bodyPr/>
        <a:lstStyle/>
        <a:p>
          <a:endParaRPr lang="pl-PL"/>
        </a:p>
      </dgm:t>
    </dgm:pt>
    <dgm:pt modelId="{E729471B-BB97-4A1C-A4CA-F18A430479C3}">
      <dgm:prSet custT="1"/>
      <dgm:spPr/>
      <dgm:t>
        <a:bodyPr/>
        <a:lstStyle/>
        <a:p>
          <a:pPr rtl="0"/>
          <a:r>
            <a:rPr lang="pl-PL" sz="2800" dirty="0" err="1" smtClean="0"/>
            <a:t>Number</a:t>
          </a:r>
          <a:r>
            <a:rPr lang="pl-PL" sz="2800" dirty="0" smtClean="0"/>
            <a:t> of </a:t>
          </a:r>
          <a:r>
            <a:rPr lang="pl-PL" sz="2800" dirty="0" err="1" smtClean="0"/>
            <a:t>specialists</a:t>
          </a:r>
          <a:r>
            <a:rPr lang="pl-PL" sz="2800" dirty="0" smtClean="0"/>
            <a:t>’ </a:t>
          </a:r>
          <a:r>
            <a:rPr lang="pl-PL" sz="2800" dirty="0" err="1" smtClean="0"/>
            <a:t>consultations</a:t>
          </a:r>
          <a:r>
            <a:rPr lang="pl-PL" sz="2800" dirty="0" smtClean="0"/>
            <a:t> </a:t>
          </a:r>
          <a:r>
            <a:rPr lang="pl-PL" sz="2800" dirty="0" err="1" smtClean="0"/>
            <a:t>with</a:t>
          </a:r>
          <a:r>
            <a:rPr lang="pl-PL" sz="2800" dirty="0" smtClean="0"/>
            <a:t> </a:t>
          </a:r>
          <a:r>
            <a:rPr lang="pl-PL" sz="2800" dirty="0" err="1" smtClean="0"/>
            <a:t>the</a:t>
          </a:r>
          <a:r>
            <a:rPr lang="pl-PL" sz="2800" dirty="0" smtClean="0"/>
            <a:t> </a:t>
          </a:r>
          <a:r>
            <a:rPr lang="pl-PL" sz="2800" dirty="0" err="1" smtClean="0"/>
            <a:t>child</a:t>
          </a:r>
          <a:r>
            <a:rPr lang="pl-PL" sz="2800" dirty="0" smtClean="0"/>
            <a:t> / </a:t>
          </a:r>
          <a:r>
            <a:rPr lang="pl-PL" sz="2800" dirty="0" err="1" smtClean="0"/>
            <a:t>family</a:t>
          </a:r>
          <a:r>
            <a:rPr lang="pl-PL" sz="2800" dirty="0" smtClean="0"/>
            <a:t>/ </a:t>
          </a:r>
          <a:r>
            <a:rPr lang="pl-PL" sz="2800" dirty="0" err="1" smtClean="0"/>
            <a:t>care-giver</a:t>
          </a:r>
          <a:endParaRPr lang="pl-PL" sz="2800" dirty="0"/>
        </a:p>
      </dgm:t>
    </dgm:pt>
    <dgm:pt modelId="{AD315270-C6B5-45DD-B5B5-58A2C5F45F90}" type="parTrans" cxnId="{D2634553-624C-4E29-92B4-61C45EF7219D}">
      <dgm:prSet/>
      <dgm:spPr/>
      <dgm:t>
        <a:bodyPr/>
        <a:lstStyle/>
        <a:p>
          <a:endParaRPr lang="pl-PL"/>
        </a:p>
      </dgm:t>
    </dgm:pt>
    <dgm:pt modelId="{49E4E781-B85A-4B3D-8EC2-36B4454AC2CE}" type="sibTrans" cxnId="{D2634553-624C-4E29-92B4-61C45EF7219D}">
      <dgm:prSet/>
      <dgm:spPr/>
      <dgm:t>
        <a:bodyPr/>
        <a:lstStyle/>
        <a:p>
          <a:endParaRPr lang="pl-PL"/>
        </a:p>
      </dgm:t>
    </dgm:pt>
    <dgm:pt modelId="{2BE2EF5E-FE6A-496D-BB3F-CCD19FC01FCF}" type="pres">
      <dgm:prSet presAssocID="{EE701593-5E17-4FE7-83F8-4A5C11E7C4A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84033F7A-2859-4831-8A11-C0D6338B8433}" type="pres">
      <dgm:prSet presAssocID="{51BA933D-9CB5-4318-B6EB-D79422A0486C}" presName="parentText" presStyleLbl="node1" presStyleIdx="0" presStyleCnt="4" custScaleY="173661" custLinFactY="-1143" custLinFactNeighborX="-7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D87055E-2C21-45D4-BECE-0F70E265DE45}" type="pres">
      <dgm:prSet presAssocID="{F71D3B8A-3233-4675-93EC-1BA2C17712D2}" presName="spacer" presStyleCnt="0"/>
      <dgm:spPr/>
    </dgm:pt>
    <dgm:pt modelId="{A151A822-45CF-4C11-859A-DFEB0FF78064}" type="pres">
      <dgm:prSet presAssocID="{CAA16581-6DEB-4565-AF78-DFFD471A392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A1159C7-0961-4CAA-8CCD-036F74D9B55C}" type="pres">
      <dgm:prSet presAssocID="{D863074A-1F74-444A-AB0F-2B74CEB378F9}" presName="spacer" presStyleCnt="0"/>
      <dgm:spPr/>
    </dgm:pt>
    <dgm:pt modelId="{828A8441-7A33-4BE1-8F11-0131C2532976}" type="pres">
      <dgm:prSet presAssocID="{23DE40B7-3289-4546-BA05-80DF5C05C95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2482A42-C151-4BE8-AB8F-3BDBF614E6D6}" type="pres">
      <dgm:prSet presAssocID="{6F9C850C-9D71-4210-A9F7-5867BD74D680}" presName="spacer" presStyleCnt="0"/>
      <dgm:spPr/>
    </dgm:pt>
    <dgm:pt modelId="{BACD980E-E6AB-4BFE-AEFD-62C94982FFA1}" type="pres">
      <dgm:prSet presAssocID="{E729471B-BB97-4A1C-A4CA-F18A430479C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EEF7B027-65CD-465D-8EEF-F8FECA1C3A53}" type="presOf" srcId="{51BA933D-9CB5-4318-B6EB-D79422A0486C}" destId="{84033F7A-2859-4831-8A11-C0D6338B8433}" srcOrd="0" destOrd="0" presId="urn:microsoft.com/office/officeart/2005/8/layout/vList2"/>
    <dgm:cxn modelId="{FC5DD58D-40F4-49AE-9B14-1634E1BD9610}" srcId="{EE701593-5E17-4FE7-83F8-4A5C11E7C4AC}" destId="{23DE40B7-3289-4546-BA05-80DF5C05C953}" srcOrd="2" destOrd="0" parTransId="{4098A033-1083-4729-B967-C111A44B30F8}" sibTransId="{6F9C850C-9D71-4210-A9F7-5867BD74D680}"/>
    <dgm:cxn modelId="{D2634553-624C-4E29-92B4-61C45EF7219D}" srcId="{EE701593-5E17-4FE7-83F8-4A5C11E7C4AC}" destId="{E729471B-BB97-4A1C-A4CA-F18A430479C3}" srcOrd="3" destOrd="0" parTransId="{AD315270-C6B5-45DD-B5B5-58A2C5F45F90}" sibTransId="{49E4E781-B85A-4B3D-8EC2-36B4454AC2CE}"/>
    <dgm:cxn modelId="{3628C529-735E-47D5-9BA0-668B035A0BCD}" type="presOf" srcId="{CAA16581-6DEB-4565-AF78-DFFD471A3929}" destId="{A151A822-45CF-4C11-859A-DFEB0FF78064}" srcOrd="0" destOrd="0" presId="urn:microsoft.com/office/officeart/2005/8/layout/vList2"/>
    <dgm:cxn modelId="{560B1660-02F0-4156-B280-6E926B7934B1}" type="presOf" srcId="{23DE40B7-3289-4546-BA05-80DF5C05C953}" destId="{828A8441-7A33-4BE1-8F11-0131C2532976}" srcOrd="0" destOrd="0" presId="urn:microsoft.com/office/officeart/2005/8/layout/vList2"/>
    <dgm:cxn modelId="{31DDCB25-C1CD-4D7A-80E1-5649E1727289}" type="presOf" srcId="{EE701593-5E17-4FE7-83F8-4A5C11E7C4AC}" destId="{2BE2EF5E-FE6A-496D-BB3F-CCD19FC01FCF}" srcOrd="0" destOrd="0" presId="urn:microsoft.com/office/officeart/2005/8/layout/vList2"/>
    <dgm:cxn modelId="{FA0C3A1A-7417-469D-8457-728E9E7F0EBF}" type="presOf" srcId="{E729471B-BB97-4A1C-A4CA-F18A430479C3}" destId="{BACD980E-E6AB-4BFE-AEFD-62C94982FFA1}" srcOrd="0" destOrd="0" presId="urn:microsoft.com/office/officeart/2005/8/layout/vList2"/>
    <dgm:cxn modelId="{EA377B7C-0CC5-4AB3-8CE1-1B23188FCBC0}" srcId="{EE701593-5E17-4FE7-83F8-4A5C11E7C4AC}" destId="{51BA933D-9CB5-4318-B6EB-D79422A0486C}" srcOrd="0" destOrd="0" parTransId="{D9C2099F-0C7D-4ADB-9ABE-6EB89397E299}" sibTransId="{F71D3B8A-3233-4675-93EC-1BA2C17712D2}"/>
    <dgm:cxn modelId="{3C677C3D-5438-406C-A942-52301C469F8C}" srcId="{EE701593-5E17-4FE7-83F8-4A5C11E7C4AC}" destId="{CAA16581-6DEB-4565-AF78-DFFD471A3929}" srcOrd="1" destOrd="0" parTransId="{090D8E08-52E2-4B82-B5CD-900816AA8B77}" sibTransId="{D863074A-1F74-444A-AB0F-2B74CEB378F9}"/>
    <dgm:cxn modelId="{6D5CDE91-C131-4E36-8EC2-A95E2C473BFB}" type="presParOf" srcId="{2BE2EF5E-FE6A-496D-BB3F-CCD19FC01FCF}" destId="{84033F7A-2859-4831-8A11-C0D6338B8433}" srcOrd="0" destOrd="0" presId="urn:microsoft.com/office/officeart/2005/8/layout/vList2"/>
    <dgm:cxn modelId="{FB5CA0F9-2B51-456D-8150-A905635CCD85}" type="presParOf" srcId="{2BE2EF5E-FE6A-496D-BB3F-CCD19FC01FCF}" destId="{BD87055E-2C21-45D4-BECE-0F70E265DE45}" srcOrd="1" destOrd="0" presId="urn:microsoft.com/office/officeart/2005/8/layout/vList2"/>
    <dgm:cxn modelId="{540F5723-E894-4C50-872D-48EC680E0D1D}" type="presParOf" srcId="{2BE2EF5E-FE6A-496D-BB3F-CCD19FC01FCF}" destId="{A151A822-45CF-4C11-859A-DFEB0FF78064}" srcOrd="2" destOrd="0" presId="urn:microsoft.com/office/officeart/2005/8/layout/vList2"/>
    <dgm:cxn modelId="{017DEF31-AD15-456D-8AC3-2F8B90A0CCE7}" type="presParOf" srcId="{2BE2EF5E-FE6A-496D-BB3F-CCD19FC01FCF}" destId="{EA1159C7-0961-4CAA-8CCD-036F74D9B55C}" srcOrd="3" destOrd="0" presId="urn:microsoft.com/office/officeart/2005/8/layout/vList2"/>
    <dgm:cxn modelId="{3C8A2396-D9EE-400C-90EA-603BAFF4F110}" type="presParOf" srcId="{2BE2EF5E-FE6A-496D-BB3F-CCD19FC01FCF}" destId="{828A8441-7A33-4BE1-8F11-0131C2532976}" srcOrd="4" destOrd="0" presId="urn:microsoft.com/office/officeart/2005/8/layout/vList2"/>
    <dgm:cxn modelId="{E0AA2767-A607-443A-B975-2EDD8A88535B}" type="presParOf" srcId="{2BE2EF5E-FE6A-496D-BB3F-CCD19FC01FCF}" destId="{02482A42-C151-4BE8-AB8F-3BDBF614E6D6}" srcOrd="5" destOrd="0" presId="urn:microsoft.com/office/officeart/2005/8/layout/vList2"/>
    <dgm:cxn modelId="{F188E6D9-0A7E-4054-81FF-11312739F35B}" type="presParOf" srcId="{2BE2EF5E-FE6A-496D-BB3F-CCD19FC01FCF}" destId="{BACD980E-E6AB-4BFE-AEFD-62C94982FFA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033F7A-2859-4831-8A11-C0D6338B8433}">
      <dsp:nvSpPr>
        <dsp:cNvPr id="0" name=""/>
        <dsp:cNvSpPr/>
      </dsp:nvSpPr>
      <dsp:spPr>
        <a:xfrm>
          <a:off x="0" y="0"/>
          <a:ext cx="8229599" cy="15969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4000" kern="1200" dirty="0" err="1" smtClean="0"/>
            <a:t>Cooperation</a:t>
          </a:r>
          <a:r>
            <a:rPr lang="pl-PL" sz="4000" kern="1200" dirty="0" smtClean="0"/>
            <a:t> </a:t>
          </a:r>
          <a:r>
            <a:rPr lang="pl-PL" sz="4000" kern="1200" dirty="0" err="1" smtClean="0"/>
            <a:t>with</a:t>
          </a:r>
          <a:r>
            <a:rPr lang="pl-PL" sz="4000" kern="1200" dirty="0" smtClean="0"/>
            <a:t> </a:t>
          </a:r>
          <a:r>
            <a:rPr lang="pl-PL" sz="4000" kern="1200" dirty="0" err="1" smtClean="0"/>
            <a:t>specialists</a:t>
          </a:r>
          <a:r>
            <a:rPr lang="pl-PL" sz="4000" kern="1200" dirty="0" smtClean="0"/>
            <a:t>:</a:t>
          </a:r>
          <a:endParaRPr lang="pl-PL" sz="4000" kern="1200" dirty="0"/>
        </a:p>
      </dsp:txBody>
      <dsp:txXfrm>
        <a:off x="77958" y="77958"/>
        <a:ext cx="8073683" cy="1441057"/>
      </dsp:txXfrm>
    </dsp:sp>
    <dsp:sp modelId="{A151A822-45CF-4C11-859A-DFEB0FF78064}">
      <dsp:nvSpPr>
        <dsp:cNvPr id="0" name=""/>
        <dsp:cNvSpPr/>
      </dsp:nvSpPr>
      <dsp:spPr>
        <a:xfrm>
          <a:off x="0" y="1608693"/>
          <a:ext cx="8229599" cy="9195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err="1" smtClean="0"/>
            <a:t>Number</a:t>
          </a:r>
          <a:r>
            <a:rPr lang="pl-PL" sz="2800" kern="1200" dirty="0" smtClean="0"/>
            <a:t> and </a:t>
          </a:r>
          <a:r>
            <a:rPr lang="pl-PL" sz="2800" kern="1200" dirty="0" err="1" smtClean="0"/>
            <a:t>frequency</a:t>
          </a:r>
          <a:r>
            <a:rPr lang="pl-PL" sz="2800" kern="1200" dirty="0" smtClean="0"/>
            <a:t> of </a:t>
          </a:r>
          <a:r>
            <a:rPr lang="pl-PL" sz="2800" kern="1200" dirty="0" err="1" smtClean="0"/>
            <a:t>specialist</a:t>
          </a:r>
          <a:r>
            <a:rPr lang="pl-PL" sz="2800" kern="1200" dirty="0" smtClean="0"/>
            <a:t> </a:t>
          </a:r>
          <a:r>
            <a:rPr lang="pl-PL" sz="2800" kern="1200" dirty="0" err="1" smtClean="0"/>
            <a:t>consultations</a:t>
          </a:r>
          <a:endParaRPr lang="pl-PL" sz="2800" kern="1200" dirty="0"/>
        </a:p>
      </dsp:txBody>
      <dsp:txXfrm>
        <a:off x="44891" y="1653584"/>
        <a:ext cx="8139817" cy="829810"/>
      </dsp:txXfrm>
    </dsp:sp>
    <dsp:sp modelId="{828A8441-7A33-4BE1-8F11-0131C2532976}">
      <dsp:nvSpPr>
        <dsp:cNvPr id="0" name=""/>
        <dsp:cNvSpPr/>
      </dsp:nvSpPr>
      <dsp:spPr>
        <a:xfrm>
          <a:off x="0" y="2538214"/>
          <a:ext cx="8229599" cy="9195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err="1" smtClean="0"/>
            <a:t>Number</a:t>
          </a:r>
          <a:r>
            <a:rPr lang="pl-PL" sz="2800" kern="1200" dirty="0" smtClean="0"/>
            <a:t> of </a:t>
          </a:r>
          <a:r>
            <a:rPr lang="pl-PL" sz="2800" kern="1200" dirty="0" err="1" smtClean="0"/>
            <a:t>visits</a:t>
          </a:r>
          <a:r>
            <a:rPr lang="pl-PL" sz="2800" kern="1200" dirty="0" smtClean="0"/>
            <a:t> of </a:t>
          </a:r>
          <a:r>
            <a:rPr lang="pl-PL" sz="2800" kern="1200" dirty="0" err="1" smtClean="0"/>
            <a:t>specialists</a:t>
          </a:r>
          <a:r>
            <a:rPr lang="pl-PL" sz="2800" kern="1200" dirty="0" smtClean="0"/>
            <a:t> </a:t>
          </a:r>
          <a:r>
            <a:rPr lang="pl-PL" sz="2800" kern="1200" dirty="0" err="1" smtClean="0"/>
            <a:t>in</a:t>
          </a:r>
          <a:r>
            <a:rPr lang="pl-PL" sz="2800" kern="1200" dirty="0" smtClean="0"/>
            <a:t> </a:t>
          </a:r>
          <a:r>
            <a:rPr lang="pl-PL" sz="2800" kern="1200" dirty="0" err="1" smtClean="0"/>
            <a:t>families</a:t>
          </a:r>
          <a:endParaRPr lang="pl-PL" sz="2800" kern="1200" dirty="0"/>
        </a:p>
      </dsp:txBody>
      <dsp:txXfrm>
        <a:off x="44891" y="2583105"/>
        <a:ext cx="8139817" cy="829810"/>
      </dsp:txXfrm>
    </dsp:sp>
    <dsp:sp modelId="{BACD980E-E6AB-4BFE-AEFD-62C94982FFA1}">
      <dsp:nvSpPr>
        <dsp:cNvPr id="0" name=""/>
        <dsp:cNvSpPr/>
      </dsp:nvSpPr>
      <dsp:spPr>
        <a:xfrm>
          <a:off x="0" y="3467735"/>
          <a:ext cx="8229599" cy="9195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err="1" smtClean="0"/>
            <a:t>Number</a:t>
          </a:r>
          <a:r>
            <a:rPr lang="pl-PL" sz="2800" kern="1200" dirty="0" smtClean="0"/>
            <a:t> of </a:t>
          </a:r>
          <a:r>
            <a:rPr lang="pl-PL" sz="2800" kern="1200" dirty="0" err="1" smtClean="0"/>
            <a:t>specialists</a:t>
          </a:r>
          <a:r>
            <a:rPr lang="pl-PL" sz="2800" kern="1200" dirty="0" smtClean="0"/>
            <a:t>’ </a:t>
          </a:r>
          <a:r>
            <a:rPr lang="pl-PL" sz="2800" kern="1200" dirty="0" err="1" smtClean="0"/>
            <a:t>consultations</a:t>
          </a:r>
          <a:r>
            <a:rPr lang="pl-PL" sz="2800" kern="1200" dirty="0" smtClean="0"/>
            <a:t> </a:t>
          </a:r>
          <a:r>
            <a:rPr lang="pl-PL" sz="2800" kern="1200" dirty="0" err="1" smtClean="0"/>
            <a:t>with</a:t>
          </a:r>
          <a:r>
            <a:rPr lang="pl-PL" sz="2800" kern="1200" dirty="0" smtClean="0"/>
            <a:t> </a:t>
          </a:r>
          <a:r>
            <a:rPr lang="pl-PL" sz="2800" kern="1200" dirty="0" err="1" smtClean="0"/>
            <a:t>the</a:t>
          </a:r>
          <a:r>
            <a:rPr lang="pl-PL" sz="2800" kern="1200" dirty="0" smtClean="0"/>
            <a:t> </a:t>
          </a:r>
          <a:r>
            <a:rPr lang="pl-PL" sz="2800" kern="1200" dirty="0" err="1" smtClean="0"/>
            <a:t>child</a:t>
          </a:r>
          <a:r>
            <a:rPr lang="pl-PL" sz="2800" kern="1200" dirty="0" smtClean="0"/>
            <a:t> / </a:t>
          </a:r>
          <a:r>
            <a:rPr lang="pl-PL" sz="2800" kern="1200" dirty="0" err="1" smtClean="0"/>
            <a:t>family</a:t>
          </a:r>
          <a:r>
            <a:rPr lang="pl-PL" sz="2800" kern="1200" dirty="0" smtClean="0"/>
            <a:t>/ </a:t>
          </a:r>
          <a:r>
            <a:rPr lang="pl-PL" sz="2800" kern="1200" dirty="0" err="1" smtClean="0"/>
            <a:t>care-giver</a:t>
          </a:r>
          <a:endParaRPr lang="pl-PL" sz="2800" kern="1200" dirty="0"/>
        </a:p>
      </dsp:txBody>
      <dsp:txXfrm>
        <a:off x="44891" y="3512626"/>
        <a:ext cx="8139817" cy="8298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D0095-C621-46A0-B015-ACCCB5713DDC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5D02C0-7A6C-4F12-898A-CA8CDA2FB60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92202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0525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0" y="695325"/>
            <a:ext cx="1588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0525" cy="4098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l-PL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5D02C0-7A6C-4F12-898A-CA8CDA2FB607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03008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ójkąt prostokątny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Dowolny kształt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Łącznik prostoliniowy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ytuł i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400800" cy="12192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abeli 2"/>
          <p:cNvSpPr>
            <a:spLocks noGrp="1"/>
          </p:cNvSpPr>
          <p:nvPr>
            <p:ph type="tbl" idx="1"/>
          </p:nvPr>
        </p:nvSpPr>
        <p:spPr>
          <a:xfrm>
            <a:off x="2438400" y="1600200"/>
            <a:ext cx="6400800" cy="4495800"/>
          </a:xfrm>
        </p:spPr>
        <p:txBody>
          <a:bodyPr>
            <a:normAutofit/>
          </a:bodyPr>
          <a:lstStyle/>
          <a:p>
            <a:pPr lvl="0"/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3286421962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12138" cy="1417638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21B92-481B-4628-9812-48FC5C775AA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757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  <p:sp>
        <p:nvSpPr>
          <p:cNvPr id="7" name="Pag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Pag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ójkąt prostokątny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Łącznik prostoliniowy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ag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Pag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wolny kształt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Dowolny kształt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ójkąt prostokątny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Łącznik prostoliniowy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34CBC36-C3B7-4BDF-B7D0-CE5D82579488}" type="datetimeFigureOut">
              <a:rPr lang="pl-PL" smtClean="0"/>
              <a:t>2012-12-06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D78D7F9-94B3-41AF-BE74-9AFC1FC29D92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jpeg"/><Relationship Id="rId5" Type="http://schemas.openxmlformats.org/officeDocument/2006/relationships/hyperlink" Target="http://www.facebook.com/photo.php?pid=100811&amp;id=100001604926885" TargetMode="External"/><Relationship Id="rId4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116632"/>
            <a:ext cx="8064896" cy="151214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dirty="0" err="1" smtClean="0"/>
              <a:t>Our</a:t>
            </a:r>
            <a:r>
              <a:rPr lang="pl-PL" dirty="0" smtClean="0"/>
              <a:t> Home </a:t>
            </a:r>
            <a:r>
              <a:rPr lang="pl-PL" dirty="0" err="1" smtClean="0"/>
              <a:t>Association</a:t>
            </a:r>
            <a:r>
              <a:rPr lang="pl-PL" dirty="0" smtClean="0"/>
              <a:t>  </a:t>
            </a:r>
            <a:r>
              <a:rPr lang="pl-PL" dirty="0" err="1" smtClean="0"/>
              <a:t>Warsaw</a:t>
            </a:r>
            <a:r>
              <a:rPr lang="pl-PL" dirty="0" smtClean="0"/>
              <a:t>, Poland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27984" y="2132856"/>
            <a:ext cx="3958224" cy="2481510"/>
          </a:xfrm>
        </p:spPr>
        <p:txBody>
          <a:bodyPr>
            <a:normAutofit fontScale="92500" lnSpcReduction="20000"/>
          </a:bodyPr>
          <a:lstStyle/>
          <a:p>
            <a:pPr marR="0" eaLnBrk="1" hangingPunct="1"/>
            <a:r>
              <a:rPr lang="pl-PL" sz="5400" dirty="0" err="1" smtClean="0">
                <a:solidFill>
                  <a:schemeClr val="tx1"/>
                </a:solidFill>
                <a:cs typeface="Arial" charset="0"/>
              </a:rPr>
              <a:t>Vulnerable</a:t>
            </a:r>
            <a:r>
              <a:rPr lang="pl-PL" sz="540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pl-PL" sz="5400" dirty="0" err="1" smtClean="0">
                <a:solidFill>
                  <a:schemeClr val="tx1"/>
                </a:solidFill>
                <a:cs typeface="Arial" charset="0"/>
              </a:rPr>
              <a:t>children</a:t>
            </a:r>
            <a:r>
              <a:rPr lang="pl-PL" sz="5400" dirty="0" smtClean="0">
                <a:solidFill>
                  <a:schemeClr val="tx1"/>
                </a:solidFill>
                <a:cs typeface="Arial" charset="0"/>
              </a:rPr>
              <a:t> and </a:t>
            </a:r>
            <a:r>
              <a:rPr lang="pl-PL" sz="5400" dirty="0" err="1" smtClean="0">
                <a:solidFill>
                  <a:schemeClr val="tx1"/>
                </a:solidFill>
                <a:cs typeface="Arial" charset="0"/>
              </a:rPr>
              <a:t>families</a:t>
            </a:r>
            <a:endParaRPr lang="pl-PL" sz="5400" dirty="0" smtClean="0">
              <a:solidFill>
                <a:schemeClr val="tx1"/>
              </a:solidFill>
              <a:cs typeface="Arial" charset="0"/>
            </a:endParaRPr>
          </a:p>
          <a:p>
            <a:pPr marR="0" eaLnBrk="1" hangingPunct="1"/>
            <a:r>
              <a:rPr lang="pl-PL" sz="2800" dirty="0" smtClean="0">
                <a:solidFill>
                  <a:schemeClr val="tx1"/>
                </a:solidFill>
                <a:cs typeface="Arial" charset="0"/>
              </a:rPr>
              <a:t>Tomasz Polkowski</a:t>
            </a:r>
            <a:endParaRPr lang="en-US" sz="2800" dirty="0" smtClean="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13318" name="Picture 6" descr="http://sphotos-a.ak.fbcdn.net/hphotos-ak-ash4/390328_324605294234070_1355534740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104456" cy="354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09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908720"/>
            <a:ext cx="8686800" cy="5098571"/>
          </a:xfrm>
        </p:spPr>
        <p:txBody>
          <a:bodyPr/>
          <a:lstStyle/>
          <a:p>
            <a:r>
              <a:rPr lang="pl-PL" b="1" dirty="0" err="1"/>
              <a:t>Planned</a:t>
            </a:r>
            <a:r>
              <a:rPr lang="pl-PL" b="1" dirty="0"/>
              <a:t> service</a:t>
            </a:r>
            <a:r>
              <a:rPr lang="pl-PL" dirty="0"/>
              <a:t> for </a:t>
            </a:r>
            <a:r>
              <a:rPr lang="pl-PL" dirty="0" err="1"/>
              <a:t>children</a:t>
            </a:r>
            <a:r>
              <a:rPr lang="pl-PL" dirty="0"/>
              <a:t> and </a:t>
            </a:r>
            <a:r>
              <a:rPr lang="pl-PL" dirty="0" err="1"/>
              <a:t>their</a:t>
            </a:r>
            <a:r>
              <a:rPr lang="pl-PL" dirty="0"/>
              <a:t> </a:t>
            </a:r>
            <a:r>
              <a:rPr lang="pl-PL" dirty="0" err="1"/>
              <a:t>families</a:t>
            </a:r>
            <a:r>
              <a:rPr lang="pl-PL" dirty="0"/>
              <a:t> </a:t>
            </a:r>
            <a:r>
              <a:rPr lang="pl-PL" dirty="0" err="1"/>
              <a:t>aimed</a:t>
            </a:r>
            <a:r>
              <a:rPr lang="pl-PL" dirty="0"/>
              <a:t> </a:t>
            </a:r>
            <a:r>
              <a:rPr lang="pl-PL" dirty="0" err="1"/>
              <a:t>at</a:t>
            </a:r>
            <a:r>
              <a:rPr lang="pl-PL" dirty="0"/>
              <a:t> </a:t>
            </a:r>
            <a:r>
              <a:rPr lang="pl-PL" dirty="0" err="1"/>
              <a:t>providing</a:t>
            </a:r>
            <a:r>
              <a:rPr lang="pl-PL" dirty="0"/>
              <a:t> </a:t>
            </a:r>
            <a:r>
              <a:rPr lang="pl-PL" dirty="0" err="1"/>
              <a:t>temporal</a:t>
            </a:r>
            <a:r>
              <a:rPr lang="pl-PL" dirty="0"/>
              <a:t> </a:t>
            </a:r>
            <a:r>
              <a:rPr lang="pl-PL" dirty="0" err="1"/>
              <a:t>care</a:t>
            </a:r>
            <a:r>
              <a:rPr lang="pl-PL" dirty="0"/>
              <a:t> for </a:t>
            </a:r>
            <a:r>
              <a:rPr lang="pl-PL" dirty="0" err="1"/>
              <a:t>children</a:t>
            </a:r>
            <a:r>
              <a:rPr lang="pl-PL" dirty="0"/>
              <a:t> from </a:t>
            </a:r>
            <a:r>
              <a:rPr lang="pl-PL" dirty="0" err="1"/>
              <a:t>families</a:t>
            </a:r>
            <a:r>
              <a:rPr lang="pl-PL" dirty="0"/>
              <a:t> </a:t>
            </a:r>
            <a:r>
              <a:rPr lang="pl-PL" dirty="0" err="1"/>
              <a:t>undergoing</a:t>
            </a:r>
            <a:r>
              <a:rPr lang="pl-PL" dirty="0"/>
              <a:t> </a:t>
            </a:r>
            <a:r>
              <a:rPr lang="pl-PL" dirty="0" err="1"/>
              <a:t>different</a:t>
            </a:r>
            <a:r>
              <a:rPr lang="pl-PL" dirty="0"/>
              <a:t> </a:t>
            </a:r>
            <a:r>
              <a:rPr lang="pl-PL" dirty="0" err="1"/>
              <a:t>types</a:t>
            </a:r>
            <a:r>
              <a:rPr lang="pl-PL" dirty="0"/>
              <a:t> of </a:t>
            </a:r>
            <a:r>
              <a:rPr lang="pl-PL" dirty="0" err="1"/>
              <a:t>crises</a:t>
            </a:r>
            <a:r>
              <a:rPr lang="pl-PL" dirty="0"/>
              <a:t>.</a:t>
            </a:r>
          </a:p>
          <a:p>
            <a:r>
              <a:rPr lang="pl-PL" dirty="0"/>
              <a:t>The </a:t>
            </a:r>
            <a:r>
              <a:rPr lang="pl-PL" dirty="0" err="1"/>
              <a:t>first</a:t>
            </a:r>
            <a:r>
              <a:rPr lang="pl-PL" dirty="0"/>
              <a:t> </a:t>
            </a:r>
            <a:r>
              <a:rPr lang="pl-PL" dirty="0" err="1"/>
              <a:t>aim</a:t>
            </a:r>
            <a:r>
              <a:rPr lang="pl-PL" dirty="0"/>
              <a:t> of </a:t>
            </a:r>
            <a:r>
              <a:rPr lang="pl-PL" dirty="0" err="1"/>
              <a:t>foster</a:t>
            </a:r>
            <a:r>
              <a:rPr lang="pl-PL" dirty="0"/>
              <a:t> </a:t>
            </a:r>
            <a:r>
              <a:rPr lang="pl-PL" dirty="0" err="1"/>
              <a:t>care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always</a:t>
            </a:r>
            <a:r>
              <a:rPr lang="pl-PL" dirty="0"/>
              <a:t> family </a:t>
            </a:r>
            <a:r>
              <a:rPr lang="pl-PL" b="1" dirty="0" err="1"/>
              <a:t>reunification</a:t>
            </a:r>
            <a:endParaRPr lang="pl-PL" b="1" dirty="0"/>
          </a:p>
          <a:p>
            <a:pPr>
              <a:spcBef>
                <a:spcPct val="0"/>
              </a:spcBef>
            </a:pPr>
            <a:r>
              <a:rPr lang="pl-PL" dirty="0" err="1"/>
              <a:t>If</a:t>
            </a:r>
            <a:r>
              <a:rPr lang="pl-PL" dirty="0"/>
              <a:t> </a:t>
            </a:r>
            <a:r>
              <a:rPr lang="pl-PL" dirty="0" err="1"/>
              <a:t>reunification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not </a:t>
            </a:r>
            <a:r>
              <a:rPr lang="pl-PL" dirty="0" err="1"/>
              <a:t>possible</a:t>
            </a:r>
            <a:r>
              <a:rPr lang="pl-PL" dirty="0"/>
              <a:t>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may</a:t>
            </a:r>
            <a:endParaRPr lang="pl-PL" dirty="0"/>
          </a:p>
          <a:p>
            <a:pPr>
              <a:spcBef>
                <a:spcPct val="0"/>
              </a:spcBef>
              <a:buNone/>
            </a:pPr>
            <a:r>
              <a:rPr lang="pl-PL" dirty="0"/>
              <a:t>   </a:t>
            </a:r>
            <a:r>
              <a:rPr lang="pl-PL" dirty="0" err="1"/>
              <a:t>become</a:t>
            </a:r>
            <a:r>
              <a:rPr lang="pl-PL" dirty="0"/>
              <a:t> a </a:t>
            </a:r>
            <a:r>
              <a:rPr lang="pl-PL" b="1" dirty="0" err="1"/>
              <a:t>long</a:t>
            </a:r>
            <a:r>
              <a:rPr lang="pl-PL" b="1" dirty="0"/>
              <a:t> term </a:t>
            </a:r>
            <a:r>
              <a:rPr lang="pl-PL" b="1" dirty="0" err="1"/>
              <a:t>care</a:t>
            </a:r>
            <a:r>
              <a:rPr lang="pl-PL" dirty="0"/>
              <a:t> with</a:t>
            </a:r>
          </a:p>
          <a:p>
            <a:pPr>
              <a:spcBef>
                <a:spcPct val="0"/>
              </a:spcBef>
              <a:buNone/>
            </a:pPr>
            <a:r>
              <a:rPr lang="pl-PL" dirty="0"/>
              <a:t>   a </a:t>
            </a:r>
            <a:r>
              <a:rPr lang="pl-PL" dirty="0" err="1"/>
              <a:t>planned</a:t>
            </a:r>
            <a:r>
              <a:rPr lang="pl-PL" dirty="0"/>
              <a:t> </a:t>
            </a:r>
            <a:r>
              <a:rPr lang="pl-PL" dirty="0" err="1"/>
              <a:t>preparation</a:t>
            </a:r>
            <a:r>
              <a:rPr lang="pl-PL" dirty="0"/>
              <a:t> for</a:t>
            </a:r>
          </a:p>
          <a:p>
            <a:pPr>
              <a:spcBef>
                <a:spcPct val="0"/>
              </a:spcBef>
              <a:buNone/>
            </a:pPr>
            <a:r>
              <a:rPr lang="pl-PL" dirty="0"/>
              <a:t>   </a:t>
            </a:r>
            <a:r>
              <a:rPr lang="pl-PL" b="1" dirty="0"/>
              <a:t>independent </a:t>
            </a:r>
            <a:r>
              <a:rPr lang="pl-PL" b="1" dirty="0" err="1"/>
              <a:t>living</a:t>
            </a:r>
            <a:endParaRPr lang="pl-PL" b="1" dirty="0"/>
          </a:p>
          <a:p>
            <a:pPr marL="109728" indent="0"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pl-PL" dirty="0" smtClean="0">
                <a:solidFill>
                  <a:schemeClr val="tx1"/>
                </a:solidFill>
              </a:rPr>
              <a:t>New </a:t>
            </a:r>
            <a:r>
              <a:rPr lang="pl-PL" dirty="0" err="1" smtClean="0">
                <a:solidFill>
                  <a:schemeClr val="tx1"/>
                </a:solidFill>
              </a:rPr>
              <a:t>concepts</a:t>
            </a:r>
            <a:r>
              <a:rPr lang="pl-PL" dirty="0" smtClean="0">
                <a:solidFill>
                  <a:schemeClr val="tx1"/>
                </a:solidFill>
              </a:rPr>
              <a:t> in </a:t>
            </a:r>
            <a:r>
              <a:rPr lang="pl-PL" dirty="0" err="1" smtClean="0">
                <a:solidFill>
                  <a:schemeClr val="tx1"/>
                </a:solidFill>
              </a:rPr>
              <a:t>foster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care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4" name="Picture 6" descr="sadgir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129" y="3429001"/>
            <a:ext cx="253987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794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us.123rf.com/400wm/400/400/kurhan/kurhan1010/kurhan101000039/7872732-happy-family-ojciec-matka-i-dzieci-izolowane-nad-biaa--ym-t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703" y="2840037"/>
            <a:ext cx="4173537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1484784"/>
            <a:ext cx="5868144" cy="5373216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pl-PL" sz="2800" b="1" dirty="0" err="1"/>
              <a:t>Building</a:t>
            </a:r>
            <a:r>
              <a:rPr lang="pl-PL" sz="2800" b="1" dirty="0"/>
              <a:t> </a:t>
            </a:r>
            <a:r>
              <a:rPr lang="pl-PL" sz="2800" b="1" dirty="0" err="1"/>
              <a:t>local</a:t>
            </a:r>
            <a:r>
              <a:rPr lang="pl-PL" sz="2800" b="1" dirty="0"/>
              <a:t> </a:t>
            </a:r>
            <a:r>
              <a:rPr lang="pl-PL" sz="2800" b="1" dirty="0" err="1"/>
              <a:t>foster</a:t>
            </a:r>
            <a:r>
              <a:rPr lang="pl-PL" sz="2800" b="1" dirty="0"/>
              <a:t> </a:t>
            </a:r>
            <a:r>
              <a:rPr lang="pl-PL" sz="2800" b="1" dirty="0" err="1"/>
              <a:t>care</a:t>
            </a:r>
            <a:r>
              <a:rPr lang="pl-PL" sz="2800" b="1" dirty="0"/>
              <a:t> </a:t>
            </a:r>
            <a:r>
              <a:rPr lang="pl-PL" sz="2800" b="1" dirty="0" err="1"/>
              <a:t>teams</a:t>
            </a:r>
            <a:r>
              <a:rPr lang="pl-PL" sz="2800" b="1" dirty="0"/>
              <a:t> to </a:t>
            </a:r>
            <a:r>
              <a:rPr lang="pl-PL" sz="2800" b="1" dirty="0" err="1"/>
              <a:t>provide</a:t>
            </a:r>
            <a:r>
              <a:rPr lang="pl-PL" sz="2800" b="1" dirty="0" smtClean="0"/>
              <a:t>: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Employment</a:t>
            </a:r>
            <a:r>
              <a:rPr lang="pl-PL" sz="2800" dirty="0" smtClean="0"/>
              <a:t> of </a:t>
            </a:r>
            <a:r>
              <a:rPr lang="pl-PL" sz="2800" dirty="0" err="1" smtClean="0"/>
              <a:t>foster</a:t>
            </a:r>
            <a:r>
              <a:rPr lang="pl-PL" sz="2800" dirty="0" smtClean="0"/>
              <a:t> </a:t>
            </a:r>
            <a:r>
              <a:rPr lang="pl-PL" sz="2800" dirty="0" err="1" smtClean="0"/>
              <a:t>care</a:t>
            </a:r>
            <a:r>
              <a:rPr lang="pl-PL" sz="2800" dirty="0" smtClean="0"/>
              <a:t> </a:t>
            </a:r>
            <a:r>
              <a:rPr lang="pl-PL" sz="2800" dirty="0" err="1" smtClean="0"/>
              <a:t>coordinators</a:t>
            </a:r>
            <a:endParaRPr lang="pl-PL" sz="2800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Recruitment</a:t>
            </a:r>
            <a:r>
              <a:rPr lang="pl-PL" sz="2800" dirty="0" smtClean="0"/>
              <a:t> of </a:t>
            </a:r>
            <a:r>
              <a:rPr lang="pl-PL" sz="2800" dirty="0" err="1" smtClean="0"/>
              <a:t>candidates</a:t>
            </a:r>
            <a:r>
              <a:rPr lang="pl-PL" sz="2800" dirty="0" smtClean="0"/>
              <a:t> for </a:t>
            </a:r>
            <a:r>
              <a:rPr lang="pl-PL" sz="2800" dirty="0" err="1" smtClean="0"/>
              <a:t>foster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endParaRPr lang="pl-PL" sz="2800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Qualification</a:t>
            </a:r>
            <a:endParaRPr lang="pl-PL" sz="2800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Trainings</a:t>
            </a:r>
            <a:r>
              <a:rPr lang="pl-PL" sz="2800" dirty="0" smtClean="0"/>
              <a:t> for </a:t>
            </a:r>
            <a:r>
              <a:rPr lang="pl-PL" sz="2800" dirty="0" err="1" smtClean="0"/>
              <a:t>future</a:t>
            </a:r>
            <a:r>
              <a:rPr lang="pl-PL" sz="2800" dirty="0" smtClean="0"/>
              <a:t> </a:t>
            </a:r>
            <a:r>
              <a:rPr lang="pl-PL" sz="2800" dirty="0" err="1" smtClean="0"/>
              <a:t>foster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r>
              <a:rPr lang="pl-PL" sz="2800" dirty="0" smtClean="0"/>
              <a:t> </a:t>
            </a:r>
            <a:r>
              <a:rPr lang="pl-PL" sz="2800" dirty="0" err="1" smtClean="0"/>
              <a:t>or</a:t>
            </a:r>
            <a:r>
              <a:rPr lang="pl-PL" sz="2800" dirty="0" smtClean="0"/>
              <a:t> family </a:t>
            </a:r>
            <a:r>
              <a:rPr lang="pl-PL" sz="2800" dirty="0" err="1" smtClean="0"/>
              <a:t>group</a:t>
            </a:r>
            <a:r>
              <a:rPr lang="pl-PL" sz="2800" dirty="0" smtClean="0"/>
              <a:t> homes</a:t>
            </a:r>
            <a:endParaRPr lang="pl-PL" sz="2800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smtClean="0"/>
              <a:t>In service </a:t>
            </a:r>
            <a:r>
              <a:rPr lang="pl-PL" sz="2800" dirty="0" err="1" smtClean="0"/>
              <a:t>trainings</a:t>
            </a:r>
            <a:endParaRPr lang="pl-PL" sz="2800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Organizing</a:t>
            </a:r>
            <a:r>
              <a:rPr lang="pl-PL" sz="2800" dirty="0" smtClean="0"/>
              <a:t> </a:t>
            </a:r>
            <a:r>
              <a:rPr lang="pl-PL" sz="2800" dirty="0" err="1" smtClean="0"/>
              <a:t>support</a:t>
            </a:r>
            <a:r>
              <a:rPr lang="pl-PL" sz="2800" dirty="0" smtClean="0"/>
              <a:t> and </a:t>
            </a:r>
            <a:r>
              <a:rPr lang="pl-PL" sz="2800" dirty="0" err="1" smtClean="0"/>
              <a:t>resources</a:t>
            </a:r>
            <a:r>
              <a:rPr lang="pl-PL" sz="2800" dirty="0" smtClean="0"/>
              <a:t> for </a:t>
            </a:r>
            <a:r>
              <a:rPr lang="pl-PL" sz="2800" dirty="0" err="1" smtClean="0"/>
              <a:t>foster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endParaRPr lang="pl-PL" sz="2800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Organizing</a:t>
            </a:r>
            <a:r>
              <a:rPr lang="pl-PL" sz="2800" dirty="0" smtClean="0"/>
              <a:t> </a:t>
            </a:r>
            <a:r>
              <a:rPr lang="pl-PL" sz="2800" dirty="0" err="1" smtClean="0"/>
              <a:t>voluntary</a:t>
            </a:r>
            <a:r>
              <a:rPr lang="pl-PL" sz="2800" dirty="0" smtClean="0"/>
              <a:t> </a:t>
            </a:r>
            <a:r>
              <a:rPr lang="pl-PL" sz="2800" dirty="0" err="1" smtClean="0"/>
              <a:t>supporters</a:t>
            </a:r>
            <a:endParaRPr lang="pl-PL" sz="2800" dirty="0"/>
          </a:p>
          <a:p>
            <a:pPr>
              <a:lnSpc>
                <a:spcPct val="90000"/>
              </a:lnSpc>
              <a:buFontTx/>
              <a:buChar char="-"/>
            </a:pPr>
            <a:endParaRPr lang="pl-PL" sz="2800" dirty="0"/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48922" cy="1143000"/>
          </a:xfrm>
        </p:spPr>
        <p:txBody>
          <a:bodyPr>
            <a:normAutofit fontScale="90000"/>
          </a:bodyPr>
          <a:lstStyle/>
          <a:p>
            <a:r>
              <a:rPr lang="pl-PL" dirty="0" smtClean="0">
                <a:solidFill>
                  <a:schemeClr val="tx1"/>
                </a:solidFill>
              </a:rPr>
              <a:t>The </a:t>
            </a:r>
            <a:r>
              <a:rPr lang="pl-PL" dirty="0" err="1" smtClean="0">
                <a:solidFill>
                  <a:schemeClr val="tx1"/>
                </a:solidFill>
              </a:rPr>
              <a:t>new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institution</a:t>
            </a:r>
            <a:r>
              <a:rPr lang="pl-PL" dirty="0" smtClean="0">
                <a:solidFill>
                  <a:schemeClr val="tx1"/>
                </a:solidFill>
              </a:rPr>
              <a:t> of </a:t>
            </a:r>
            <a:r>
              <a:rPr lang="pl-PL" dirty="0" err="1" smtClean="0">
                <a:solidFill>
                  <a:schemeClr val="tx1"/>
                </a:solidFill>
              </a:rPr>
              <a:t>foster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care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organizer</a:t>
            </a:r>
            <a:r>
              <a:rPr lang="pl-PL" dirty="0" smtClean="0">
                <a:solidFill>
                  <a:schemeClr val="tx1"/>
                </a:solidFill>
              </a:rPr>
              <a:t> in Powiat (</a:t>
            </a:r>
            <a:r>
              <a:rPr lang="pl-PL" dirty="0" err="1" smtClean="0">
                <a:solidFill>
                  <a:schemeClr val="tx1"/>
                </a:solidFill>
              </a:rPr>
              <a:t>cz</a:t>
            </a:r>
            <a:r>
              <a:rPr lang="pl-PL" dirty="0" smtClean="0">
                <a:solidFill>
                  <a:schemeClr val="tx1"/>
                </a:solidFill>
              </a:rPr>
              <a:t>: Okres)</a:t>
            </a:r>
            <a:endParaRPr lang="pl-P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4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836712"/>
            <a:ext cx="9134880" cy="6021288"/>
          </a:xfrm>
        </p:spPr>
        <p:txBody>
          <a:bodyPr>
            <a:normAutofit/>
          </a:bodyPr>
          <a:lstStyle/>
          <a:p>
            <a:r>
              <a:rPr lang="pl-PL" dirty="0" err="1" smtClean="0"/>
              <a:t>Elaboration</a:t>
            </a:r>
            <a:r>
              <a:rPr lang="pl-PL" dirty="0" smtClean="0"/>
              <a:t> of </a:t>
            </a:r>
            <a:r>
              <a:rPr lang="pl-PL" b="1" dirty="0" err="1" smtClean="0"/>
              <a:t>teamwork</a:t>
            </a:r>
            <a:r>
              <a:rPr lang="pl-PL" b="1" dirty="0" smtClean="0"/>
              <a:t> </a:t>
            </a:r>
            <a:r>
              <a:rPr lang="pl-PL" b="1" dirty="0" err="1" smtClean="0"/>
              <a:t>procedures</a:t>
            </a:r>
            <a:r>
              <a:rPr lang="pl-PL" b="1" dirty="0" smtClean="0"/>
              <a:t> </a:t>
            </a:r>
            <a:r>
              <a:rPr lang="pl-PL" dirty="0" smtClean="0"/>
              <a:t>with </a:t>
            </a:r>
            <a:r>
              <a:rPr lang="pl-PL" dirty="0" err="1" smtClean="0"/>
              <a:t>county</a:t>
            </a:r>
            <a:r>
              <a:rPr lang="pl-PL" dirty="0" smtClean="0"/>
              <a:t> </a:t>
            </a:r>
            <a:r>
              <a:rPr lang="pl-PL" dirty="0" err="1" smtClean="0"/>
              <a:t>administration</a:t>
            </a:r>
            <a:r>
              <a:rPr lang="pl-PL" dirty="0" smtClean="0"/>
              <a:t>, </a:t>
            </a:r>
            <a:r>
              <a:rPr lang="pl-PL" dirty="0" err="1" smtClean="0"/>
              <a:t>social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r>
              <a:rPr lang="pl-PL" dirty="0" smtClean="0"/>
              <a:t> system, family </a:t>
            </a:r>
            <a:r>
              <a:rPr lang="pl-PL" dirty="0" err="1" smtClean="0"/>
              <a:t>courts</a:t>
            </a:r>
            <a:r>
              <a:rPr lang="pl-PL" dirty="0" smtClean="0"/>
              <a:t>, family </a:t>
            </a:r>
            <a:r>
              <a:rPr lang="pl-PL" dirty="0" err="1" smtClean="0"/>
              <a:t>assistants</a:t>
            </a:r>
            <a:r>
              <a:rPr lang="pl-PL" dirty="0" smtClean="0"/>
              <a:t>, </a:t>
            </a:r>
            <a:r>
              <a:rPr lang="pl-PL" dirty="0" err="1" smtClean="0"/>
              <a:t>specialists</a:t>
            </a:r>
            <a:r>
              <a:rPr lang="pl-PL" dirty="0" smtClean="0"/>
              <a:t> etc.</a:t>
            </a:r>
          </a:p>
          <a:p>
            <a:r>
              <a:rPr lang="pl-PL" dirty="0" err="1" smtClean="0"/>
              <a:t>Providing</a:t>
            </a:r>
            <a:r>
              <a:rPr lang="pl-PL" dirty="0" smtClean="0"/>
              <a:t> </a:t>
            </a:r>
            <a:r>
              <a:rPr lang="pl-PL" b="1" dirty="0" err="1" smtClean="0"/>
              <a:t>advisory</a:t>
            </a:r>
            <a:r>
              <a:rPr lang="pl-PL" b="1" dirty="0" smtClean="0"/>
              <a:t> and </a:t>
            </a:r>
            <a:r>
              <a:rPr lang="pl-PL" b="1" dirty="0" err="1" smtClean="0"/>
              <a:t>therapeutic</a:t>
            </a:r>
            <a:r>
              <a:rPr lang="pl-PL" b="1" dirty="0" smtClean="0"/>
              <a:t> services</a:t>
            </a:r>
          </a:p>
          <a:p>
            <a:r>
              <a:rPr lang="pl-PL" dirty="0" err="1" smtClean="0"/>
              <a:t>Legal</a:t>
            </a:r>
            <a:r>
              <a:rPr lang="pl-PL" dirty="0" smtClean="0"/>
              <a:t> </a:t>
            </a:r>
            <a:r>
              <a:rPr lang="pl-PL" dirty="0" err="1" smtClean="0"/>
              <a:t>advice</a:t>
            </a:r>
            <a:endParaRPr lang="pl-PL" dirty="0" smtClean="0"/>
          </a:p>
          <a:p>
            <a:r>
              <a:rPr lang="pl-PL" dirty="0" err="1" smtClean="0"/>
              <a:t>Periodical</a:t>
            </a:r>
            <a:r>
              <a:rPr lang="pl-PL" dirty="0" smtClean="0"/>
              <a:t> </a:t>
            </a:r>
            <a:r>
              <a:rPr lang="pl-PL" b="1" dirty="0" err="1" smtClean="0"/>
              <a:t>analyses</a:t>
            </a:r>
            <a:r>
              <a:rPr lang="pl-PL" b="1" dirty="0" smtClean="0"/>
              <a:t> of </a:t>
            </a:r>
            <a:r>
              <a:rPr lang="pl-PL" b="1" dirty="0" err="1" smtClean="0"/>
              <a:t>children</a:t>
            </a:r>
            <a:r>
              <a:rPr lang="pl-PL" b="1" dirty="0" smtClean="0"/>
              <a:t> </a:t>
            </a:r>
            <a:r>
              <a:rPr lang="pl-PL" dirty="0" err="1" smtClean="0"/>
              <a:t>placed</a:t>
            </a:r>
            <a:r>
              <a:rPr lang="pl-PL" dirty="0" smtClean="0"/>
              <a:t> in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care</a:t>
            </a:r>
            <a:endParaRPr lang="pl-PL" dirty="0" smtClean="0"/>
          </a:p>
          <a:p>
            <a:r>
              <a:rPr lang="pl-PL" dirty="0" err="1" smtClean="0"/>
              <a:t>Providing</a:t>
            </a:r>
            <a:r>
              <a:rPr lang="pl-PL" dirty="0" smtClean="0"/>
              <a:t> </a:t>
            </a:r>
            <a:r>
              <a:rPr lang="pl-PL" b="1" dirty="0" err="1" smtClean="0"/>
              <a:t>psychological</a:t>
            </a:r>
            <a:endParaRPr lang="pl-PL" b="1" dirty="0" smtClean="0"/>
          </a:p>
          <a:p>
            <a:pPr marL="109728" indent="0">
              <a:buNone/>
            </a:pPr>
            <a:r>
              <a:rPr lang="pl-PL" b="1" dirty="0" smtClean="0"/>
              <a:t>  </a:t>
            </a:r>
            <a:r>
              <a:rPr lang="pl-PL" b="1" dirty="0" err="1" smtClean="0"/>
              <a:t>support</a:t>
            </a:r>
            <a:endParaRPr lang="pl-PL" b="1" dirty="0" smtClean="0"/>
          </a:p>
          <a:p>
            <a:r>
              <a:rPr lang="pl-PL" dirty="0" err="1" smtClean="0"/>
              <a:t>Cooperation</a:t>
            </a:r>
            <a:r>
              <a:rPr lang="pl-PL" dirty="0" smtClean="0"/>
              <a:t> with</a:t>
            </a:r>
          </a:p>
          <a:p>
            <a:pPr marL="109728" indent="0">
              <a:buNone/>
            </a:pPr>
            <a:r>
              <a:rPr lang="pl-PL" dirty="0" smtClean="0"/>
              <a:t>  </a:t>
            </a:r>
            <a:r>
              <a:rPr lang="pl-PL" dirty="0" err="1" smtClean="0"/>
              <a:t>adoption</a:t>
            </a:r>
            <a:r>
              <a:rPr lang="pl-PL" dirty="0" smtClean="0"/>
              <a:t> </a:t>
            </a:r>
            <a:r>
              <a:rPr lang="pl-PL" dirty="0" err="1" smtClean="0"/>
              <a:t>centers</a:t>
            </a:r>
            <a:endParaRPr lang="pl-PL" dirty="0" smtClean="0"/>
          </a:p>
          <a:p>
            <a:r>
              <a:rPr lang="pl-PL" dirty="0" err="1" smtClean="0"/>
              <a:t>Providing</a:t>
            </a:r>
            <a:r>
              <a:rPr lang="pl-PL" dirty="0" smtClean="0"/>
              <a:t> </a:t>
            </a:r>
            <a:r>
              <a:rPr lang="pl-PL" b="1" dirty="0" smtClean="0"/>
              <a:t>relief </a:t>
            </a:r>
            <a:r>
              <a:rPr lang="pl-PL" b="1" dirty="0" err="1" smtClean="0"/>
              <a:t>support</a:t>
            </a:r>
            <a:endParaRPr lang="pl-PL" b="1" dirty="0" smtClean="0"/>
          </a:p>
          <a:p>
            <a:pPr marL="109728" indent="0">
              <a:buNone/>
            </a:pPr>
            <a:r>
              <a:rPr lang="pl-PL" dirty="0"/>
              <a:t> </a:t>
            </a:r>
            <a:r>
              <a:rPr lang="pl-PL" dirty="0" smtClean="0"/>
              <a:t> for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pl-PL" sz="3500" dirty="0" smtClean="0">
                <a:solidFill>
                  <a:schemeClr val="tx1"/>
                </a:solidFill>
              </a:rPr>
              <a:t>Role of </a:t>
            </a:r>
            <a:r>
              <a:rPr lang="pl-PL" sz="3500" dirty="0" err="1" smtClean="0">
                <a:solidFill>
                  <a:schemeClr val="tx1"/>
                </a:solidFill>
              </a:rPr>
              <a:t>foster</a:t>
            </a:r>
            <a:r>
              <a:rPr lang="pl-PL" sz="3500" dirty="0" smtClean="0">
                <a:solidFill>
                  <a:schemeClr val="tx1"/>
                </a:solidFill>
              </a:rPr>
              <a:t> </a:t>
            </a:r>
            <a:r>
              <a:rPr lang="pl-PL" sz="3500" dirty="0" err="1" smtClean="0">
                <a:solidFill>
                  <a:schemeClr val="tx1"/>
                </a:solidFill>
              </a:rPr>
              <a:t>care</a:t>
            </a:r>
            <a:r>
              <a:rPr lang="pl-PL" sz="3500" dirty="0" smtClean="0">
                <a:solidFill>
                  <a:schemeClr val="tx1"/>
                </a:solidFill>
              </a:rPr>
              <a:t> </a:t>
            </a:r>
            <a:r>
              <a:rPr lang="pl-PL" sz="3500" dirty="0" err="1" smtClean="0">
                <a:solidFill>
                  <a:schemeClr val="tx1"/>
                </a:solidFill>
              </a:rPr>
              <a:t>organizer</a:t>
            </a:r>
            <a:r>
              <a:rPr lang="pl-PL" sz="3500" dirty="0" smtClean="0">
                <a:solidFill>
                  <a:schemeClr val="tx1"/>
                </a:solidFill>
              </a:rPr>
              <a:t>, </a:t>
            </a:r>
            <a:r>
              <a:rPr lang="pl-PL" sz="3500" dirty="0" err="1" smtClean="0">
                <a:solidFill>
                  <a:schemeClr val="tx1"/>
                </a:solidFill>
              </a:rPr>
              <a:t>continued</a:t>
            </a:r>
            <a:r>
              <a:rPr lang="pl-PL" sz="3500" dirty="0" smtClean="0">
                <a:solidFill>
                  <a:schemeClr val="tx1"/>
                </a:solidFill>
              </a:rPr>
              <a:t>:</a:t>
            </a:r>
            <a:endParaRPr lang="pl-PL" sz="3500" dirty="0">
              <a:solidFill>
                <a:schemeClr val="tx1"/>
              </a:solidFill>
            </a:endParaRPr>
          </a:p>
        </p:txBody>
      </p:sp>
      <p:pic>
        <p:nvPicPr>
          <p:cNvPr id="22530" name="Picture 2" descr="http://www.pcpr.info/dane/7/P5180089Kop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680" y="3790950"/>
            <a:ext cx="42672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06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836712"/>
            <a:ext cx="9036496" cy="517057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l-PL" dirty="0" err="1" smtClean="0"/>
              <a:t>Should</a:t>
            </a:r>
            <a:r>
              <a:rPr lang="pl-PL" dirty="0" smtClean="0"/>
              <a:t> be the </a:t>
            </a:r>
            <a:r>
              <a:rPr lang="pl-PL" b="1" dirty="0" err="1" smtClean="0"/>
              <a:t>friend</a:t>
            </a:r>
            <a:r>
              <a:rPr lang="pl-PL" dirty="0" smtClean="0"/>
              <a:t> for the family </a:t>
            </a:r>
            <a:r>
              <a:rPr lang="pl-PL" dirty="0" err="1" smtClean="0"/>
              <a:t>rather</a:t>
            </a:r>
            <a:r>
              <a:rPr lang="pl-PL" dirty="0" smtClean="0"/>
              <a:t> </a:t>
            </a:r>
            <a:r>
              <a:rPr lang="pl-PL" dirty="0" err="1" smtClean="0"/>
              <a:t>then</a:t>
            </a:r>
            <a:r>
              <a:rPr lang="pl-PL" dirty="0" smtClean="0"/>
              <a:t> </a:t>
            </a:r>
            <a:r>
              <a:rPr lang="pl-PL" dirty="0" err="1" smtClean="0"/>
              <a:t>an</a:t>
            </a:r>
            <a:r>
              <a:rPr lang="pl-PL" dirty="0" smtClean="0"/>
              <a:t> </a:t>
            </a:r>
            <a:r>
              <a:rPr lang="pl-PL" dirty="0" err="1" smtClean="0"/>
              <a:t>auditor</a:t>
            </a:r>
            <a:r>
              <a:rPr lang="pl-PL" dirty="0" smtClean="0"/>
              <a:t>, </a:t>
            </a:r>
            <a:r>
              <a:rPr lang="pl-PL" dirty="0" err="1" smtClean="0"/>
              <a:t>evaluator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administration</a:t>
            </a:r>
            <a:r>
              <a:rPr lang="pl-PL" dirty="0" smtClean="0"/>
              <a:t> </a:t>
            </a:r>
            <a:r>
              <a:rPr lang="pl-PL" dirty="0" err="1" smtClean="0"/>
              <a:t>officer</a:t>
            </a:r>
            <a:endParaRPr lang="pl-PL" dirty="0" smtClean="0"/>
          </a:p>
          <a:p>
            <a:pPr>
              <a:spcBef>
                <a:spcPts val="0"/>
              </a:spcBef>
            </a:pPr>
            <a:r>
              <a:rPr lang="pl-PL" dirty="0" err="1" smtClean="0"/>
              <a:t>Elaborates</a:t>
            </a:r>
            <a:r>
              <a:rPr lang="pl-PL" dirty="0" smtClean="0"/>
              <a:t> and </a:t>
            </a:r>
            <a:r>
              <a:rPr lang="pl-PL" dirty="0" err="1" smtClean="0"/>
              <a:t>helps</a:t>
            </a:r>
            <a:r>
              <a:rPr lang="pl-PL" dirty="0" smtClean="0"/>
              <a:t> to </a:t>
            </a:r>
            <a:r>
              <a:rPr lang="pl-PL" dirty="0" err="1" smtClean="0"/>
              <a:t>implement</a:t>
            </a:r>
            <a:r>
              <a:rPr lang="pl-PL" dirty="0" smtClean="0"/>
              <a:t> the </a:t>
            </a:r>
            <a:r>
              <a:rPr lang="pl-PL" b="1" dirty="0" err="1" smtClean="0"/>
              <a:t>individual</a:t>
            </a:r>
            <a:r>
              <a:rPr lang="pl-PL" b="1" dirty="0" smtClean="0"/>
              <a:t> plan of </a:t>
            </a:r>
            <a:r>
              <a:rPr lang="pl-PL" b="1" dirty="0" err="1" smtClean="0"/>
              <a:t>support</a:t>
            </a:r>
            <a:r>
              <a:rPr lang="pl-PL" dirty="0" smtClean="0"/>
              <a:t> to the </a:t>
            </a:r>
            <a:r>
              <a:rPr lang="pl-PL" dirty="0" err="1" smtClean="0"/>
              <a:t>child</a:t>
            </a:r>
            <a:r>
              <a:rPr lang="pl-PL" dirty="0" smtClean="0"/>
              <a:t> and </a:t>
            </a:r>
            <a:r>
              <a:rPr lang="pl-PL" dirty="0" err="1" smtClean="0"/>
              <a:t>its</a:t>
            </a:r>
            <a:r>
              <a:rPr lang="pl-PL" dirty="0" smtClean="0"/>
              <a:t> family</a:t>
            </a:r>
          </a:p>
          <a:p>
            <a:pPr>
              <a:spcBef>
                <a:spcPts val="0"/>
              </a:spcBef>
            </a:pPr>
            <a:r>
              <a:rPr lang="pl-PL" dirty="0" smtClean="0"/>
              <a:t>The plan </a:t>
            </a:r>
            <a:r>
              <a:rPr lang="pl-PL" dirty="0" err="1" smtClean="0"/>
              <a:t>should</a:t>
            </a:r>
            <a:r>
              <a:rPr lang="pl-PL" dirty="0" smtClean="0"/>
              <a:t> be </a:t>
            </a:r>
            <a:r>
              <a:rPr lang="pl-PL" dirty="0" err="1" smtClean="0"/>
              <a:t>coordinated</a:t>
            </a:r>
            <a:r>
              <a:rPr lang="pl-PL" dirty="0" smtClean="0"/>
              <a:t> with the family </a:t>
            </a:r>
            <a:r>
              <a:rPr lang="pl-PL" dirty="0" err="1" smtClean="0"/>
              <a:t>assistant</a:t>
            </a:r>
            <a:endParaRPr lang="pl-PL" dirty="0" smtClean="0"/>
          </a:p>
          <a:p>
            <a:pPr>
              <a:spcBef>
                <a:spcPts val="0"/>
              </a:spcBef>
            </a:pPr>
            <a:r>
              <a:rPr lang="pl-PL" dirty="0" err="1" smtClean="0"/>
              <a:t>Provide</a:t>
            </a:r>
            <a:r>
              <a:rPr lang="pl-PL" dirty="0" smtClean="0"/>
              <a:t> </a:t>
            </a:r>
            <a:r>
              <a:rPr lang="pl-PL" dirty="0" err="1" smtClean="0"/>
              <a:t>all</a:t>
            </a:r>
            <a:r>
              <a:rPr lang="pl-PL" dirty="0" smtClean="0"/>
              <a:t> </a:t>
            </a:r>
            <a:r>
              <a:rPr lang="pl-PL" dirty="0" err="1" smtClean="0"/>
              <a:t>kinds</a:t>
            </a:r>
            <a:r>
              <a:rPr lang="pl-PL" dirty="0" smtClean="0"/>
              <a:t> of </a:t>
            </a:r>
            <a:r>
              <a:rPr lang="pl-PL" dirty="0" err="1" smtClean="0"/>
              <a:t>necessary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r>
              <a:rPr lang="pl-PL" dirty="0" smtClean="0"/>
              <a:t> for the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child</a:t>
            </a:r>
            <a:r>
              <a:rPr lang="pl-PL" dirty="0" smtClean="0"/>
              <a:t> and the family: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pl-PL" dirty="0" smtClean="0"/>
              <a:t>  </a:t>
            </a:r>
            <a:r>
              <a:rPr lang="pl-PL" dirty="0" err="1" smtClean="0"/>
              <a:t>organizational</a:t>
            </a:r>
            <a:r>
              <a:rPr lang="pl-PL" dirty="0" smtClean="0"/>
              <a:t>, </a:t>
            </a:r>
            <a:r>
              <a:rPr lang="pl-PL" dirty="0" err="1" smtClean="0"/>
              <a:t>legal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r>
              <a:rPr lang="pl-PL" dirty="0" smtClean="0"/>
              <a:t>,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pl-PL" dirty="0"/>
              <a:t> </a:t>
            </a:r>
            <a:r>
              <a:rPr lang="pl-PL" dirty="0" smtClean="0"/>
              <a:t> </a:t>
            </a:r>
            <a:r>
              <a:rPr lang="pl-PL" dirty="0" err="1" smtClean="0"/>
              <a:t>specialists</a:t>
            </a:r>
            <a:r>
              <a:rPr lang="pl-PL" dirty="0" smtClean="0"/>
              <a:t>, re-</a:t>
            </a:r>
            <a:r>
              <a:rPr lang="pl-PL" dirty="0" err="1" smtClean="0"/>
              <a:t>education</a:t>
            </a:r>
            <a:r>
              <a:rPr lang="pl-PL" dirty="0" smtClean="0"/>
              <a:t>,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pl-PL" dirty="0"/>
              <a:t> </a:t>
            </a:r>
            <a:r>
              <a:rPr lang="pl-PL" dirty="0" smtClean="0"/>
              <a:t> </a:t>
            </a:r>
            <a:r>
              <a:rPr lang="pl-PL" dirty="0" err="1" smtClean="0"/>
              <a:t>self-support</a:t>
            </a:r>
            <a:r>
              <a:rPr lang="pl-PL" dirty="0" smtClean="0"/>
              <a:t> </a:t>
            </a:r>
            <a:r>
              <a:rPr lang="pl-PL" dirty="0" err="1" smtClean="0"/>
              <a:t>groups</a:t>
            </a:r>
            <a:r>
              <a:rPr lang="pl-PL" dirty="0" smtClean="0"/>
              <a:t> etc.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pl-PL" dirty="0" smtClean="0">
                <a:solidFill>
                  <a:schemeClr val="tx1"/>
                </a:solidFill>
              </a:rPr>
              <a:t>Foster </a:t>
            </a:r>
            <a:r>
              <a:rPr lang="pl-PL" dirty="0" err="1" smtClean="0">
                <a:solidFill>
                  <a:schemeClr val="tx1"/>
                </a:solidFill>
              </a:rPr>
              <a:t>care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coordinator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24578" name="Picture 2" descr="http://www.wprost.pl/G/cache/2/0/0/2005e04671c45db5d06577b69b516676dc996a7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557" y="4149080"/>
            <a:ext cx="3570434" cy="269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85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4896544"/>
          </a:xfrm>
        </p:spPr>
        <p:txBody>
          <a:bodyPr>
            <a:normAutofit fontScale="92500" lnSpcReduction="20000"/>
          </a:bodyPr>
          <a:lstStyle/>
          <a:p>
            <a:r>
              <a:rPr lang="pl-PL" dirty="0" err="1" smtClean="0"/>
              <a:t>After</a:t>
            </a:r>
            <a:r>
              <a:rPr lang="pl-PL" dirty="0" smtClean="0"/>
              <a:t> a </a:t>
            </a:r>
            <a:r>
              <a:rPr lang="pl-PL" dirty="0" err="1" smtClean="0"/>
              <a:t>rise</a:t>
            </a:r>
            <a:r>
              <a:rPr lang="pl-PL" dirty="0" smtClean="0"/>
              <a:t> in </a:t>
            </a:r>
            <a:r>
              <a:rPr lang="pl-PL" dirty="0" err="1" smtClean="0"/>
              <a:t>numbers</a:t>
            </a:r>
            <a:r>
              <a:rPr lang="pl-PL" dirty="0" smtClean="0"/>
              <a:t> in 2007 – </a:t>
            </a:r>
            <a:r>
              <a:rPr lang="pl-PL" b="1" dirty="0" err="1" smtClean="0"/>
              <a:t>decrease</a:t>
            </a:r>
            <a:r>
              <a:rPr lang="pl-PL" dirty="0" smtClean="0"/>
              <a:t> of </a:t>
            </a:r>
            <a:r>
              <a:rPr lang="pl-PL" dirty="0" err="1" smtClean="0"/>
              <a:t>new</a:t>
            </a:r>
            <a:r>
              <a:rPr lang="pl-PL" dirty="0" smtClean="0"/>
              <a:t> „</a:t>
            </a:r>
            <a:r>
              <a:rPr lang="pl-PL" dirty="0" err="1" smtClean="0"/>
              <a:t>vocations</a:t>
            </a:r>
            <a:r>
              <a:rPr lang="pl-PL" dirty="0" smtClean="0"/>
              <a:t>”</a:t>
            </a:r>
          </a:p>
          <a:p>
            <a:r>
              <a:rPr lang="pl-PL" b="1" dirty="0" err="1" smtClean="0"/>
              <a:t>Crisis</a:t>
            </a:r>
            <a:r>
              <a:rPr lang="pl-PL" b="1" dirty="0" smtClean="0"/>
              <a:t> </a:t>
            </a:r>
            <a:r>
              <a:rPr lang="pl-PL" dirty="0" smtClean="0"/>
              <a:t>in </a:t>
            </a:r>
            <a:r>
              <a:rPr lang="pl-PL" dirty="0" err="1" smtClean="0"/>
              <a:t>existing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r>
              <a:rPr lang="pl-PL" dirty="0" smtClean="0"/>
              <a:t> – </a:t>
            </a:r>
            <a:r>
              <a:rPr lang="pl-PL" dirty="0" err="1" smtClean="0"/>
              <a:t>many</a:t>
            </a:r>
            <a:r>
              <a:rPr lang="pl-PL" dirty="0" smtClean="0"/>
              <a:t>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r>
              <a:rPr lang="pl-PL" dirty="0" smtClean="0"/>
              <a:t> </a:t>
            </a:r>
            <a:r>
              <a:rPr lang="pl-PL" dirty="0" err="1" smtClean="0"/>
              <a:t>break</a:t>
            </a:r>
            <a:r>
              <a:rPr lang="pl-PL" dirty="0" smtClean="0"/>
              <a:t> </a:t>
            </a:r>
            <a:r>
              <a:rPr lang="pl-PL" dirty="0" err="1" smtClean="0"/>
              <a:t>up</a:t>
            </a:r>
            <a:r>
              <a:rPr lang="pl-PL" dirty="0" smtClean="0"/>
              <a:t> </a:t>
            </a:r>
            <a:r>
              <a:rPr lang="pl-PL" dirty="0" err="1" smtClean="0"/>
              <a:t>due</a:t>
            </a:r>
            <a:r>
              <a:rPr lang="pl-PL" dirty="0" smtClean="0"/>
              <a:t> to </a:t>
            </a:r>
            <a:r>
              <a:rPr lang="pl-PL" dirty="0" err="1" smtClean="0"/>
              <a:t>insufficient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r>
              <a:rPr lang="pl-PL" dirty="0" smtClean="0"/>
              <a:t> and </a:t>
            </a:r>
            <a:r>
              <a:rPr lang="pl-PL" dirty="0" err="1" smtClean="0"/>
              <a:t>too</a:t>
            </a:r>
            <a:r>
              <a:rPr lang="pl-PL" dirty="0" smtClean="0"/>
              <a:t> „</a:t>
            </a:r>
            <a:r>
              <a:rPr lang="pl-PL" dirty="0" err="1" smtClean="0"/>
              <a:t>official</a:t>
            </a:r>
            <a:r>
              <a:rPr lang="pl-PL" dirty="0" smtClean="0"/>
              <a:t>” </a:t>
            </a:r>
            <a:r>
              <a:rPr lang="pl-PL" dirty="0" err="1" smtClean="0"/>
              <a:t>treatment</a:t>
            </a:r>
            <a:r>
              <a:rPr lang="pl-PL" dirty="0" smtClean="0"/>
              <a:t> by </a:t>
            </a:r>
            <a:r>
              <a:rPr lang="pl-PL" dirty="0" err="1" smtClean="0"/>
              <a:t>authorities</a:t>
            </a:r>
            <a:r>
              <a:rPr lang="pl-PL" dirty="0" smtClean="0"/>
              <a:t>, </a:t>
            </a:r>
            <a:r>
              <a:rPr lang="pl-PL" dirty="0" err="1" smtClean="0"/>
              <a:t>scandals</a:t>
            </a:r>
            <a:r>
              <a:rPr lang="pl-PL" dirty="0" smtClean="0"/>
              <a:t> </a:t>
            </a:r>
            <a:r>
              <a:rPr lang="pl-PL" dirty="0" err="1" smtClean="0"/>
              <a:t>occur</a:t>
            </a:r>
            <a:r>
              <a:rPr lang="pl-PL" dirty="0" smtClean="0"/>
              <a:t> </a:t>
            </a:r>
            <a:r>
              <a:rPr lang="pl-PL" dirty="0" err="1" smtClean="0"/>
              <a:t>occasionally</a:t>
            </a:r>
            <a:endParaRPr lang="pl-PL" dirty="0" smtClean="0"/>
          </a:p>
          <a:p>
            <a:r>
              <a:rPr lang="pl-PL" dirty="0" err="1" smtClean="0"/>
              <a:t>There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an</a:t>
            </a:r>
            <a:r>
              <a:rPr lang="pl-PL" dirty="0" smtClean="0"/>
              <a:t> </a:t>
            </a:r>
            <a:r>
              <a:rPr lang="pl-PL" b="1" dirty="0" err="1" smtClean="0"/>
              <a:t>urgent</a:t>
            </a:r>
            <a:r>
              <a:rPr lang="pl-PL" b="1" dirty="0" smtClean="0"/>
              <a:t> </a:t>
            </a:r>
            <a:r>
              <a:rPr lang="pl-PL" b="1" dirty="0" err="1" smtClean="0"/>
              <a:t>need</a:t>
            </a:r>
            <a:r>
              <a:rPr lang="pl-PL" dirty="0" smtClean="0"/>
              <a:t> to </a:t>
            </a:r>
            <a:r>
              <a:rPr lang="pl-PL" dirty="0" err="1" smtClean="0"/>
              <a:t>prepare</a:t>
            </a:r>
            <a:r>
              <a:rPr lang="pl-PL" dirty="0" smtClean="0"/>
              <a:t> </a:t>
            </a:r>
            <a:r>
              <a:rPr lang="pl-PL" dirty="0" err="1" smtClean="0"/>
              <a:t>new</a:t>
            </a:r>
            <a:r>
              <a:rPr lang="pl-PL" dirty="0" smtClean="0"/>
              <a:t> services in </a:t>
            </a:r>
            <a:r>
              <a:rPr lang="pl-PL" dirty="0" err="1" smtClean="0"/>
              <a:t>accordance</a:t>
            </a:r>
            <a:r>
              <a:rPr lang="pl-PL" dirty="0" smtClean="0"/>
              <a:t> to the </a:t>
            </a:r>
            <a:r>
              <a:rPr lang="pl-PL" dirty="0" err="1" smtClean="0"/>
              <a:t>new</a:t>
            </a:r>
            <a:r>
              <a:rPr lang="pl-PL" dirty="0" smtClean="0"/>
              <a:t> </a:t>
            </a:r>
            <a:r>
              <a:rPr lang="pl-PL" dirty="0" err="1" smtClean="0"/>
              <a:t>Act</a:t>
            </a:r>
            <a:r>
              <a:rPr lang="pl-PL" dirty="0"/>
              <a:t> </a:t>
            </a:r>
            <a:r>
              <a:rPr lang="pl-PL" dirty="0" smtClean="0"/>
              <a:t>(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care</a:t>
            </a:r>
            <a:r>
              <a:rPr lang="pl-PL" dirty="0" smtClean="0"/>
              <a:t> </a:t>
            </a:r>
            <a:r>
              <a:rPr lang="pl-PL" dirty="0" err="1" smtClean="0"/>
              <a:t>coordiantors</a:t>
            </a:r>
            <a:r>
              <a:rPr lang="pl-PL" dirty="0" smtClean="0"/>
              <a:t>, </a:t>
            </a:r>
            <a:r>
              <a:rPr lang="pl-PL" dirty="0" err="1" smtClean="0"/>
              <a:t>specialists</a:t>
            </a:r>
            <a:r>
              <a:rPr lang="pl-PL" dirty="0" smtClean="0"/>
              <a:t>, </a:t>
            </a:r>
            <a:r>
              <a:rPr lang="pl-PL" dirty="0" err="1" smtClean="0"/>
              <a:t>support</a:t>
            </a:r>
            <a:r>
              <a:rPr lang="pl-PL" dirty="0" smtClean="0"/>
              <a:t>)</a:t>
            </a:r>
          </a:p>
          <a:p>
            <a:r>
              <a:rPr lang="pl-PL" dirty="0" err="1" smtClean="0"/>
              <a:t>There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a </a:t>
            </a:r>
            <a:r>
              <a:rPr lang="pl-PL" dirty="0" err="1" smtClean="0"/>
              <a:t>need</a:t>
            </a:r>
            <a:r>
              <a:rPr lang="pl-PL" dirty="0" smtClean="0"/>
              <a:t> for </a:t>
            </a:r>
            <a:r>
              <a:rPr lang="pl-PL" dirty="0" err="1" smtClean="0"/>
              <a:t>new</a:t>
            </a:r>
            <a:r>
              <a:rPr lang="pl-PL" dirty="0" smtClean="0"/>
              <a:t> </a:t>
            </a:r>
            <a:r>
              <a:rPr lang="pl-PL" dirty="0" err="1" smtClean="0"/>
              <a:t>concepts</a:t>
            </a:r>
            <a:r>
              <a:rPr lang="pl-PL" dirty="0" smtClean="0"/>
              <a:t> and </a:t>
            </a:r>
            <a:r>
              <a:rPr lang="pl-PL" dirty="0" err="1" smtClean="0"/>
              <a:t>raising</a:t>
            </a:r>
            <a:r>
              <a:rPr lang="pl-PL" dirty="0" smtClean="0"/>
              <a:t> the public </a:t>
            </a:r>
            <a:r>
              <a:rPr lang="pl-PL" dirty="0" err="1" smtClean="0"/>
              <a:t>awareness</a:t>
            </a:r>
            <a:r>
              <a:rPr lang="pl-PL" dirty="0" smtClean="0"/>
              <a:t> on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care</a:t>
            </a:r>
            <a:r>
              <a:rPr lang="pl-PL" dirty="0" smtClean="0"/>
              <a:t> and </a:t>
            </a:r>
            <a:r>
              <a:rPr lang="pl-PL" dirty="0" err="1" smtClean="0"/>
              <a:t>its</a:t>
            </a:r>
            <a:r>
              <a:rPr lang="pl-PL" dirty="0" smtClean="0"/>
              <a:t> </a:t>
            </a:r>
            <a:r>
              <a:rPr lang="pl-PL" dirty="0" err="1" smtClean="0"/>
              <a:t>aims</a:t>
            </a:r>
            <a:endParaRPr lang="pl-PL" dirty="0" smtClean="0"/>
          </a:p>
          <a:p>
            <a:r>
              <a:rPr lang="pl-PL" dirty="0" smtClean="0"/>
              <a:t>The </a:t>
            </a:r>
            <a:r>
              <a:rPr lang="pl-PL" dirty="0" err="1" smtClean="0"/>
              <a:t>pre</a:t>
            </a:r>
            <a:r>
              <a:rPr lang="pl-PL" dirty="0" smtClean="0"/>
              <a:t>-service and in-service </a:t>
            </a:r>
            <a:r>
              <a:rPr lang="pl-PL" dirty="0" err="1" smtClean="0"/>
              <a:t>training</a:t>
            </a:r>
            <a:r>
              <a:rPr lang="pl-PL" dirty="0" smtClean="0"/>
              <a:t> </a:t>
            </a:r>
            <a:r>
              <a:rPr lang="pl-PL" dirty="0" err="1" smtClean="0"/>
              <a:t>programs</a:t>
            </a:r>
            <a:r>
              <a:rPr lang="pl-PL" dirty="0" smtClean="0"/>
              <a:t> </a:t>
            </a:r>
            <a:r>
              <a:rPr lang="pl-PL" dirty="0" err="1" smtClean="0"/>
              <a:t>have</a:t>
            </a:r>
            <a:r>
              <a:rPr lang="pl-PL" dirty="0" smtClean="0"/>
              <a:t> to be </a:t>
            </a:r>
            <a:r>
              <a:rPr lang="pl-PL" dirty="0" err="1" smtClean="0"/>
              <a:t>more</a:t>
            </a:r>
            <a:r>
              <a:rPr lang="pl-PL" dirty="0" smtClean="0"/>
              <a:t> </a:t>
            </a:r>
            <a:r>
              <a:rPr lang="pl-PL" dirty="0" err="1" smtClean="0"/>
              <a:t>proffessional</a:t>
            </a:r>
            <a:r>
              <a:rPr lang="pl-PL" dirty="0" smtClean="0"/>
              <a:t> and </a:t>
            </a:r>
            <a:r>
              <a:rPr lang="pl-PL" dirty="0" err="1" smtClean="0"/>
              <a:t>based</a:t>
            </a:r>
            <a:r>
              <a:rPr lang="pl-PL" dirty="0" smtClean="0"/>
              <a:t> on </a:t>
            </a:r>
            <a:r>
              <a:rPr lang="pl-PL" dirty="0" err="1" smtClean="0"/>
              <a:t>recent</a:t>
            </a:r>
            <a:r>
              <a:rPr lang="pl-PL" dirty="0" smtClean="0"/>
              <a:t> </a:t>
            </a:r>
            <a:r>
              <a:rPr lang="pl-PL" dirty="0" err="1" smtClean="0"/>
              <a:t>findings</a:t>
            </a:r>
            <a:r>
              <a:rPr lang="pl-PL" dirty="0" smtClean="0"/>
              <a:t> in </a:t>
            </a:r>
            <a:r>
              <a:rPr lang="pl-PL" dirty="0" err="1" smtClean="0"/>
              <a:t>developmental</a:t>
            </a:r>
            <a:r>
              <a:rPr lang="pl-PL" dirty="0" smtClean="0"/>
              <a:t>, </a:t>
            </a:r>
            <a:r>
              <a:rPr lang="pl-PL" dirty="0" err="1" smtClean="0"/>
              <a:t>systemic</a:t>
            </a:r>
            <a:r>
              <a:rPr lang="pl-PL" dirty="0" smtClean="0"/>
              <a:t> </a:t>
            </a:r>
            <a:r>
              <a:rPr lang="pl-PL" dirty="0" err="1" smtClean="0"/>
              <a:t>psychology</a:t>
            </a:r>
            <a:endParaRPr lang="pl-PL" dirty="0" smtClean="0"/>
          </a:p>
          <a:p>
            <a:pPr marL="109728" indent="0">
              <a:buNone/>
            </a:pPr>
            <a:r>
              <a:rPr lang="pl-PL" dirty="0"/>
              <a:t> </a:t>
            </a:r>
            <a:r>
              <a:rPr lang="pl-PL" dirty="0" smtClean="0"/>
              <a:t> and </a:t>
            </a:r>
            <a:r>
              <a:rPr lang="pl-PL" dirty="0" err="1" smtClean="0"/>
              <a:t>attachment</a:t>
            </a:r>
            <a:r>
              <a:rPr lang="pl-PL" dirty="0" smtClean="0"/>
              <a:t> </a:t>
            </a:r>
            <a:r>
              <a:rPr lang="pl-PL" dirty="0" err="1" smtClean="0"/>
              <a:t>studies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92088"/>
          </a:xfrm>
        </p:spPr>
        <p:txBody>
          <a:bodyPr>
            <a:normAutofit/>
          </a:bodyPr>
          <a:lstStyle/>
          <a:p>
            <a:r>
              <a:rPr lang="pl-PL" sz="3600" dirty="0" smtClean="0">
                <a:solidFill>
                  <a:schemeClr val="tx1"/>
                </a:solidFill>
              </a:rPr>
              <a:t>Foster </a:t>
            </a:r>
            <a:r>
              <a:rPr lang="pl-PL" sz="3600" dirty="0" err="1" smtClean="0">
                <a:solidFill>
                  <a:schemeClr val="tx1"/>
                </a:solidFill>
              </a:rPr>
              <a:t>care</a:t>
            </a:r>
            <a:r>
              <a:rPr lang="pl-PL" sz="3600" dirty="0" smtClean="0">
                <a:solidFill>
                  <a:schemeClr val="tx1"/>
                </a:solidFill>
              </a:rPr>
              <a:t> – </a:t>
            </a:r>
            <a:r>
              <a:rPr lang="pl-PL" sz="3600" dirty="0" err="1" smtClean="0">
                <a:solidFill>
                  <a:schemeClr val="tx1"/>
                </a:solidFill>
              </a:rPr>
              <a:t>tendencies</a:t>
            </a:r>
            <a:r>
              <a:rPr lang="pl-PL" sz="3600" dirty="0" smtClean="0">
                <a:solidFill>
                  <a:schemeClr val="tx1"/>
                </a:solidFill>
              </a:rPr>
              <a:t> and </a:t>
            </a:r>
            <a:r>
              <a:rPr lang="pl-PL" sz="3600" dirty="0" err="1" smtClean="0">
                <a:solidFill>
                  <a:schemeClr val="tx1"/>
                </a:solidFill>
              </a:rPr>
              <a:t>dillemmas</a:t>
            </a:r>
            <a:r>
              <a:rPr lang="pl-PL" sz="3600" dirty="0" smtClean="0">
                <a:solidFill>
                  <a:schemeClr val="tx1"/>
                </a:solidFill>
              </a:rPr>
              <a:t>:</a:t>
            </a:r>
            <a:endParaRPr lang="pl-PL" sz="3600" dirty="0">
              <a:solidFill>
                <a:schemeClr val="tx1"/>
              </a:solidFill>
            </a:endParaRPr>
          </a:p>
        </p:txBody>
      </p:sp>
      <p:pic>
        <p:nvPicPr>
          <p:cNvPr id="7170" name="Picture 2" descr="http://www.cyh.com/HealthTopics/library/fostparent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532" y="4982286"/>
            <a:ext cx="2569468" cy="187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.wp.pl/a/f/jpeg/29883/anna_c_policja_pixl_pap60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048" y="4982285"/>
            <a:ext cx="2500951" cy="187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59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616624"/>
          </a:xfrm>
        </p:spPr>
        <p:txBody>
          <a:bodyPr>
            <a:normAutofit/>
          </a:bodyPr>
          <a:lstStyle/>
          <a:p>
            <a:r>
              <a:rPr lang="pl-PL" sz="2800" dirty="0" smtClean="0"/>
              <a:t>60,434 </a:t>
            </a:r>
            <a:r>
              <a:rPr lang="pl-PL" sz="2800" dirty="0" err="1" smtClean="0"/>
              <a:t>children</a:t>
            </a:r>
            <a:r>
              <a:rPr lang="pl-PL" sz="2800" dirty="0" smtClean="0"/>
              <a:t>, </a:t>
            </a:r>
            <a:r>
              <a:rPr lang="pl-PL" sz="2800" dirty="0" err="1" smtClean="0"/>
              <a:t>including</a:t>
            </a:r>
            <a:r>
              <a:rPr lang="pl-PL" sz="2800" dirty="0" smtClean="0"/>
              <a:t> 44,822 in </a:t>
            </a:r>
            <a:r>
              <a:rPr lang="pl-PL" sz="2800" dirty="0" err="1" smtClean="0"/>
              <a:t>kinship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r>
              <a:rPr lang="pl-PL" sz="2800" dirty="0" smtClean="0"/>
              <a:t> (75%), and 15612 in non-</a:t>
            </a:r>
            <a:r>
              <a:rPr lang="pl-PL" sz="2800" dirty="0" err="1" smtClean="0"/>
              <a:t>related</a:t>
            </a:r>
            <a:r>
              <a:rPr lang="pl-PL" sz="2800" dirty="0" smtClean="0"/>
              <a:t> </a:t>
            </a:r>
            <a:r>
              <a:rPr lang="pl-PL" sz="2800" dirty="0" err="1" smtClean="0"/>
              <a:t>foster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r>
              <a:rPr lang="pl-PL" sz="2800" dirty="0" smtClean="0"/>
              <a:t>, </a:t>
            </a:r>
            <a:r>
              <a:rPr lang="pl-PL" sz="2800" dirty="0" err="1" smtClean="0"/>
              <a:t>including</a:t>
            </a:r>
            <a:r>
              <a:rPr lang="pl-PL" sz="2800" dirty="0" smtClean="0"/>
              <a:t> 6737 in </a:t>
            </a:r>
            <a:r>
              <a:rPr lang="pl-PL" sz="2800" dirty="0" err="1" smtClean="0"/>
              <a:t>professional</a:t>
            </a:r>
            <a:r>
              <a:rPr lang="pl-PL" sz="2800" dirty="0" smtClean="0"/>
              <a:t> </a:t>
            </a:r>
            <a:r>
              <a:rPr lang="pl-PL" sz="2800" dirty="0" err="1" smtClean="0"/>
              <a:t>foster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r>
              <a:rPr lang="pl-PL" sz="2800" dirty="0" smtClean="0"/>
              <a:t> (44 % of non-</a:t>
            </a:r>
            <a:r>
              <a:rPr lang="pl-PL" sz="2800" dirty="0" err="1" smtClean="0"/>
              <a:t>related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r>
              <a:rPr lang="pl-PL" sz="2800" dirty="0" smtClean="0"/>
              <a:t>)</a:t>
            </a:r>
            <a:endParaRPr lang="pl-PL" sz="2800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pl-PL" dirty="0" smtClean="0">
                <a:solidFill>
                  <a:schemeClr val="tx1"/>
                </a:solidFill>
              </a:rPr>
              <a:t>Foster </a:t>
            </a:r>
            <a:r>
              <a:rPr lang="pl-PL" dirty="0" err="1" smtClean="0">
                <a:solidFill>
                  <a:schemeClr val="tx1"/>
                </a:solidFill>
              </a:rPr>
              <a:t>families</a:t>
            </a:r>
            <a:r>
              <a:rPr lang="pl-PL" dirty="0" smtClean="0">
                <a:solidFill>
                  <a:schemeClr val="tx1"/>
                </a:solidFill>
              </a:rPr>
              <a:t> - 2010</a:t>
            </a:r>
            <a:endParaRPr lang="pl-PL" dirty="0">
              <a:solidFill>
                <a:schemeClr val="tx1"/>
              </a:solidFill>
            </a:endParaRPr>
          </a:p>
        </p:txBody>
      </p:sp>
      <p:graphicFrame>
        <p:nvGraphicFramePr>
          <p:cNvPr id="4" name="Wykres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0053595"/>
              </p:ext>
            </p:extLst>
          </p:nvPr>
        </p:nvGraphicFramePr>
        <p:xfrm>
          <a:off x="0" y="2518939"/>
          <a:ext cx="914400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286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ymbol zastępczy zawartości 2"/>
          <p:cNvSpPr>
            <a:spLocks noGrp="1"/>
          </p:cNvSpPr>
          <p:nvPr>
            <p:ph idx="1"/>
          </p:nvPr>
        </p:nvSpPr>
        <p:spPr>
          <a:xfrm>
            <a:off x="4071938" y="1600200"/>
            <a:ext cx="5072062" cy="4530725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err="1" smtClean="0"/>
              <a:t>Planned</a:t>
            </a:r>
            <a:r>
              <a:rPr lang="pl-PL" dirty="0" smtClean="0"/>
              <a:t> </a:t>
            </a:r>
            <a:r>
              <a:rPr lang="pl-PL" dirty="0" err="1" smtClean="0"/>
              <a:t>continuous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r>
              <a:rPr lang="pl-PL" dirty="0" smtClean="0"/>
              <a:t> for </a:t>
            </a:r>
            <a:r>
              <a:rPr lang="pl-PL" dirty="0" err="1" smtClean="0"/>
              <a:t>professional</a:t>
            </a:r>
            <a:r>
              <a:rPr lang="pl-PL" dirty="0" smtClean="0"/>
              <a:t>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r>
              <a:rPr lang="pl-PL" dirty="0" smtClean="0"/>
              <a:t> from </a:t>
            </a:r>
            <a:r>
              <a:rPr lang="pl-PL" dirty="0" err="1" smtClean="0"/>
              <a:t>Warsaw</a:t>
            </a:r>
            <a:r>
              <a:rPr lang="pl-PL" dirty="0" smtClean="0"/>
              <a:t>: </a:t>
            </a:r>
            <a:r>
              <a:rPr lang="pl-PL" dirty="0" err="1" smtClean="0"/>
              <a:t>Coordinators</a:t>
            </a:r>
            <a:r>
              <a:rPr lang="pl-PL" dirty="0" smtClean="0"/>
              <a:t> for </a:t>
            </a:r>
            <a:r>
              <a:rPr lang="pl-PL" dirty="0" err="1" smtClean="0"/>
              <a:t>each</a:t>
            </a:r>
            <a:r>
              <a:rPr lang="pl-PL" dirty="0" smtClean="0"/>
              <a:t> family, </a:t>
            </a:r>
            <a:r>
              <a:rPr lang="pl-PL" dirty="0" err="1" smtClean="0"/>
              <a:t>support</a:t>
            </a:r>
            <a:r>
              <a:rPr lang="pl-PL" dirty="0" smtClean="0"/>
              <a:t> </a:t>
            </a:r>
            <a:r>
              <a:rPr lang="pl-PL" dirty="0" err="1" smtClean="0"/>
              <a:t>groups</a:t>
            </a:r>
            <a:r>
              <a:rPr lang="pl-PL" dirty="0" smtClean="0"/>
              <a:t>, </a:t>
            </a:r>
            <a:r>
              <a:rPr lang="pl-PL" dirty="0" err="1" smtClean="0"/>
              <a:t>therapy</a:t>
            </a:r>
            <a:r>
              <a:rPr lang="pl-PL" dirty="0" smtClean="0"/>
              <a:t>, </a:t>
            </a:r>
            <a:r>
              <a:rPr lang="pl-PL" dirty="0" err="1" smtClean="0"/>
              <a:t>everyday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smtClean="0"/>
              <a:t>Public </a:t>
            </a:r>
            <a:r>
              <a:rPr lang="pl-PL" dirty="0" err="1" smtClean="0"/>
              <a:t>campaigns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err="1" smtClean="0"/>
              <a:t>Qualification</a:t>
            </a:r>
            <a:r>
              <a:rPr lang="pl-PL" dirty="0" smtClean="0"/>
              <a:t> </a:t>
            </a:r>
            <a:r>
              <a:rPr lang="pl-PL" dirty="0" err="1" smtClean="0"/>
              <a:t>procedures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err="1" smtClean="0"/>
              <a:t>Trainings</a:t>
            </a:r>
            <a:r>
              <a:rPr lang="pl-PL" dirty="0" smtClean="0"/>
              <a:t> for </a:t>
            </a:r>
            <a:r>
              <a:rPr lang="pl-PL" dirty="0" err="1" smtClean="0"/>
              <a:t>candidates</a:t>
            </a:r>
            <a:endParaRPr lang="pl-PL" dirty="0" smtClean="0"/>
          </a:p>
          <a:p>
            <a:pPr marL="109728" indent="0" eaLnBrk="1" fontAlgn="auto" hangingPunct="1">
              <a:spcAft>
                <a:spcPts val="0"/>
              </a:spcAft>
              <a:buNone/>
              <a:defRPr/>
            </a:pPr>
            <a:endParaRPr lang="pl-PL" dirty="0" smtClean="0"/>
          </a:p>
        </p:txBody>
      </p:sp>
      <p:sp>
        <p:nvSpPr>
          <p:cNvPr id="6146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dirty="0" err="1" smtClean="0">
                <a:solidFill>
                  <a:schemeClr val="tx1"/>
                </a:solidFill>
              </a:rPr>
              <a:t>Good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practices</a:t>
            </a:r>
            <a:r>
              <a:rPr lang="pl-PL" dirty="0" smtClean="0">
                <a:solidFill>
                  <a:schemeClr val="tx1"/>
                </a:solidFill>
              </a:rPr>
              <a:t>: Foster </a:t>
            </a:r>
            <a:r>
              <a:rPr lang="pl-PL" dirty="0" err="1" smtClean="0">
                <a:solidFill>
                  <a:schemeClr val="tx1"/>
                </a:solidFill>
              </a:rPr>
              <a:t>Care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Support</a:t>
            </a:r>
            <a:r>
              <a:rPr lang="pl-PL" dirty="0" smtClean="0">
                <a:solidFill>
                  <a:schemeClr val="tx1"/>
                </a:solidFill>
              </a:rPr>
              <a:t> Center – „PORT” - </a:t>
            </a:r>
            <a:r>
              <a:rPr lang="pl-PL" dirty="0" err="1" smtClean="0">
                <a:solidFill>
                  <a:schemeClr val="tx1"/>
                </a:solidFill>
              </a:rPr>
              <a:t>Warsaw</a:t>
            </a:r>
            <a:endParaRPr lang="pl-PL" dirty="0" smtClean="0">
              <a:solidFill>
                <a:schemeClr val="tx1"/>
              </a:solidFill>
            </a:endParaRPr>
          </a:p>
        </p:txBody>
      </p:sp>
      <p:pic>
        <p:nvPicPr>
          <p:cNvPr id="25604" name="Picture 5" descr="http://www.towarzystwonaszdom.pl/files/pictures/198-20100107112346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88"/>
            <a:ext cx="3730625" cy="535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503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ymbol zastępczy zawartości 1"/>
          <p:cNvSpPr>
            <a:spLocks noGrp="1"/>
          </p:cNvSpPr>
          <p:nvPr>
            <p:ph idx="1"/>
          </p:nvPr>
        </p:nvSpPr>
        <p:spPr>
          <a:xfrm>
            <a:off x="0" y="1196752"/>
            <a:ext cx="5003800" cy="4810348"/>
          </a:xfrm>
        </p:spPr>
        <p:txBody>
          <a:bodyPr/>
          <a:lstStyle/>
          <a:p>
            <a:r>
              <a:rPr lang="pl-PL" sz="2400" dirty="0" smtClean="0"/>
              <a:t>The </a:t>
            </a:r>
            <a:r>
              <a:rPr lang="pl-PL" sz="2400" dirty="0" err="1" smtClean="0"/>
              <a:t>new</a:t>
            </a:r>
            <a:r>
              <a:rPr lang="pl-PL" sz="2400" dirty="0" smtClean="0"/>
              <a:t> </a:t>
            </a:r>
            <a:r>
              <a:rPr lang="pl-PL" sz="2400" dirty="0" err="1" smtClean="0"/>
              <a:t>campaign</a:t>
            </a:r>
            <a:r>
              <a:rPr lang="pl-PL" sz="2400" dirty="0" smtClean="0"/>
              <a:t> of OUR HOME, City of </a:t>
            </a:r>
            <a:r>
              <a:rPr lang="pl-PL" sz="2400" dirty="0" err="1" smtClean="0"/>
              <a:t>Warsaw</a:t>
            </a:r>
            <a:r>
              <a:rPr lang="pl-PL" sz="2400" dirty="0" smtClean="0"/>
              <a:t>.</a:t>
            </a:r>
          </a:p>
          <a:p>
            <a:r>
              <a:rPr lang="pl-PL" sz="2400" dirty="0" err="1" smtClean="0"/>
              <a:t>Poland’s</a:t>
            </a:r>
            <a:r>
              <a:rPr lang="pl-PL" sz="2400" dirty="0" smtClean="0"/>
              <a:t> First Lady  </a:t>
            </a:r>
            <a:r>
              <a:rPr lang="pl-PL" sz="2400" dirty="0" err="1" smtClean="0"/>
              <a:t>supports</a:t>
            </a:r>
            <a:r>
              <a:rPr lang="pl-PL" sz="2400" dirty="0" smtClean="0"/>
              <a:t> the </a:t>
            </a:r>
            <a:r>
              <a:rPr lang="pl-PL" sz="2400" dirty="0" err="1" smtClean="0"/>
              <a:t>campaign</a:t>
            </a:r>
            <a:endParaRPr lang="pl-PL" sz="2400" dirty="0" smtClean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93610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pl-PL" dirty="0" smtClean="0">
                <a:solidFill>
                  <a:schemeClr val="tx1"/>
                </a:solidFill>
              </a:rPr>
              <a:t>Public </a:t>
            </a:r>
            <a:r>
              <a:rPr lang="pl-PL" dirty="0" err="1" smtClean="0">
                <a:solidFill>
                  <a:schemeClr val="tx1"/>
                </a:solidFill>
              </a:rPr>
              <a:t>campaigns</a:t>
            </a:r>
            <a:r>
              <a:rPr lang="pl-PL" dirty="0" smtClean="0">
                <a:solidFill>
                  <a:schemeClr val="tx1"/>
                </a:solidFill>
              </a:rPr>
              <a:t>: „</a:t>
            </a:r>
            <a:r>
              <a:rPr lang="pl-PL" dirty="0" err="1" smtClean="0">
                <a:solidFill>
                  <a:schemeClr val="tx1"/>
                </a:solidFill>
              </a:rPr>
              <a:t>It’s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warmer</a:t>
            </a:r>
            <a:r>
              <a:rPr lang="pl-PL" dirty="0" smtClean="0">
                <a:solidFill>
                  <a:schemeClr val="tx1"/>
                </a:solidFill>
              </a:rPr>
              <a:t> in a family”</a:t>
            </a:r>
            <a:endParaRPr lang="pl-PL" dirty="0">
              <a:solidFill>
                <a:schemeClr val="tx1"/>
              </a:solidFill>
            </a:endParaRPr>
          </a:p>
        </p:txBody>
      </p:sp>
      <p:graphicFrame>
        <p:nvGraphicFramePr>
          <p:cNvPr id="3174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19305"/>
              </p:ext>
            </p:extLst>
          </p:nvPr>
        </p:nvGraphicFramePr>
        <p:xfrm>
          <a:off x="5148263" y="1124744"/>
          <a:ext cx="3907811" cy="5472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" name="Acrobat Document" r:id="rId3" imgW="13496925" imgH="18897600" progId="AcroExch.Document.7">
                  <p:embed/>
                </p:oleObj>
              </mc:Choice>
              <mc:Fallback>
                <p:oleObj name="Acrobat Document" r:id="rId3" imgW="13496925" imgH="1889760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1124744"/>
                        <a:ext cx="3907811" cy="54726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49" name="Picture 4" descr="http://sphotos.ak.fbcdn.net/hphotos-ak-snc4/hs308.snc4/40740_113398575390306_100001604926885_100807_900956_n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5148263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418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pl-PL" dirty="0" smtClean="0"/>
              <a:t>   </a:t>
            </a:r>
            <a:r>
              <a:rPr lang="pl-PL" dirty="0" smtClean="0">
                <a:solidFill>
                  <a:schemeClr val="tx1"/>
                </a:solidFill>
              </a:rPr>
              <a:t>Foster </a:t>
            </a:r>
            <a:r>
              <a:rPr lang="pl-PL" dirty="0" err="1" smtClean="0">
                <a:solidFill>
                  <a:schemeClr val="tx1"/>
                </a:solidFill>
              </a:rPr>
              <a:t>care</a:t>
            </a:r>
            <a:r>
              <a:rPr lang="pl-PL" dirty="0" smtClean="0">
                <a:solidFill>
                  <a:schemeClr val="tx1"/>
                </a:solidFill>
              </a:rPr>
              <a:t> tram in </a:t>
            </a:r>
            <a:r>
              <a:rPr lang="pl-PL" dirty="0" err="1" smtClean="0">
                <a:solidFill>
                  <a:schemeClr val="tx1"/>
                </a:solidFill>
              </a:rPr>
              <a:t>Warsaw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25608" name="Picture 8" descr="http://sphotos-c.ak.fbcdn.net/hphotos-ak-snc6/250763_220164068011527_7778033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7359391" cy="551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87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 fontScale="90000"/>
          </a:bodyPr>
          <a:lstStyle/>
          <a:p>
            <a:r>
              <a:rPr lang="pl-PL" dirty="0" smtClean="0">
                <a:solidFill>
                  <a:schemeClr val="tx1"/>
                </a:solidFill>
              </a:rPr>
              <a:t>Foster </a:t>
            </a:r>
            <a:r>
              <a:rPr lang="pl-PL" dirty="0" err="1" smtClean="0">
                <a:solidFill>
                  <a:schemeClr val="tx1"/>
                </a:solidFill>
              </a:rPr>
              <a:t>carers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promoting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foster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families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28674" name="Picture 2" descr="http://sphotos-d.ak.fbcdn.net/hphotos-ak-snc6/250418_519305544764043_15232164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605067" cy="57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22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908720"/>
            <a:ext cx="8697144" cy="4525963"/>
          </a:xfrm>
        </p:spPr>
        <p:txBody>
          <a:bodyPr/>
          <a:lstStyle/>
          <a:p>
            <a:pPr marL="109728" indent="0">
              <a:buNone/>
            </a:pPr>
            <a:r>
              <a:rPr lang="pl-PL" dirty="0" smtClean="0"/>
              <a:t>The person </a:t>
            </a:r>
            <a:r>
              <a:rPr lang="pl-PL" dirty="0" err="1" smtClean="0"/>
              <a:t>who</a:t>
            </a:r>
            <a:r>
              <a:rPr lang="pl-PL" dirty="0" smtClean="0"/>
              <a:t> </a:t>
            </a:r>
            <a:r>
              <a:rPr lang="pl-PL" dirty="0" err="1" smtClean="0"/>
              <a:t>does</a:t>
            </a:r>
            <a:r>
              <a:rPr lang="pl-PL" dirty="0" smtClean="0"/>
              <a:t> not </a:t>
            </a:r>
            <a:r>
              <a:rPr lang="pl-PL" dirty="0" err="1" smtClean="0"/>
              <a:t>have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not </a:t>
            </a:r>
            <a:r>
              <a:rPr lang="pl-PL" dirty="0" err="1" smtClean="0"/>
              <a:t>able</a:t>
            </a:r>
            <a:r>
              <a:rPr lang="pl-PL" dirty="0" smtClean="0"/>
              <a:t> to </a:t>
            </a:r>
            <a:r>
              <a:rPr lang="pl-PL" dirty="0" err="1" smtClean="0"/>
              <a:t>use</a:t>
            </a:r>
            <a:r>
              <a:rPr lang="pl-PL" dirty="0" smtClean="0"/>
              <a:t> </a:t>
            </a:r>
            <a:r>
              <a:rPr lang="pl-PL" dirty="0" err="1" smtClean="0"/>
              <a:t>his</a:t>
            </a:r>
            <a:r>
              <a:rPr lang="pl-PL" dirty="0" smtClean="0"/>
              <a:t>/</a:t>
            </a:r>
            <a:r>
              <a:rPr lang="pl-PL" dirty="0" err="1" smtClean="0"/>
              <a:t>her</a:t>
            </a:r>
            <a:r>
              <a:rPr lang="pl-PL" dirty="0" smtClean="0"/>
              <a:t> </a:t>
            </a:r>
            <a:r>
              <a:rPr lang="pl-PL" dirty="0" err="1" smtClean="0"/>
              <a:t>own</a:t>
            </a:r>
            <a:r>
              <a:rPr lang="pl-PL" dirty="0" smtClean="0"/>
              <a:t> </a:t>
            </a:r>
            <a:r>
              <a:rPr lang="pl-PL" dirty="0" err="1" smtClean="0"/>
              <a:t>competencies</a:t>
            </a:r>
            <a:r>
              <a:rPr lang="pl-PL" dirty="0" smtClean="0"/>
              <a:t> and </a:t>
            </a:r>
            <a:r>
              <a:rPr lang="pl-PL" dirty="0" err="1" smtClean="0"/>
              <a:t>resources</a:t>
            </a:r>
            <a:r>
              <a:rPr lang="pl-PL" dirty="0" smtClean="0"/>
              <a:t> (</a:t>
            </a:r>
            <a:r>
              <a:rPr lang="pl-PL" dirty="0" err="1" smtClean="0"/>
              <a:t>both</a:t>
            </a:r>
            <a:r>
              <a:rPr lang="pl-PL" dirty="0" smtClean="0"/>
              <a:t> </a:t>
            </a:r>
            <a:r>
              <a:rPr lang="pl-PL" dirty="0" err="1" smtClean="0"/>
              <a:t>internal</a:t>
            </a:r>
            <a:r>
              <a:rPr lang="pl-PL" dirty="0" smtClean="0"/>
              <a:t> and </a:t>
            </a:r>
            <a:r>
              <a:rPr lang="pl-PL" dirty="0" err="1" smtClean="0"/>
              <a:t>external</a:t>
            </a:r>
            <a:r>
              <a:rPr lang="pl-PL" dirty="0" smtClean="0"/>
              <a:t>) to </a:t>
            </a:r>
            <a:r>
              <a:rPr lang="pl-PL" dirty="0" err="1" smtClean="0"/>
              <a:t>independently</a:t>
            </a:r>
            <a:r>
              <a:rPr lang="pl-PL" dirty="0" smtClean="0"/>
              <a:t> </a:t>
            </a:r>
            <a:r>
              <a:rPr lang="pl-PL" dirty="0" err="1" smtClean="0"/>
              <a:t>fulfill</a:t>
            </a:r>
            <a:r>
              <a:rPr lang="pl-PL" dirty="0" smtClean="0"/>
              <a:t> </a:t>
            </a:r>
            <a:r>
              <a:rPr lang="pl-PL" dirty="0" err="1" smtClean="0"/>
              <a:t>physical</a:t>
            </a:r>
            <a:r>
              <a:rPr lang="pl-PL" dirty="0" smtClean="0"/>
              <a:t>, </a:t>
            </a:r>
            <a:r>
              <a:rPr lang="pl-PL" dirty="0" err="1" smtClean="0"/>
              <a:t>emotional</a:t>
            </a:r>
            <a:r>
              <a:rPr lang="pl-PL" dirty="0" smtClean="0"/>
              <a:t> and </a:t>
            </a:r>
            <a:r>
              <a:rPr lang="pl-PL" dirty="0" err="1" smtClean="0"/>
              <a:t>social</a:t>
            </a:r>
            <a:r>
              <a:rPr lang="pl-PL" dirty="0" smtClean="0"/>
              <a:t> </a:t>
            </a:r>
            <a:r>
              <a:rPr lang="pl-PL" dirty="0" err="1" smtClean="0"/>
              <a:t>functions</a:t>
            </a:r>
            <a:r>
              <a:rPr lang="pl-PL" dirty="0" smtClean="0"/>
              <a:t>.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0" y="21760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What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does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it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mean</a:t>
            </a:r>
            <a:r>
              <a:rPr lang="pl-PL" dirty="0" smtClean="0">
                <a:solidFill>
                  <a:schemeClr val="tx1"/>
                </a:solidFill>
              </a:rPr>
              <a:t> to be </a:t>
            </a:r>
            <a:r>
              <a:rPr lang="pl-PL" dirty="0" err="1" smtClean="0">
                <a:solidFill>
                  <a:schemeClr val="tx1"/>
                </a:solidFill>
              </a:rPr>
              <a:t>vulnerable</a:t>
            </a:r>
            <a:r>
              <a:rPr lang="pl-PL" dirty="0" smtClean="0">
                <a:solidFill>
                  <a:schemeClr val="tx1"/>
                </a:solidFill>
              </a:rPr>
              <a:t>?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14338" name="Picture 2" descr="http://www.swallowfood.com/wp-content/uploads/2012/02/sad-m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0928"/>
            <a:ext cx="5390153" cy="358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04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pl-PL" dirty="0" err="1" smtClean="0">
                <a:solidFill>
                  <a:schemeClr val="tx1"/>
                </a:solidFill>
              </a:rPr>
              <a:t>Deinstitutionalization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campaign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27650" name="Picture 2" descr="http://sphotos-b.ak.fbcdn.net/hphotos-ak-snc7/379520_317615918266341_1055777341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344" y="1336410"/>
            <a:ext cx="3544642" cy="532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://sphotos-c.ak.fbcdn.net/hphotos-ak-ash4/379057_337700316257901_243370545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98308"/>
            <a:ext cx="809625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38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pl-PL" dirty="0" err="1" smtClean="0"/>
              <a:t>About</a:t>
            </a:r>
            <a:r>
              <a:rPr lang="pl-PL" dirty="0" smtClean="0"/>
              <a:t> 41,200 </a:t>
            </a:r>
            <a:r>
              <a:rPr lang="pl-PL" dirty="0" err="1" smtClean="0"/>
              <a:t>children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pl-PL" dirty="0" err="1" smtClean="0">
                <a:solidFill>
                  <a:schemeClr val="tx1"/>
                </a:solidFill>
              </a:rPr>
              <a:t>Institutional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care</a:t>
            </a:r>
            <a:r>
              <a:rPr lang="pl-PL" dirty="0" smtClean="0">
                <a:solidFill>
                  <a:schemeClr val="tx1"/>
                </a:solidFill>
              </a:rPr>
              <a:t> in Poland</a:t>
            </a:r>
            <a:endParaRPr lang="pl-PL" dirty="0">
              <a:solidFill>
                <a:schemeClr val="tx1"/>
              </a:solidFill>
            </a:endParaRPr>
          </a:p>
        </p:txBody>
      </p:sp>
      <p:graphicFrame>
        <p:nvGraphicFramePr>
          <p:cNvPr id="5" name="Wykres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6692577"/>
              </p:ext>
            </p:extLst>
          </p:nvPr>
        </p:nvGraphicFramePr>
        <p:xfrm>
          <a:off x="0" y="1916832"/>
          <a:ext cx="8388424" cy="4905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255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pl-PL" dirty="0" err="1" smtClean="0"/>
              <a:t>Institutional</a:t>
            </a:r>
            <a:r>
              <a:rPr lang="pl-PL" dirty="0" smtClean="0"/>
              <a:t> vs. Foster </a:t>
            </a:r>
            <a:r>
              <a:rPr lang="pl-PL" dirty="0" err="1" smtClean="0"/>
              <a:t>care</a:t>
            </a:r>
            <a:endParaRPr lang="pl-PL" dirty="0"/>
          </a:p>
        </p:txBody>
      </p:sp>
      <p:graphicFrame>
        <p:nvGraphicFramePr>
          <p:cNvPr id="4" name="Wykres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986553"/>
              </p:ext>
            </p:extLst>
          </p:nvPr>
        </p:nvGraphicFramePr>
        <p:xfrm>
          <a:off x="0" y="836712"/>
          <a:ext cx="9144000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4927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l-PL" smtClean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0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dirty="0" smtClean="0"/>
              <a:t>     </a:t>
            </a:r>
            <a:r>
              <a:rPr lang="pl-PL" dirty="0" err="1" smtClean="0"/>
              <a:t>Why</a:t>
            </a:r>
            <a:r>
              <a:rPr lang="pl-PL" dirty="0" smtClean="0"/>
              <a:t> not </a:t>
            </a:r>
            <a:r>
              <a:rPr lang="pl-PL" dirty="0" err="1" smtClean="0"/>
              <a:t>institutions</a:t>
            </a:r>
            <a:r>
              <a:rPr lang="pl-PL" dirty="0" smtClean="0"/>
              <a:t>?</a:t>
            </a:r>
            <a:endParaRPr lang="pl-PL" dirty="0"/>
          </a:p>
        </p:txBody>
      </p:sp>
      <p:pic>
        <p:nvPicPr>
          <p:cNvPr id="12293" name="Picture 9" descr="http://www.gryfino.powiat.pl/aktualnosci/2008-04-10_dom_dziecka/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836613"/>
            <a:ext cx="4175125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7" descr="http://www.kalisz.pl/xinha/plugins/ImageManager/demo_images/Foty_Iwony_2009/Dom_Dziecka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81450"/>
            <a:ext cx="4284663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5" descr="http://www.rodzinka.szm.com/Budynek%2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933825"/>
            <a:ext cx="424815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 descr="http://www.rc.fm/files/images/dom%20dziecka_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4297618" cy="307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69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0" y="836712"/>
            <a:ext cx="8686800" cy="568863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pl-PL" sz="2600" dirty="0" err="1" smtClean="0"/>
              <a:t>Separation</a:t>
            </a:r>
            <a:r>
              <a:rPr lang="pl-PL" sz="2600" dirty="0" smtClean="0"/>
              <a:t> from family life</a:t>
            </a:r>
          </a:p>
          <a:p>
            <a:pPr eaLnBrk="1" hangingPunct="1">
              <a:lnSpc>
                <a:spcPct val="90000"/>
              </a:lnSpc>
            </a:pPr>
            <a:r>
              <a:rPr lang="pl-PL" sz="2600" dirty="0" smtClean="0"/>
              <a:t>Limited </a:t>
            </a:r>
            <a:r>
              <a:rPr lang="pl-PL" sz="2600" dirty="0" err="1" smtClean="0"/>
              <a:t>individual</a:t>
            </a:r>
            <a:r>
              <a:rPr lang="pl-PL" sz="2600" dirty="0" smtClean="0"/>
              <a:t> </a:t>
            </a:r>
            <a:r>
              <a:rPr lang="pl-PL" sz="2600" dirty="0" err="1" smtClean="0"/>
              <a:t>relationships</a:t>
            </a:r>
            <a:r>
              <a:rPr lang="pl-PL" sz="2600" dirty="0" smtClean="0"/>
              <a:t> of </a:t>
            </a:r>
            <a:r>
              <a:rPr lang="pl-PL" sz="2600" dirty="0" err="1" smtClean="0"/>
              <a:t>children</a:t>
            </a:r>
            <a:r>
              <a:rPr lang="pl-PL" sz="2600" dirty="0" smtClean="0"/>
              <a:t> with </a:t>
            </a:r>
            <a:r>
              <a:rPr lang="pl-PL" sz="2600" dirty="0" err="1" smtClean="0"/>
              <a:t>chosen</a:t>
            </a:r>
            <a:r>
              <a:rPr lang="pl-PL" sz="2600" dirty="0" smtClean="0"/>
              <a:t> </a:t>
            </a:r>
            <a:r>
              <a:rPr lang="pl-PL" sz="2600" dirty="0" err="1" smtClean="0"/>
              <a:t>adults</a:t>
            </a:r>
            <a:endParaRPr lang="pl-PL" sz="2600" dirty="0" smtClean="0"/>
          </a:p>
          <a:p>
            <a:pPr eaLnBrk="1" hangingPunct="1">
              <a:lnSpc>
                <a:spcPct val="90000"/>
              </a:lnSpc>
            </a:pPr>
            <a:r>
              <a:rPr lang="pl-PL" sz="2600" dirty="0" err="1" smtClean="0"/>
              <a:t>Group</a:t>
            </a:r>
            <a:r>
              <a:rPr lang="pl-PL" sz="2600" dirty="0" smtClean="0"/>
              <a:t> </a:t>
            </a:r>
            <a:r>
              <a:rPr lang="pl-PL" sz="2600" dirty="0" err="1" smtClean="0"/>
              <a:t>up-bringing</a:t>
            </a:r>
            <a:endParaRPr lang="pl-PL" sz="2600" dirty="0" smtClean="0"/>
          </a:p>
          <a:p>
            <a:pPr eaLnBrk="1" hangingPunct="1">
              <a:lnSpc>
                <a:spcPct val="90000"/>
              </a:lnSpc>
            </a:pPr>
            <a:r>
              <a:rPr lang="pl-PL" sz="2600" dirty="0" smtClean="0"/>
              <a:t>Peer </a:t>
            </a:r>
            <a:r>
              <a:rPr lang="pl-PL" sz="2600" dirty="0" err="1" smtClean="0"/>
              <a:t>influences</a:t>
            </a:r>
            <a:r>
              <a:rPr lang="pl-PL" sz="2600" dirty="0" smtClean="0"/>
              <a:t>, „</a:t>
            </a:r>
            <a:r>
              <a:rPr lang="pl-PL" sz="2600" dirty="0" err="1" smtClean="0"/>
              <a:t>second</a:t>
            </a:r>
            <a:r>
              <a:rPr lang="pl-PL" sz="2600" dirty="0" smtClean="0"/>
              <a:t> life”</a:t>
            </a:r>
          </a:p>
          <a:p>
            <a:pPr eaLnBrk="1" hangingPunct="1">
              <a:lnSpc>
                <a:spcPct val="90000"/>
              </a:lnSpc>
            </a:pPr>
            <a:r>
              <a:rPr lang="pl-PL" sz="2600" dirty="0" err="1" smtClean="0"/>
              <a:t>Long-lasting</a:t>
            </a:r>
            <a:r>
              <a:rPr lang="pl-PL" sz="2600" dirty="0" smtClean="0"/>
              <a:t> </a:t>
            </a:r>
            <a:r>
              <a:rPr lang="pl-PL" sz="2600" dirty="0" err="1" smtClean="0"/>
              <a:t>effects</a:t>
            </a:r>
            <a:r>
              <a:rPr lang="pl-PL" sz="2600" dirty="0" smtClean="0"/>
              <a:t> on </a:t>
            </a:r>
            <a:r>
              <a:rPr lang="pl-PL" sz="2600" dirty="0" err="1" smtClean="0"/>
              <a:t>child’s</a:t>
            </a:r>
            <a:r>
              <a:rPr lang="pl-PL" sz="2600" dirty="0" smtClean="0"/>
              <a:t> </a:t>
            </a:r>
            <a:r>
              <a:rPr lang="pl-PL" sz="2600" dirty="0" err="1" smtClean="0"/>
              <a:t>emotions</a:t>
            </a:r>
            <a:r>
              <a:rPr lang="pl-PL" sz="2600" dirty="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pl-PL" sz="2600" dirty="0" err="1" smtClean="0"/>
              <a:t>They</a:t>
            </a:r>
            <a:r>
              <a:rPr lang="pl-PL" sz="2600" dirty="0" smtClean="0"/>
              <a:t> influence </a:t>
            </a:r>
            <a:r>
              <a:rPr lang="pl-PL" sz="2600" dirty="0" err="1" smtClean="0"/>
              <a:t>child’s</a:t>
            </a:r>
            <a:r>
              <a:rPr lang="pl-PL" sz="2600" dirty="0" smtClean="0"/>
              <a:t> </a:t>
            </a:r>
            <a:r>
              <a:rPr lang="pl-PL" sz="2600" dirty="0" err="1" smtClean="0"/>
              <a:t>competencies</a:t>
            </a:r>
            <a:r>
              <a:rPr lang="pl-PL" sz="2600" dirty="0" smtClean="0"/>
              <a:t> in </a:t>
            </a:r>
            <a:r>
              <a:rPr lang="pl-PL" sz="2600" dirty="0" err="1" smtClean="0"/>
              <a:t>social</a:t>
            </a:r>
            <a:r>
              <a:rPr lang="pl-PL" sz="2600" dirty="0" smtClean="0"/>
              <a:t> life</a:t>
            </a:r>
          </a:p>
          <a:p>
            <a:pPr eaLnBrk="1" hangingPunct="1">
              <a:lnSpc>
                <a:spcPct val="90000"/>
              </a:lnSpc>
            </a:pPr>
            <a:r>
              <a:rPr lang="pl-PL" sz="2600" dirty="0" smtClean="0"/>
              <a:t>Limited </a:t>
            </a:r>
            <a:r>
              <a:rPr lang="pl-PL" sz="2600" dirty="0" err="1" smtClean="0"/>
              <a:t>possibilies</a:t>
            </a:r>
            <a:r>
              <a:rPr lang="pl-PL" sz="2600" dirty="0" smtClean="0"/>
              <a:t> for </a:t>
            </a:r>
            <a:r>
              <a:rPr lang="pl-PL" sz="2600" dirty="0" err="1" smtClean="0"/>
              <a:t>personality</a:t>
            </a:r>
            <a:r>
              <a:rPr lang="pl-PL" sz="2600" dirty="0" smtClean="0"/>
              <a:t> development</a:t>
            </a:r>
          </a:p>
          <a:p>
            <a:pPr eaLnBrk="1" hangingPunct="1">
              <a:lnSpc>
                <a:spcPct val="90000"/>
              </a:lnSpc>
            </a:pPr>
            <a:r>
              <a:rPr lang="pl-PL" sz="2600" dirty="0" err="1" smtClean="0"/>
              <a:t>Loneliness</a:t>
            </a:r>
            <a:endParaRPr lang="pl-PL" sz="2600" dirty="0" smtClean="0"/>
          </a:p>
          <a:p>
            <a:pPr eaLnBrk="1" hangingPunct="1">
              <a:lnSpc>
                <a:spcPct val="90000"/>
              </a:lnSpc>
            </a:pPr>
            <a:r>
              <a:rPr lang="pl-PL" sz="2600" dirty="0" smtClean="0"/>
              <a:t>Limited </a:t>
            </a:r>
            <a:r>
              <a:rPr lang="pl-PL" sz="2600" dirty="0" err="1" smtClean="0"/>
              <a:t>individual</a:t>
            </a:r>
            <a:r>
              <a:rPr lang="pl-PL" sz="2600" dirty="0" smtClean="0"/>
              <a:t> </a:t>
            </a:r>
            <a:r>
              <a:rPr lang="pl-PL" sz="2600" dirty="0" err="1" smtClean="0"/>
              <a:t>planning</a:t>
            </a:r>
            <a:endParaRPr lang="pl-PL" sz="2600" dirty="0" smtClean="0"/>
          </a:p>
          <a:p>
            <a:pPr eaLnBrk="1" hangingPunct="1">
              <a:lnSpc>
                <a:spcPct val="90000"/>
              </a:lnSpc>
            </a:pPr>
            <a:r>
              <a:rPr lang="pl-PL" sz="2600" dirty="0" smtClean="0"/>
              <a:t>High </a:t>
            </a:r>
            <a:r>
              <a:rPr lang="pl-PL" sz="2600" dirty="0" err="1" smtClean="0"/>
              <a:t>costs</a:t>
            </a:r>
            <a:endParaRPr lang="pl-PL" sz="2600" dirty="0" smtClean="0"/>
          </a:p>
          <a:p>
            <a:pPr eaLnBrk="1" hangingPunct="1">
              <a:lnSpc>
                <a:spcPct val="90000"/>
              </a:lnSpc>
            </a:pPr>
            <a:r>
              <a:rPr lang="pl-PL" sz="2600" dirty="0" err="1" smtClean="0"/>
              <a:t>Long</a:t>
            </a:r>
            <a:r>
              <a:rPr lang="pl-PL" sz="2600" dirty="0" smtClean="0"/>
              <a:t>-term services</a:t>
            </a:r>
          </a:p>
          <a:p>
            <a:pPr eaLnBrk="1" hangingPunct="1">
              <a:lnSpc>
                <a:spcPct val="90000"/>
              </a:lnSpc>
            </a:pPr>
            <a:endParaRPr lang="pl-PL" sz="2600" dirty="0" smtClean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dirty="0" err="1" smtClean="0">
                <a:solidFill>
                  <a:schemeClr val="tx1"/>
                </a:solidFill>
              </a:rPr>
              <a:t>Intitutions</a:t>
            </a:r>
            <a:r>
              <a:rPr lang="pl-PL" dirty="0" smtClean="0">
                <a:solidFill>
                  <a:schemeClr val="tx1"/>
                </a:solidFill>
              </a:rPr>
              <a:t>:</a:t>
            </a:r>
          </a:p>
        </p:txBody>
      </p:sp>
      <p:pic>
        <p:nvPicPr>
          <p:cNvPr id="13316" name="Picture 4" descr="Children'sHo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06705"/>
            <a:ext cx="3491880" cy="275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3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052736"/>
            <a:ext cx="5760641" cy="5184576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pl-PL" sz="3200" dirty="0" smtClean="0"/>
              <a:t>The </a:t>
            </a:r>
            <a:r>
              <a:rPr lang="pl-PL" sz="3200" dirty="0" err="1" smtClean="0"/>
              <a:t>findings</a:t>
            </a:r>
            <a:r>
              <a:rPr lang="pl-PL" sz="3200" dirty="0" smtClean="0"/>
              <a:t> of </a:t>
            </a:r>
            <a:r>
              <a:rPr lang="pl-PL" sz="3200" dirty="0" err="1" smtClean="0"/>
              <a:t>developmental</a:t>
            </a:r>
            <a:r>
              <a:rPr lang="pl-PL" sz="3200" dirty="0" smtClean="0"/>
              <a:t> </a:t>
            </a:r>
            <a:r>
              <a:rPr lang="pl-PL" sz="3200" dirty="0" err="1" smtClean="0"/>
              <a:t>psychology</a:t>
            </a:r>
            <a:r>
              <a:rPr lang="pl-PL" sz="3200" dirty="0" smtClean="0"/>
              <a:t> </a:t>
            </a:r>
            <a:r>
              <a:rPr lang="pl-PL" sz="3200" dirty="0" err="1" smtClean="0"/>
              <a:t>proove</a:t>
            </a:r>
            <a:r>
              <a:rPr lang="pl-PL" sz="3200" dirty="0" smtClean="0"/>
              <a:t> the </a:t>
            </a:r>
            <a:r>
              <a:rPr lang="pl-PL" sz="3200" dirty="0" err="1" smtClean="0"/>
              <a:t>damaging</a:t>
            </a:r>
            <a:r>
              <a:rPr lang="pl-PL" sz="3200" dirty="0" smtClean="0"/>
              <a:t> </a:t>
            </a:r>
            <a:r>
              <a:rPr lang="pl-PL" sz="3200" dirty="0" err="1" smtClean="0"/>
              <a:t>effects</a:t>
            </a:r>
            <a:r>
              <a:rPr lang="pl-PL" sz="3200" dirty="0" smtClean="0"/>
              <a:t> of </a:t>
            </a:r>
            <a:r>
              <a:rPr lang="pl-PL" sz="3200" dirty="0" err="1" smtClean="0"/>
              <a:t>institutional</a:t>
            </a:r>
            <a:r>
              <a:rPr lang="pl-PL" sz="3200" dirty="0" smtClean="0"/>
              <a:t> </a:t>
            </a:r>
            <a:r>
              <a:rPr lang="pl-PL" sz="3200" dirty="0" err="1" smtClean="0"/>
              <a:t>placement</a:t>
            </a:r>
            <a:r>
              <a:rPr lang="pl-PL" sz="3200" dirty="0" smtClean="0"/>
              <a:t> on the </a:t>
            </a:r>
            <a:r>
              <a:rPr lang="pl-PL" sz="3200" dirty="0" err="1" smtClean="0"/>
              <a:t>growth</a:t>
            </a:r>
            <a:r>
              <a:rPr lang="pl-PL" sz="3200" dirty="0" smtClean="0"/>
              <a:t> of </a:t>
            </a:r>
            <a:r>
              <a:rPr lang="pl-PL" sz="3200" dirty="0" err="1" smtClean="0"/>
              <a:t>children</a:t>
            </a:r>
            <a:r>
              <a:rPr lang="pl-PL" sz="3200" dirty="0" smtClean="0"/>
              <a:t> in </a:t>
            </a:r>
            <a:r>
              <a:rPr lang="pl-PL" sz="3200" dirty="0" err="1" smtClean="0"/>
              <a:t>all</a:t>
            </a:r>
            <a:endParaRPr lang="pl-PL" sz="3200" dirty="0" smtClean="0"/>
          </a:p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pl-PL" sz="3200" dirty="0" err="1" smtClean="0"/>
              <a:t>spheres</a:t>
            </a:r>
            <a:r>
              <a:rPr lang="pl-PL" sz="3200" dirty="0" smtClean="0"/>
              <a:t> (</a:t>
            </a:r>
            <a:r>
              <a:rPr lang="pl-PL" sz="3200" dirty="0" err="1" smtClean="0"/>
              <a:t>Bowlby</a:t>
            </a:r>
            <a:r>
              <a:rPr lang="pl-PL" sz="3200" dirty="0" smtClean="0"/>
              <a:t>, </a:t>
            </a:r>
            <a:r>
              <a:rPr lang="pl-PL" sz="3200" dirty="0" err="1" smtClean="0"/>
              <a:t>Ainsworth</a:t>
            </a:r>
            <a:endParaRPr lang="pl-PL" sz="3200" dirty="0" smtClean="0"/>
          </a:p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pl-PL" sz="3200" dirty="0" smtClean="0"/>
              <a:t>and </a:t>
            </a:r>
            <a:r>
              <a:rPr lang="pl-PL" sz="3200" dirty="0" err="1" smtClean="0"/>
              <a:t>successors</a:t>
            </a:r>
            <a:r>
              <a:rPr lang="pl-PL" sz="3200" dirty="0" smtClean="0"/>
              <a:t>), </a:t>
            </a:r>
            <a:r>
              <a:rPr lang="pl-PL" sz="3200" dirty="0" err="1" smtClean="0"/>
              <a:t>including</a:t>
            </a:r>
            <a:r>
              <a:rPr lang="pl-PL" sz="3200" dirty="0" smtClean="0"/>
              <a:t> the development of the </a:t>
            </a:r>
            <a:r>
              <a:rPr lang="pl-PL" sz="3200" dirty="0" err="1" smtClean="0"/>
              <a:t>brain</a:t>
            </a:r>
            <a:r>
              <a:rPr lang="pl-PL" sz="3200" dirty="0" smtClean="0"/>
              <a:t> and – the </a:t>
            </a:r>
            <a:r>
              <a:rPr lang="pl-PL" sz="3200" dirty="0" err="1" smtClean="0"/>
              <a:t>ability</a:t>
            </a:r>
            <a:r>
              <a:rPr lang="pl-PL" sz="3200" dirty="0" smtClean="0"/>
              <a:t> to love…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dirty="0" err="1" smtClean="0">
                <a:solidFill>
                  <a:schemeClr val="tx1"/>
                </a:solidFill>
              </a:rPr>
              <a:t>Why</a:t>
            </a:r>
            <a:r>
              <a:rPr lang="pl-PL" dirty="0" smtClean="0">
                <a:solidFill>
                  <a:schemeClr val="tx1"/>
                </a:solidFill>
              </a:rPr>
              <a:t> not </a:t>
            </a:r>
            <a:r>
              <a:rPr lang="pl-PL" dirty="0" err="1" smtClean="0">
                <a:solidFill>
                  <a:schemeClr val="tx1"/>
                </a:solidFill>
              </a:rPr>
              <a:t>institutions</a:t>
            </a:r>
            <a:endParaRPr lang="pl-PL" dirty="0" smtClean="0">
              <a:solidFill>
                <a:schemeClr val="tx1"/>
              </a:solidFill>
            </a:endParaRPr>
          </a:p>
        </p:txBody>
      </p:sp>
      <p:pic>
        <p:nvPicPr>
          <p:cNvPr id="14340" name="Picture 4" descr="071220-orphanage-vmed-630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969" y="1196752"/>
            <a:ext cx="3054786" cy="468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162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908720"/>
            <a:ext cx="8686800" cy="5098571"/>
          </a:xfrm>
        </p:spPr>
        <p:txBody>
          <a:bodyPr/>
          <a:lstStyle/>
          <a:p>
            <a:pPr marL="109728" indent="0">
              <a:buNone/>
            </a:pPr>
            <a:r>
              <a:rPr lang="pl-PL" dirty="0" smtClean="0"/>
              <a:t>The </a:t>
            </a:r>
            <a:r>
              <a:rPr lang="pl-PL" dirty="0" err="1" smtClean="0"/>
              <a:t>new</a:t>
            </a:r>
            <a:r>
              <a:rPr lang="pl-PL" dirty="0" smtClean="0"/>
              <a:t> </a:t>
            </a:r>
            <a:r>
              <a:rPr lang="pl-PL" dirty="0" err="1" smtClean="0"/>
              <a:t>Act</a:t>
            </a:r>
            <a:r>
              <a:rPr lang="pl-PL" dirty="0" smtClean="0"/>
              <a:t> on Family </a:t>
            </a:r>
            <a:r>
              <a:rPr lang="pl-PL" dirty="0" err="1" smtClean="0"/>
              <a:t>Support</a:t>
            </a:r>
            <a:r>
              <a:rPr lang="pl-PL" dirty="0" smtClean="0"/>
              <a:t> and the System of Foster </a:t>
            </a:r>
            <a:r>
              <a:rPr lang="pl-PL" dirty="0" err="1" smtClean="0"/>
              <a:t>Care</a:t>
            </a:r>
            <a:r>
              <a:rPr lang="pl-PL" dirty="0" smtClean="0"/>
              <a:t> </a:t>
            </a:r>
            <a:r>
              <a:rPr lang="pl-PL" dirty="0" err="1" smtClean="0"/>
              <a:t>reduced</a:t>
            </a:r>
            <a:r>
              <a:rPr lang="pl-PL" dirty="0" smtClean="0"/>
              <a:t> the </a:t>
            </a:r>
            <a:r>
              <a:rPr lang="pl-PL" dirty="0" err="1" smtClean="0"/>
              <a:t>institutional</a:t>
            </a:r>
            <a:r>
              <a:rPr lang="pl-PL" dirty="0" smtClean="0"/>
              <a:t> </a:t>
            </a:r>
            <a:r>
              <a:rPr lang="pl-PL" dirty="0" err="1" smtClean="0"/>
              <a:t>care</a:t>
            </a:r>
            <a:r>
              <a:rPr lang="pl-PL" dirty="0" smtClean="0"/>
              <a:t> to small </a:t>
            </a:r>
            <a:r>
              <a:rPr lang="pl-PL" dirty="0" err="1" smtClean="0"/>
              <a:t>group</a:t>
            </a:r>
            <a:r>
              <a:rPr lang="pl-PL" dirty="0" smtClean="0"/>
              <a:t> homes for maximum 14 </a:t>
            </a:r>
            <a:r>
              <a:rPr lang="pl-PL" dirty="0" err="1" smtClean="0"/>
              <a:t>children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pl-PL" dirty="0" smtClean="0">
                <a:solidFill>
                  <a:schemeClr val="tx1"/>
                </a:solidFill>
              </a:rPr>
              <a:t>The </a:t>
            </a:r>
            <a:r>
              <a:rPr lang="pl-PL" dirty="0" err="1" smtClean="0">
                <a:solidFill>
                  <a:schemeClr val="tx1"/>
                </a:solidFill>
              </a:rPr>
              <a:t>new</a:t>
            </a:r>
            <a:r>
              <a:rPr lang="pl-PL" dirty="0" smtClean="0">
                <a:solidFill>
                  <a:schemeClr val="tx1"/>
                </a:solidFill>
              </a:rPr>
              <a:t> small </a:t>
            </a:r>
            <a:r>
              <a:rPr lang="pl-PL" dirty="0" err="1" smtClean="0">
                <a:solidFill>
                  <a:schemeClr val="tx1"/>
                </a:solidFill>
              </a:rPr>
              <a:t>group</a:t>
            </a:r>
            <a:r>
              <a:rPr lang="pl-PL" dirty="0" smtClean="0">
                <a:solidFill>
                  <a:schemeClr val="tx1"/>
                </a:solidFill>
              </a:rPr>
              <a:t> homes 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33794" name="Picture 2" descr="http://sphotos-h.ak.fbcdn.net/hphotos-ak-ash3/545827_422770424453118_1625268083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61968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31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12474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3200" dirty="0" smtClean="0">
                <a:solidFill>
                  <a:schemeClr val="tx1"/>
                </a:solidFill>
              </a:rPr>
              <a:t>The </a:t>
            </a:r>
            <a:r>
              <a:rPr lang="pl-PL" sz="3200" dirty="0" err="1" smtClean="0">
                <a:solidFill>
                  <a:schemeClr val="tx1"/>
                </a:solidFill>
              </a:rPr>
              <a:t>aim</a:t>
            </a:r>
            <a:r>
              <a:rPr lang="pl-PL" sz="3200" dirty="0" smtClean="0">
                <a:solidFill>
                  <a:schemeClr val="tx1"/>
                </a:solidFill>
              </a:rPr>
              <a:t> of the </a:t>
            </a:r>
            <a:r>
              <a:rPr lang="pl-PL" sz="3200" dirty="0" err="1" smtClean="0">
                <a:solidFill>
                  <a:schemeClr val="tx1"/>
                </a:solidFill>
              </a:rPr>
              <a:t>placement</a:t>
            </a:r>
            <a:r>
              <a:rPr lang="pl-PL" sz="3200" dirty="0" smtClean="0">
                <a:solidFill>
                  <a:schemeClr val="tx1"/>
                </a:solidFill>
              </a:rPr>
              <a:t> in a small </a:t>
            </a:r>
            <a:r>
              <a:rPr lang="pl-PL" sz="3200" dirty="0" err="1" smtClean="0">
                <a:solidFill>
                  <a:schemeClr val="tx1"/>
                </a:solidFill>
              </a:rPr>
              <a:t>group</a:t>
            </a:r>
            <a:r>
              <a:rPr lang="pl-PL" sz="3200" dirty="0" smtClean="0">
                <a:solidFill>
                  <a:schemeClr val="tx1"/>
                </a:solidFill>
              </a:rPr>
              <a:t> </a:t>
            </a:r>
            <a:r>
              <a:rPr lang="pl-PL" sz="3200" dirty="0" err="1" smtClean="0">
                <a:solidFill>
                  <a:schemeClr val="tx1"/>
                </a:solidFill>
              </a:rPr>
              <a:t>home</a:t>
            </a:r>
            <a:r>
              <a:rPr lang="pl-PL" sz="3200" dirty="0" smtClean="0">
                <a:solidFill>
                  <a:schemeClr val="tx1"/>
                </a:solidFill>
              </a:rPr>
              <a:t> („The </a:t>
            </a:r>
            <a:r>
              <a:rPr lang="pl-PL" sz="3200" dirty="0" err="1" smtClean="0">
                <a:solidFill>
                  <a:schemeClr val="tx1"/>
                </a:solidFill>
              </a:rPr>
              <a:t>home</a:t>
            </a:r>
            <a:r>
              <a:rPr lang="pl-PL" sz="3200" dirty="0" smtClean="0">
                <a:solidFill>
                  <a:schemeClr val="tx1"/>
                </a:solidFill>
              </a:rPr>
              <a:t> for </a:t>
            </a:r>
            <a:r>
              <a:rPr lang="pl-PL" sz="3200" dirty="0" err="1" smtClean="0">
                <a:solidFill>
                  <a:schemeClr val="tx1"/>
                </a:solidFill>
              </a:rPr>
              <a:t>children</a:t>
            </a:r>
            <a:r>
              <a:rPr lang="pl-PL" sz="3200" dirty="0" smtClean="0">
                <a:solidFill>
                  <a:schemeClr val="tx1"/>
                </a:solidFill>
              </a:rPr>
              <a:t>:”)</a:t>
            </a:r>
            <a:endParaRPr lang="pl-PL" sz="3200" dirty="0">
              <a:solidFill>
                <a:schemeClr val="tx1"/>
              </a:solidFill>
            </a:endParaRPr>
          </a:p>
        </p:txBody>
      </p:sp>
      <p:sp>
        <p:nvSpPr>
          <p:cNvPr id="9219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pl-PL" sz="2800" dirty="0" err="1" smtClean="0"/>
              <a:t>Rebuilding</a:t>
            </a:r>
            <a:r>
              <a:rPr lang="pl-PL" sz="2800" dirty="0" smtClean="0"/>
              <a:t> </a:t>
            </a:r>
            <a:r>
              <a:rPr lang="pl-PL" sz="2800" dirty="0" err="1" smtClean="0"/>
              <a:t>children’s</a:t>
            </a:r>
            <a:r>
              <a:rPr lang="pl-PL" sz="2800" dirty="0" smtClean="0"/>
              <a:t> </a:t>
            </a:r>
            <a:r>
              <a:rPr lang="pl-PL" sz="2800" dirty="0" err="1" smtClean="0"/>
              <a:t>capacity</a:t>
            </a:r>
            <a:r>
              <a:rPr lang="pl-PL" sz="2800" dirty="0" smtClean="0"/>
              <a:t> for </a:t>
            </a:r>
            <a:r>
              <a:rPr lang="pl-PL" sz="2800" dirty="0" err="1" smtClean="0"/>
              <a:t>attachment</a:t>
            </a:r>
            <a:r>
              <a:rPr lang="pl-PL" sz="2800" dirty="0" smtClean="0"/>
              <a:t> - </a:t>
            </a:r>
            <a:r>
              <a:rPr lang="pl-PL" sz="2800" dirty="0" err="1" smtClean="0"/>
              <a:t>reintegration</a:t>
            </a:r>
            <a:endParaRPr lang="pl-PL" sz="2800" dirty="0" smtClean="0"/>
          </a:p>
          <a:p>
            <a:pPr>
              <a:spcBef>
                <a:spcPts val="0"/>
              </a:spcBef>
            </a:pPr>
            <a:r>
              <a:rPr lang="pl-PL" sz="2800" dirty="0" smtClean="0"/>
              <a:t>Home-</a:t>
            </a:r>
            <a:r>
              <a:rPr lang="pl-PL" sz="2800" dirty="0" err="1" smtClean="0"/>
              <a:t>like</a:t>
            </a:r>
            <a:r>
              <a:rPr lang="pl-PL" sz="2800" dirty="0" smtClean="0"/>
              <a:t> environment on out-of-</a:t>
            </a:r>
            <a:r>
              <a:rPr lang="pl-PL" sz="2800" dirty="0" err="1" smtClean="0"/>
              <a:t>home</a:t>
            </a:r>
            <a:r>
              <a:rPr lang="pl-PL" sz="2800" dirty="0" smtClean="0"/>
              <a:t> </a:t>
            </a:r>
            <a:r>
              <a:rPr lang="pl-PL" sz="2800" dirty="0" err="1" smtClean="0"/>
              <a:t>placements</a:t>
            </a:r>
            <a:r>
              <a:rPr lang="pl-PL" sz="2800" dirty="0" smtClean="0"/>
              <a:t>, </a:t>
            </a:r>
            <a:r>
              <a:rPr lang="pl-PL" sz="2800" dirty="0" err="1" smtClean="0"/>
              <a:t>teaching</a:t>
            </a:r>
            <a:r>
              <a:rPr lang="pl-PL" sz="2800" dirty="0" smtClean="0"/>
              <a:t> life-</a:t>
            </a:r>
            <a:r>
              <a:rPr lang="pl-PL" sz="2800" dirty="0" err="1" smtClean="0"/>
              <a:t>skills</a:t>
            </a:r>
            <a:r>
              <a:rPr lang="pl-PL" sz="2800" dirty="0" smtClean="0"/>
              <a:t> </a:t>
            </a:r>
          </a:p>
          <a:p>
            <a:pPr>
              <a:spcBef>
                <a:spcPts val="0"/>
              </a:spcBef>
            </a:pPr>
            <a:r>
              <a:rPr lang="pl-PL" sz="2800" dirty="0" err="1" smtClean="0"/>
              <a:t>Focusing</a:t>
            </a:r>
            <a:r>
              <a:rPr lang="pl-PL" sz="2800" dirty="0" smtClean="0"/>
              <a:t> on </a:t>
            </a:r>
            <a:r>
              <a:rPr lang="pl-PL" sz="2800" dirty="0" err="1" smtClean="0"/>
              <a:t>strengths</a:t>
            </a:r>
            <a:r>
              <a:rPr lang="pl-PL" sz="2800" dirty="0" smtClean="0"/>
              <a:t> of </a:t>
            </a:r>
            <a:r>
              <a:rPr lang="pl-PL" sz="2800" dirty="0" err="1" smtClean="0"/>
              <a:t>children</a:t>
            </a:r>
            <a:r>
              <a:rPr lang="pl-PL" sz="2800" dirty="0" smtClean="0"/>
              <a:t> and </a:t>
            </a:r>
            <a:r>
              <a:rPr lang="pl-PL" sz="2800" dirty="0" err="1" smtClean="0"/>
              <a:t>their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endParaRPr lang="pl-PL" sz="2800" dirty="0" smtClean="0"/>
          </a:p>
          <a:p>
            <a:pPr>
              <a:buFont typeface="Wingdings 2" pitchFamily="18" charset="2"/>
              <a:buNone/>
            </a:pPr>
            <a:endParaRPr lang="pl-PL" dirty="0" smtClean="0"/>
          </a:p>
        </p:txBody>
      </p:sp>
      <p:pic>
        <p:nvPicPr>
          <p:cNvPr id="9220" name="Picture 2" descr="C:\Users\Tomek\Desktop\ZDJĘCIA DOMÓW\USTKA\Kochanowskiego-więź z opiekun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450298"/>
            <a:ext cx="2555776" cy="340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3" descr="C:\Users\Tomek\Desktop\ZDJĘCIA DOMÓW\WROCŁAW- STORCZYKOWA\wspólny posiłe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" y="3818730"/>
            <a:ext cx="4052358" cy="3039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929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b="1" dirty="0" err="1" smtClean="0">
                <a:solidFill>
                  <a:schemeClr val="tx1"/>
                </a:solidFill>
              </a:rPr>
              <a:t>Changed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working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conditions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in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new</a:t>
            </a:r>
            <a:r>
              <a:rPr lang="pl-PL" b="1" dirty="0" smtClean="0">
                <a:solidFill>
                  <a:schemeClr val="tx1"/>
                </a:solidFill>
              </a:rPr>
              <a:t> homes for </a:t>
            </a:r>
            <a:r>
              <a:rPr lang="pl-PL" b="1" dirty="0" err="1" smtClean="0">
                <a:solidFill>
                  <a:schemeClr val="tx1"/>
                </a:solidFill>
              </a:rPr>
              <a:t>children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10243" name="Symbol zastępczy zawartości 2"/>
          <p:cNvSpPr>
            <a:spLocks noGrp="1"/>
          </p:cNvSpPr>
          <p:nvPr>
            <p:ph idx="1"/>
          </p:nvPr>
        </p:nvSpPr>
        <p:spPr>
          <a:xfrm>
            <a:off x="214313" y="1447800"/>
            <a:ext cx="8929687" cy="5410200"/>
          </a:xfrm>
        </p:spPr>
        <p:txBody>
          <a:bodyPr/>
          <a:lstStyle/>
          <a:p>
            <a:pPr>
              <a:spcBef>
                <a:spcPts val="575"/>
              </a:spcBef>
            </a:pPr>
            <a:r>
              <a:rPr lang="pl-PL" dirty="0" smtClean="0"/>
              <a:t>Maximum 14 </a:t>
            </a:r>
            <a:r>
              <a:rPr lang="pl-PL" dirty="0" err="1" smtClean="0"/>
              <a:t>children</a:t>
            </a:r>
            <a:r>
              <a:rPr lang="pl-PL" dirty="0" smtClean="0"/>
              <a:t> in one </a:t>
            </a:r>
            <a:r>
              <a:rPr lang="pl-PL" dirty="0" err="1" smtClean="0"/>
              <a:t>home-like</a:t>
            </a:r>
            <a:r>
              <a:rPr lang="pl-PL" dirty="0" smtClean="0"/>
              <a:t> small </a:t>
            </a:r>
            <a:r>
              <a:rPr lang="pl-PL" dirty="0" err="1" smtClean="0"/>
              <a:t>building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apartment</a:t>
            </a:r>
            <a:r>
              <a:rPr lang="pl-PL" dirty="0" smtClean="0"/>
              <a:t>, </a:t>
            </a:r>
            <a:r>
              <a:rPr lang="pl-PL" dirty="0" err="1" smtClean="0"/>
              <a:t>teams</a:t>
            </a:r>
            <a:r>
              <a:rPr lang="pl-PL" dirty="0" smtClean="0"/>
              <a:t> of  5-6 </a:t>
            </a:r>
            <a:r>
              <a:rPr lang="pl-PL" dirty="0" err="1" smtClean="0"/>
              <a:t>care-givers</a:t>
            </a:r>
            <a:r>
              <a:rPr lang="pl-PL" dirty="0" smtClean="0"/>
              <a:t> (</a:t>
            </a:r>
            <a:r>
              <a:rPr lang="pl-PL" dirty="0" err="1" smtClean="0"/>
              <a:t>including</a:t>
            </a:r>
            <a:r>
              <a:rPr lang="pl-PL" dirty="0" smtClean="0"/>
              <a:t> the leader of the </a:t>
            </a:r>
            <a:r>
              <a:rPr lang="pl-PL" dirty="0" err="1" smtClean="0"/>
              <a:t>autonomous</a:t>
            </a:r>
            <a:r>
              <a:rPr lang="pl-PL" dirty="0" smtClean="0"/>
              <a:t> </a:t>
            </a:r>
            <a:r>
              <a:rPr lang="pl-PL" dirty="0" err="1" smtClean="0"/>
              <a:t>home</a:t>
            </a:r>
            <a:r>
              <a:rPr lang="pl-PL" dirty="0" smtClean="0"/>
              <a:t>)</a:t>
            </a:r>
          </a:p>
          <a:p>
            <a:pPr>
              <a:spcBef>
                <a:spcPts val="575"/>
              </a:spcBef>
            </a:pPr>
            <a:r>
              <a:rPr lang="pl-PL" dirty="0" err="1" smtClean="0"/>
              <a:t>Division</a:t>
            </a:r>
            <a:r>
              <a:rPr lang="pl-PL" dirty="0" smtClean="0"/>
              <a:t> of </a:t>
            </a:r>
            <a:r>
              <a:rPr lang="pl-PL" dirty="0" err="1" smtClean="0"/>
              <a:t>resposibility</a:t>
            </a:r>
            <a:r>
              <a:rPr lang="pl-PL" dirty="0" smtClean="0"/>
              <a:t> </a:t>
            </a:r>
            <a:r>
              <a:rPr lang="pl-PL" dirty="0" err="1" smtClean="0"/>
              <a:t>over</a:t>
            </a:r>
            <a:r>
              <a:rPr lang="pl-PL" dirty="0" smtClean="0"/>
              <a:t> </a:t>
            </a:r>
            <a:r>
              <a:rPr lang="pl-PL" dirty="0" err="1" smtClean="0"/>
              <a:t>children</a:t>
            </a:r>
            <a:r>
              <a:rPr lang="pl-PL" dirty="0" smtClean="0"/>
              <a:t> </a:t>
            </a:r>
            <a:r>
              <a:rPr lang="pl-PL" dirty="0" err="1" smtClean="0"/>
              <a:t>among</a:t>
            </a:r>
            <a:r>
              <a:rPr lang="pl-PL" dirty="0" smtClean="0"/>
              <a:t> </a:t>
            </a:r>
            <a:r>
              <a:rPr lang="pl-PL" dirty="0" err="1" smtClean="0"/>
              <a:t>care-givers</a:t>
            </a:r>
            <a:r>
              <a:rPr lang="pl-PL" dirty="0" smtClean="0"/>
              <a:t> (1 </a:t>
            </a:r>
            <a:r>
              <a:rPr lang="pl-PL" dirty="0" err="1" smtClean="0"/>
              <a:t>care-giver</a:t>
            </a:r>
            <a:r>
              <a:rPr lang="pl-PL" dirty="0" smtClean="0"/>
              <a:t> – 2-4 </a:t>
            </a:r>
            <a:r>
              <a:rPr lang="pl-PL" dirty="0" err="1" smtClean="0"/>
              <a:t>children</a:t>
            </a:r>
            <a:r>
              <a:rPr lang="pl-PL" dirty="0" smtClean="0"/>
              <a:t>)</a:t>
            </a:r>
          </a:p>
          <a:p>
            <a:pPr>
              <a:spcBef>
                <a:spcPts val="575"/>
              </a:spcBef>
              <a:buFont typeface="Wingdings 2" pitchFamily="18" charset="2"/>
              <a:buNone/>
            </a:pPr>
            <a:endParaRPr lang="pl-PL" dirty="0" smtClean="0"/>
          </a:p>
        </p:txBody>
      </p:sp>
      <p:pic>
        <p:nvPicPr>
          <p:cNvPr id="10244" name="Picture 4" descr="P10101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641725"/>
            <a:ext cx="4286250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7" descr="P1010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30613"/>
            <a:ext cx="4143375" cy="322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trzałka w prawo 5"/>
          <p:cNvSpPr/>
          <p:nvPr/>
        </p:nvSpPr>
        <p:spPr>
          <a:xfrm>
            <a:off x="4286250" y="5286375"/>
            <a:ext cx="431800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4330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858250" cy="985838"/>
          </a:xfrm>
        </p:spPr>
        <p:txBody>
          <a:bodyPr>
            <a:normAutofit fontScale="90000"/>
          </a:bodyPr>
          <a:lstStyle/>
          <a:p>
            <a:r>
              <a:rPr lang="pl-PL" sz="3200" b="1" dirty="0" err="1" smtClean="0">
                <a:solidFill>
                  <a:schemeClr val="tx1"/>
                </a:solidFill>
              </a:rPr>
              <a:t>Organisation</a:t>
            </a:r>
            <a:r>
              <a:rPr lang="pl-PL" sz="3200" b="1" dirty="0" smtClean="0">
                <a:solidFill>
                  <a:schemeClr val="tx1"/>
                </a:solidFill>
              </a:rPr>
              <a:t> – homes for 68 </a:t>
            </a:r>
            <a:r>
              <a:rPr lang="pl-PL" sz="3200" b="1" dirty="0" err="1" smtClean="0">
                <a:solidFill>
                  <a:schemeClr val="tx1"/>
                </a:solidFill>
              </a:rPr>
              <a:t>children</a:t>
            </a:r>
            <a:r>
              <a:rPr lang="pl-PL" sz="3200" b="1" dirty="0" smtClean="0">
                <a:solidFill>
                  <a:schemeClr val="tx1"/>
                </a:solidFill>
              </a:rPr>
              <a:t/>
            </a:r>
            <a:br>
              <a:rPr lang="pl-PL" sz="3200" b="1" dirty="0" smtClean="0">
                <a:solidFill>
                  <a:schemeClr val="tx1"/>
                </a:solidFill>
              </a:rPr>
            </a:br>
            <a:r>
              <a:rPr lang="pl-PL" sz="3200" b="1" dirty="0" smtClean="0">
                <a:solidFill>
                  <a:schemeClr val="tx1"/>
                </a:solidFill>
              </a:rPr>
              <a:t>(</a:t>
            </a:r>
            <a:r>
              <a:rPr lang="pl-PL" sz="3200" b="1" dirty="0" err="1" smtClean="0">
                <a:solidFill>
                  <a:schemeClr val="tx1"/>
                </a:solidFill>
              </a:rPr>
              <a:t>example</a:t>
            </a:r>
            <a:r>
              <a:rPr lang="pl-PL" sz="3200" b="1" dirty="0" smtClean="0">
                <a:solidFill>
                  <a:schemeClr val="tx1"/>
                </a:solidFill>
              </a:rPr>
              <a:t> of Ustka – </a:t>
            </a:r>
            <a:r>
              <a:rPr lang="pl-PL" sz="3200" b="1" dirty="0" err="1" smtClean="0">
                <a:solidFill>
                  <a:schemeClr val="tx1"/>
                </a:solidFill>
              </a:rPr>
              <a:t>Baltic</a:t>
            </a:r>
            <a:r>
              <a:rPr lang="pl-PL" sz="3200" b="1" dirty="0" smtClean="0">
                <a:solidFill>
                  <a:schemeClr val="tx1"/>
                </a:solidFill>
              </a:rPr>
              <a:t> </a:t>
            </a:r>
            <a:r>
              <a:rPr lang="pl-PL" sz="3200" b="1" dirty="0" err="1" smtClean="0">
                <a:solidFill>
                  <a:schemeClr val="tx1"/>
                </a:solidFill>
              </a:rPr>
              <a:t>sea-side</a:t>
            </a:r>
            <a:r>
              <a:rPr lang="pl-PL" sz="3200" b="1" dirty="0" smtClean="0">
                <a:solidFill>
                  <a:schemeClr val="tx1"/>
                </a:solidFill>
              </a:rPr>
              <a:t>):</a:t>
            </a:r>
          </a:p>
        </p:txBody>
      </p:sp>
      <p:graphicFrame>
        <p:nvGraphicFramePr>
          <p:cNvPr id="154687" name="Group 63"/>
          <p:cNvGraphicFramePr>
            <a:graphicFrameLocks noGrp="1"/>
          </p:cNvGraphicFramePr>
          <p:nvPr>
            <p:ph idx="1"/>
          </p:nvPr>
        </p:nvGraphicFramePr>
        <p:xfrm>
          <a:off x="3643313" y="1628775"/>
          <a:ext cx="2197100" cy="822890"/>
        </p:xfrm>
        <a:graphic>
          <a:graphicData uri="http://schemas.openxmlformats.org/drawingml/2006/table">
            <a:tbl>
              <a:tblPr/>
              <a:tblGrid>
                <a:gridCol w="2197100"/>
              </a:tblGrid>
              <a:tr h="8223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Director</a:t>
                      </a:r>
                      <a:endParaRPr kumimoji="0" lang="pl-PL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Accountant</a:t>
                      </a:r>
                      <a:endParaRPr kumimoji="0" lang="pl-PL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Secretary</a:t>
                      </a:r>
                      <a:endParaRPr kumimoji="0" lang="pl-PL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5" marB="456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73" name="Text Box 34"/>
          <p:cNvSpPr txBox="1">
            <a:spLocks noChangeArrowheads="1"/>
          </p:cNvSpPr>
          <p:nvPr/>
        </p:nvSpPr>
        <p:spPr bwMode="auto">
          <a:xfrm>
            <a:off x="571500" y="2781300"/>
            <a:ext cx="3286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pl-PL" altLang="zh-CN" sz="1600"/>
              <a:t>Psychologist</a:t>
            </a:r>
          </a:p>
          <a:p>
            <a:pPr algn="ctr" eaLnBrk="1" hangingPunct="1"/>
            <a:r>
              <a:rPr lang="pl-PL" sz="1600"/>
              <a:t>Social worker</a:t>
            </a:r>
          </a:p>
        </p:txBody>
      </p:sp>
      <p:sp>
        <p:nvSpPr>
          <p:cNvPr id="11274" name="Text Box 35"/>
          <p:cNvSpPr txBox="1">
            <a:spLocks noChangeArrowheads="1"/>
          </p:cNvSpPr>
          <p:nvPr/>
        </p:nvSpPr>
        <p:spPr bwMode="auto">
          <a:xfrm>
            <a:off x="714375" y="4214813"/>
            <a:ext cx="23034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pl-PL" altLang="zh-CN" sz="1400" b="1"/>
              <a:t>Home 1 </a:t>
            </a:r>
          </a:p>
          <a:p>
            <a:pPr algn="ctr" eaLnBrk="1" hangingPunct="1"/>
            <a:r>
              <a:rPr lang="pl-PL" altLang="zh-CN" sz="1400"/>
              <a:t>5 caretakers (inc. Leader) </a:t>
            </a:r>
          </a:p>
          <a:p>
            <a:pPr algn="ctr" eaLnBrk="1" hangingPunct="1"/>
            <a:r>
              <a:rPr lang="pl-PL" altLang="zh-CN" sz="1400"/>
              <a:t>1 Supporting care-taker </a:t>
            </a:r>
            <a:r>
              <a:rPr lang="pl-PL" altLang="zh-CN" sz="1200"/>
              <a:t> </a:t>
            </a:r>
            <a:endParaRPr lang="pl-PL" sz="1200"/>
          </a:p>
        </p:txBody>
      </p:sp>
      <p:sp>
        <p:nvSpPr>
          <p:cNvPr id="11275" name="Text Box 36"/>
          <p:cNvSpPr txBox="1">
            <a:spLocks noChangeArrowheads="1"/>
          </p:cNvSpPr>
          <p:nvPr/>
        </p:nvSpPr>
        <p:spPr bwMode="auto">
          <a:xfrm>
            <a:off x="4840288" y="330517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Text Box 37"/>
          <p:cNvSpPr txBox="1">
            <a:spLocks noChangeArrowheads="1"/>
          </p:cNvSpPr>
          <p:nvPr/>
        </p:nvSpPr>
        <p:spPr bwMode="auto">
          <a:xfrm>
            <a:off x="3214688" y="4286250"/>
            <a:ext cx="825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pl-PL" altLang="zh-CN" sz="1400" b="1"/>
              <a:t>Home 2</a:t>
            </a:r>
            <a:endParaRPr lang="pl-PL" altLang="zh-CN" sz="1400"/>
          </a:p>
          <a:p>
            <a:pPr algn="ctr" eaLnBrk="1" hangingPunct="1"/>
            <a:endParaRPr lang="pl-PL" sz="1400"/>
          </a:p>
        </p:txBody>
      </p:sp>
      <p:sp>
        <p:nvSpPr>
          <p:cNvPr id="11277" name="Text Box 38"/>
          <p:cNvSpPr txBox="1">
            <a:spLocks noChangeArrowheads="1"/>
          </p:cNvSpPr>
          <p:nvPr/>
        </p:nvSpPr>
        <p:spPr bwMode="auto">
          <a:xfrm>
            <a:off x="4714875" y="4214813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pl-PL" sz="1400" b="1"/>
              <a:t>Home 3</a:t>
            </a:r>
          </a:p>
        </p:txBody>
      </p:sp>
      <p:sp>
        <p:nvSpPr>
          <p:cNvPr id="11278" name="Text Box 39"/>
          <p:cNvSpPr txBox="1">
            <a:spLocks noChangeArrowheads="1"/>
          </p:cNvSpPr>
          <p:nvPr/>
        </p:nvSpPr>
        <p:spPr bwMode="auto">
          <a:xfrm>
            <a:off x="6572250" y="2779713"/>
            <a:ext cx="22145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pl-PL" sz="1600"/>
              <a:t>Specialists „on need”</a:t>
            </a:r>
          </a:p>
        </p:txBody>
      </p:sp>
      <p:sp>
        <p:nvSpPr>
          <p:cNvPr id="11279" name="Line 41"/>
          <p:cNvSpPr>
            <a:spLocks noChangeShapeType="1"/>
          </p:cNvSpPr>
          <p:nvPr/>
        </p:nvSpPr>
        <p:spPr bwMode="auto">
          <a:xfrm flipH="1">
            <a:off x="2786063" y="2500313"/>
            <a:ext cx="1008062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11280" name="Line 42"/>
          <p:cNvSpPr>
            <a:spLocks noChangeShapeType="1"/>
          </p:cNvSpPr>
          <p:nvPr/>
        </p:nvSpPr>
        <p:spPr bwMode="auto">
          <a:xfrm>
            <a:off x="5867400" y="2492375"/>
            <a:ext cx="7207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11281" name="Line 43"/>
          <p:cNvSpPr>
            <a:spLocks noChangeShapeType="1"/>
          </p:cNvSpPr>
          <p:nvPr/>
        </p:nvSpPr>
        <p:spPr bwMode="auto">
          <a:xfrm>
            <a:off x="4716463" y="2565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11282" name="Line 44"/>
          <p:cNvSpPr>
            <a:spLocks noChangeShapeType="1"/>
          </p:cNvSpPr>
          <p:nvPr/>
        </p:nvSpPr>
        <p:spPr bwMode="auto">
          <a:xfrm flipH="1">
            <a:off x="3571875" y="2571750"/>
            <a:ext cx="647700" cy="1643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11283" name="Line 45"/>
          <p:cNvSpPr>
            <a:spLocks noChangeShapeType="1"/>
          </p:cNvSpPr>
          <p:nvPr/>
        </p:nvSpPr>
        <p:spPr bwMode="auto">
          <a:xfrm flipH="1">
            <a:off x="2071688" y="2571750"/>
            <a:ext cx="187325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11284" name="Line 46"/>
          <p:cNvSpPr>
            <a:spLocks noChangeShapeType="1"/>
          </p:cNvSpPr>
          <p:nvPr/>
        </p:nvSpPr>
        <p:spPr bwMode="auto">
          <a:xfrm>
            <a:off x="5580063" y="2636838"/>
            <a:ext cx="992187" cy="1506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11285" name="Line 49"/>
          <p:cNvSpPr>
            <a:spLocks noChangeShapeType="1"/>
          </p:cNvSpPr>
          <p:nvPr/>
        </p:nvSpPr>
        <p:spPr bwMode="auto">
          <a:xfrm>
            <a:off x="4643438" y="2643188"/>
            <a:ext cx="428625" cy="1500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11286" name="Text Box 50"/>
          <p:cNvSpPr txBox="1">
            <a:spLocks noChangeArrowheads="1"/>
          </p:cNvSpPr>
          <p:nvPr/>
        </p:nvSpPr>
        <p:spPr bwMode="auto">
          <a:xfrm>
            <a:off x="6072188" y="4214813"/>
            <a:ext cx="1022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pl-PL" sz="1400" b="1"/>
              <a:t>Home 4</a:t>
            </a:r>
          </a:p>
        </p:txBody>
      </p:sp>
      <p:sp>
        <p:nvSpPr>
          <p:cNvPr id="11287" name="Text Box 52"/>
          <p:cNvSpPr txBox="1">
            <a:spLocks noChangeArrowheads="1"/>
          </p:cNvSpPr>
          <p:nvPr/>
        </p:nvSpPr>
        <p:spPr bwMode="auto">
          <a:xfrm>
            <a:off x="6227763" y="4868863"/>
            <a:ext cx="184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endParaRPr lang="en-US" sz="1400"/>
          </a:p>
        </p:txBody>
      </p:sp>
      <p:sp>
        <p:nvSpPr>
          <p:cNvPr id="11288" name="Line 53"/>
          <p:cNvSpPr>
            <a:spLocks noChangeShapeType="1"/>
          </p:cNvSpPr>
          <p:nvPr/>
        </p:nvSpPr>
        <p:spPr bwMode="auto">
          <a:xfrm>
            <a:off x="5715000" y="2571750"/>
            <a:ext cx="2449513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11289" name="Text Box 54"/>
          <p:cNvSpPr txBox="1">
            <a:spLocks noChangeArrowheads="1"/>
          </p:cNvSpPr>
          <p:nvPr/>
        </p:nvSpPr>
        <p:spPr bwMode="auto">
          <a:xfrm>
            <a:off x="7859713" y="4221163"/>
            <a:ext cx="831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pl-PL" sz="1400" b="1"/>
              <a:t>Home 5</a:t>
            </a:r>
          </a:p>
        </p:txBody>
      </p:sp>
      <p:sp>
        <p:nvSpPr>
          <p:cNvPr id="11290" name="Text Box 56"/>
          <p:cNvSpPr txBox="1">
            <a:spLocks noChangeArrowheads="1"/>
          </p:cNvSpPr>
          <p:nvPr/>
        </p:nvSpPr>
        <p:spPr bwMode="auto">
          <a:xfrm>
            <a:off x="1285875" y="1052513"/>
            <a:ext cx="66436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pl-PL"/>
              <a:t>The Board of OUR HOME Association – The Chairman</a:t>
            </a:r>
          </a:p>
        </p:txBody>
      </p:sp>
      <p:sp>
        <p:nvSpPr>
          <p:cNvPr id="11291" name="Text Box 57"/>
          <p:cNvSpPr txBox="1">
            <a:spLocks noChangeArrowheads="1"/>
          </p:cNvSpPr>
          <p:nvPr/>
        </p:nvSpPr>
        <p:spPr bwMode="auto">
          <a:xfrm>
            <a:off x="571500" y="5445125"/>
            <a:ext cx="81057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pl-PL" altLang="zh-CN" sz="1600"/>
              <a:t>+ </a:t>
            </a:r>
            <a:r>
              <a:rPr lang="pl-PL" altLang="zh-CN" sz="1600" b="1"/>
              <a:t>voluntary workers, teachers helping in school work, </a:t>
            </a:r>
            <a:r>
              <a:rPr lang="pl-PL" altLang="zh-CN" sz="1600" b="1">
                <a:solidFill>
                  <a:srgbClr val="FF0000"/>
                </a:solidFill>
              </a:rPr>
              <a:t>parents</a:t>
            </a:r>
            <a:r>
              <a:rPr lang="pl-PL" altLang="zh-CN" sz="1600" b="1"/>
              <a:t>, other relatives</a:t>
            </a:r>
            <a:endParaRPr lang="pl-PL" sz="1600" b="1"/>
          </a:p>
        </p:txBody>
      </p:sp>
      <p:sp>
        <p:nvSpPr>
          <p:cNvPr id="23" name="Strzałka w dół 22"/>
          <p:cNvSpPr/>
          <p:nvPr/>
        </p:nvSpPr>
        <p:spPr>
          <a:xfrm>
            <a:off x="4643438" y="1428750"/>
            <a:ext cx="46037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36315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askjohnhowie.com/wp-content/uploads/2011/09/depressed-sad-obese-fat-homer-simpson-297x3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658412"/>
            <a:ext cx="2195736" cy="2217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980728"/>
            <a:ext cx="7596336" cy="5026563"/>
          </a:xfrm>
        </p:spPr>
        <p:txBody>
          <a:bodyPr>
            <a:normAutofit fontScale="92500" lnSpcReduction="10000"/>
          </a:bodyPr>
          <a:lstStyle/>
          <a:p>
            <a:r>
              <a:rPr lang="pl-PL" b="1" dirty="0" err="1" smtClean="0"/>
              <a:t>Competencies</a:t>
            </a:r>
            <a:r>
              <a:rPr lang="pl-PL" b="1" dirty="0" smtClean="0"/>
              <a:t> </a:t>
            </a:r>
            <a:r>
              <a:rPr lang="pl-PL" dirty="0" smtClean="0"/>
              <a:t>– the </a:t>
            </a:r>
            <a:r>
              <a:rPr lang="pl-PL" dirty="0" err="1" smtClean="0"/>
              <a:t>aim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to </a:t>
            </a:r>
            <a:r>
              <a:rPr lang="pl-PL" dirty="0" err="1" smtClean="0"/>
              <a:t>discover</a:t>
            </a:r>
            <a:r>
              <a:rPr lang="pl-PL" dirty="0" smtClean="0"/>
              <a:t>, </a:t>
            </a:r>
            <a:r>
              <a:rPr lang="pl-PL" dirty="0" err="1" smtClean="0"/>
              <a:t>build</a:t>
            </a:r>
            <a:r>
              <a:rPr lang="pl-PL" dirty="0" smtClean="0"/>
              <a:t>, </a:t>
            </a:r>
            <a:r>
              <a:rPr lang="pl-PL" dirty="0" err="1" smtClean="0"/>
              <a:t>strengthen</a:t>
            </a:r>
            <a:r>
              <a:rPr lang="pl-PL" dirty="0" smtClean="0"/>
              <a:t> </a:t>
            </a:r>
            <a:r>
              <a:rPr lang="pl-PL" dirty="0" err="1" smtClean="0"/>
              <a:t>competencies</a:t>
            </a:r>
            <a:r>
              <a:rPr lang="pl-PL" dirty="0" smtClean="0"/>
              <a:t> of a person </a:t>
            </a:r>
            <a:r>
              <a:rPr lang="pl-PL" dirty="0" err="1" smtClean="0"/>
              <a:t>enabling</a:t>
            </a:r>
            <a:r>
              <a:rPr lang="pl-PL" dirty="0" smtClean="0"/>
              <a:t>  independent life</a:t>
            </a:r>
          </a:p>
          <a:p>
            <a:r>
              <a:rPr lang="pl-PL" b="1" dirty="0" err="1" smtClean="0"/>
              <a:t>Resources</a:t>
            </a:r>
            <a:r>
              <a:rPr lang="pl-PL" b="1" dirty="0" smtClean="0"/>
              <a:t> </a:t>
            </a:r>
            <a:r>
              <a:rPr lang="pl-PL" dirty="0" smtClean="0"/>
              <a:t>– </a:t>
            </a:r>
            <a:r>
              <a:rPr lang="pl-PL" dirty="0" err="1" smtClean="0"/>
              <a:t>Every</a:t>
            </a:r>
            <a:r>
              <a:rPr lang="pl-PL" dirty="0" smtClean="0"/>
              <a:t> person </a:t>
            </a:r>
            <a:r>
              <a:rPr lang="pl-PL" dirty="0" err="1" smtClean="0"/>
              <a:t>has</a:t>
            </a:r>
            <a:r>
              <a:rPr lang="pl-PL" dirty="0" smtClean="0"/>
              <a:t> </a:t>
            </a:r>
            <a:r>
              <a:rPr lang="pl-PL" dirty="0" err="1" smtClean="0"/>
              <a:t>resouces</a:t>
            </a:r>
            <a:r>
              <a:rPr lang="pl-PL" dirty="0" smtClean="0"/>
              <a:t> – </a:t>
            </a:r>
            <a:r>
              <a:rPr lang="pl-PL" dirty="0" err="1" smtClean="0"/>
              <a:t>both</a:t>
            </a:r>
            <a:r>
              <a:rPr lang="pl-PL" dirty="0" smtClean="0"/>
              <a:t> </a:t>
            </a:r>
            <a:r>
              <a:rPr lang="pl-PL" dirty="0" err="1" smtClean="0"/>
              <a:t>internal</a:t>
            </a:r>
            <a:r>
              <a:rPr lang="pl-PL" dirty="0" smtClean="0"/>
              <a:t> and </a:t>
            </a:r>
            <a:r>
              <a:rPr lang="pl-PL" dirty="0" err="1" smtClean="0"/>
              <a:t>external</a:t>
            </a:r>
            <a:r>
              <a:rPr lang="pl-PL" dirty="0" smtClean="0"/>
              <a:t> – </a:t>
            </a:r>
            <a:r>
              <a:rPr lang="pl-PL" dirty="0" err="1" smtClean="0"/>
              <a:t>Resouces</a:t>
            </a:r>
            <a:r>
              <a:rPr lang="pl-PL" dirty="0" smtClean="0"/>
              <a:t> </a:t>
            </a:r>
            <a:r>
              <a:rPr lang="pl-PL" dirty="0" err="1" smtClean="0"/>
              <a:t>should</a:t>
            </a:r>
            <a:r>
              <a:rPr lang="pl-PL" dirty="0" smtClean="0"/>
              <a:t> be </a:t>
            </a:r>
            <a:r>
              <a:rPr lang="pl-PL" dirty="0" err="1" smtClean="0"/>
              <a:t>analyzed</a:t>
            </a:r>
            <a:r>
              <a:rPr lang="pl-PL" dirty="0" smtClean="0"/>
              <a:t> and </a:t>
            </a:r>
            <a:r>
              <a:rPr lang="pl-PL" dirty="0" err="1" smtClean="0"/>
              <a:t>built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strengthened</a:t>
            </a:r>
            <a:endParaRPr lang="pl-PL" dirty="0" smtClean="0"/>
          </a:p>
          <a:p>
            <a:r>
              <a:rPr lang="pl-PL" b="1" dirty="0"/>
              <a:t>To be </a:t>
            </a:r>
            <a:r>
              <a:rPr lang="pl-PL" b="1" dirty="0" err="1"/>
              <a:t>able</a:t>
            </a:r>
            <a:r>
              <a:rPr lang="pl-PL" b="1" dirty="0"/>
              <a:t> </a:t>
            </a:r>
            <a:r>
              <a:rPr lang="pl-PL" dirty="0"/>
              <a:t>– </a:t>
            </a:r>
            <a:r>
              <a:rPr lang="pl-PL" dirty="0" err="1"/>
              <a:t>Persons</a:t>
            </a:r>
            <a:r>
              <a:rPr lang="pl-PL" dirty="0"/>
              <a:t> in </a:t>
            </a:r>
            <a:r>
              <a:rPr lang="pl-PL" dirty="0" err="1"/>
              <a:t>crisis</a:t>
            </a:r>
            <a:r>
              <a:rPr lang="pl-PL" dirty="0"/>
              <a:t> </a:t>
            </a:r>
            <a:r>
              <a:rPr lang="pl-PL" dirty="0" err="1"/>
              <a:t>may</a:t>
            </a:r>
            <a:r>
              <a:rPr lang="pl-PL" dirty="0"/>
              <a:t> not </a:t>
            </a:r>
            <a:r>
              <a:rPr lang="pl-PL" dirty="0" err="1"/>
              <a:t>have</a:t>
            </a:r>
            <a:r>
              <a:rPr lang="pl-PL" dirty="0"/>
              <a:t> 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may</a:t>
            </a:r>
            <a:r>
              <a:rPr lang="pl-PL" dirty="0"/>
              <a:t> not </a:t>
            </a:r>
            <a:r>
              <a:rPr lang="pl-PL" dirty="0" err="1"/>
              <a:t>choose</a:t>
            </a:r>
            <a:r>
              <a:rPr lang="pl-PL" dirty="0"/>
              <a:t> to </a:t>
            </a:r>
            <a:r>
              <a:rPr lang="pl-PL" dirty="0" err="1"/>
              <a:t>use</a:t>
            </a:r>
            <a:r>
              <a:rPr lang="pl-PL" dirty="0"/>
              <a:t> </a:t>
            </a:r>
            <a:r>
              <a:rPr lang="pl-PL" dirty="0" err="1"/>
              <a:t>their</a:t>
            </a:r>
            <a:r>
              <a:rPr lang="pl-PL" dirty="0"/>
              <a:t> </a:t>
            </a:r>
            <a:r>
              <a:rPr lang="pl-PL" dirty="0" err="1"/>
              <a:t>competencies</a:t>
            </a:r>
            <a:r>
              <a:rPr lang="pl-PL" dirty="0"/>
              <a:t> – the role of the „</a:t>
            </a:r>
            <a:r>
              <a:rPr lang="pl-PL" dirty="0" err="1"/>
              <a:t>helper</a:t>
            </a:r>
            <a:r>
              <a:rPr lang="pl-PL" dirty="0"/>
              <a:t>” </a:t>
            </a:r>
            <a:r>
              <a:rPr lang="pl-PL" dirty="0" err="1"/>
              <a:t>is</a:t>
            </a:r>
            <a:r>
              <a:rPr lang="pl-PL" dirty="0"/>
              <a:t> to </a:t>
            </a:r>
            <a:r>
              <a:rPr lang="pl-PL" dirty="0" err="1"/>
              <a:t>help</a:t>
            </a:r>
            <a:r>
              <a:rPr lang="pl-PL" dirty="0"/>
              <a:t> </a:t>
            </a:r>
            <a:r>
              <a:rPr lang="pl-PL" dirty="0" err="1"/>
              <a:t>them</a:t>
            </a:r>
            <a:r>
              <a:rPr lang="pl-PL" dirty="0"/>
              <a:t> </a:t>
            </a:r>
            <a:r>
              <a:rPr lang="pl-PL" dirty="0" err="1"/>
              <a:t>make</a:t>
            </a:r>
            <a:r>
              <a:rPr lang="pl-PL" dirty="0"/>
              <a:t> </a:t>
            </a:r>
            <a:r>
              <a:rPr lang="pl-PL" dirty="0" err="1"/>
              <a:t>right</a:t>
            </a:r>
            <a:r>
              <a:rPr lang="pl-PL" dirty="0"/>
              <a:t> </a:t>
            </a:r>
            <a:r>
              <a:rPr lang="pl-PL" dirty="0" err="1" smtClean="0"/>
              <a:t>choices</a:t>
            </a:r>
            <a:endParaRPr lang="pl-PL" dirty="0" smtClean="0"/>
          </a:p>
          <a:p>
            <a:r>
              <a:rPr lang="pl-PL" b="1" dirty="0" err="1" smtClean="0"/>
              <a:t>Physical</a:t>
            </a:r>
            <a:r>
              <a:rPr lang="pl-PL" b="1" dirty="0" smtClean="0"/>
              <a:t>, </a:t>
            </a:r>
            <a:r>
              <a:rPr lang="pl-PL" b="1" dirty="0" err="1" smtClean="0"/>
              <a:t>emotional</a:t>
            </a:r>
            <a:r>
              <a:rPr lang="pl-PL" b="1" dirty="0" smtClean="0"/>
              <a:t>, </a:t>
            </a:r>
            <a:r>
              <a:rPr lang="pl-PL" b="1" dirty="0" err="1" smtClean="0"/>
              <a:t>social</a:t>
            </a:r>
            <a:r>
              <a:rPr lang="pl-PL" b="1" dirty="0" smtClean="0"/>
              <a:t> </a:t>
            </a:r>
            <a:r>
              <a:rPr lang="pl-PL" b="1" dirty="0" err="1" smtClean="0"/>
              <a:t>functions</a:t>
            </a:r>
            <a:endParaRPr lang="pl-PL" b="1" dirty="0" smtClean="0"/>
          </a:p>
          <a:p>
            <a:r>
              <a:rPr lang="pl-PL" b="1" dirty="0" smtClean="0"/>
              <a:t>Independent </a:t>
            </a:r>
            <a:r>
              <a:rPr lang="pl-PL" b="1" dirty="0" err="1" smtClean="0"/>
              <a:t>living</a:t>
            </a:r>
            <a:r>
              <a:rPr lang="pl-PL" b="1" dirty="0" smtClean="0"/>
              <a:t> </a:t>
            </a:r>
            <a:r>
              <a:rPr lang="pl-PL" dirty="0" smtClean="0"/>
              <a:t>– the </a:t>
            </a:r>
            <a:r>
              <a:rPr lang="pl-PL" dirty="0" err="1" smtClean="0"/>
              <a:t>goal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to </a:t>
            </a:r>
            <a:r>
              <a:rPr lang="pl-PL" dirty="0" err="1" smtClean="0"/>
              <a:t>make</a:t>
            </a:r>
            <a:r>
              <a:rPr lang="pl-PL" dirty="0" smtClean="0"/>
              <a:t> the </a:t>
            </a:r>
            <a:r>
              <a:rPr lang="pl-PL" dirty="0" err="1" smtClean="0"/>
              <a:t>client</a:t>
            </a:r>
            <a:r>
              <a:rPr lang="pl-PL" dirty="0" smtClean="0"/>
              <a:t> independent as </a:t>
            </a:r>
            <a:r>
              <a:rPr lang="pl-PL" dirty="0" err="1" smtClean="0"/>
              <a:t>soon</a:t>
            </a:r>
            <a:r>
              <a:rPr lang="pl-PL" dirty="0" smtClean="0"/>
              <a:t> as </a:t>
            </a:r>
            <a:r>
              <a:rPr lang="pl-PL" dirty="0" err="1" smtClean="0"/>
              <a:t>it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possible</a:t>
            </a:r>
            <a:endParaRPr lang="pl-PL" dirty="0"/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908720"/>
          </a:xfrm>
        </p:spPr>
        <p:txBody>
          <a:bodyPr/>
          <a:lstStyle/>
          <a:p>
            <a:r>
              <a:rPr lang="pl-PL" dirty="0" smtClean="0"/>
              <a:t>The </a:t>
            </a:r>
            <a:r>
              <a:rPr lang="pl-PL" dirty="0" err="1" smtClean="0"/>
              <a:t>key</a:t>
            </a:r>
            <a:r>
              <a:rPr lang="pl-PL" dirty="0" smtClean="0"/>
              <a:t> </a:t>
            </a:r>
            <a:r>
              <a:rPr lang="pl-PL" dirty="0" err="1" smtClean="0"/>
              <a:t>words</a:t>
            </a:r>
            <a:r>
              <a:rPr lang="pl-PL" dirty="0" smtClean="0"/>
              <a:t> in the </a:t>
            </a:r>
            <a:r>
              <a:rPr lang="pl-PL" dirty="0" err="1" smtClean="0"/>
              <a:t>definition</a:t>
            </a:r>
            <a:r>
              <a:rPr lang="pl-PL" dirty="0" smtClean="0"/>
              <a:t>: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2807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ytuł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000125"/>
          </a:xfrm>
        </p:spPr>
        <p:txBody>
          <a:bodyPr/>
          <a:lstStyle/>
          <a:p>
            <a:r>
              <a:rPr lang="pl-PL" dirty="0" err="1" smtClean="0"/>
              <a:t>Organisation</a:t>
            </a:r>
            <a:r>
              <a:rPr lang="pl-PL" dirty="0" smtClean="0"/>
              <a:t> - </a:t>
            </a:r>
            <a:r>
              <a:rPr lang="pl-PL" dirty="0" err="1" smtClean="0"/>
              <a:t>continued</a:t>
            </a:r>
            <a:endParaRPr lang="pl-PL" dirty="0" smtClean="0"/>
          </a:p>
        </p:txBody>
      </p:sp>
      <p:sp>
        <p:nvSpPr>
          <p:cNvPr id="12291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5110162"/>
          </a:xfrm>
        </p:spPr>
        <p:txBody>
          <a:bodyPr/>
          <a:lstStyle/>
          <a:p>
            <a:r>
              <a:rPr lang="pl-PL" dirty="0" err="1" smtClean="0"/>
              <a:t>Division</a:t>
            </a:r>
            <a:r>
              <a:rPr lang="pl-PL" dirty="0" smtClean="0"/>
              <a:t> of </a:t>
            </a:r>
            <a:r>
              <a:rPr lang="pl-PL" dirty="0" err="1" smtClean="0"/>
              <a:t>working</a:t>
            </a:r>
            <a:r>
              <a:rPr lang="pl-PL" dirty="0" smtClean="0"/>
              <a:t> </a:t>
            </a:r>
            <a:r>
              <a:rPr lang="pl-PL" dirty="0" err="1" smtClean="0"/>
              <a:t>hours</a:t>
            </a:r>
            <a:r>
              <a:rPr lang="pl-PL" dirty="0" smtClean="0"/>
              <a:t> </a:t>
            </a:r>
            <a:r>
              <a:rPr lang="pl-PL" dirty="0" err="1" smtClean="0"/>
              <a:t>into</a:t>
            </a:r>
            <a:r>
              <a:rPr lang="pl-PL" dirty="0" smtClean="0"/>
              <a:t> – </a:t>
            </a:r>
            <a:r>
              <a:rPr lang="pl-PL" dirty="0" err="1" smtClean="0"/>
              <a:t>duty</a:t>
            </a:r>
            <a:r>
              <a:rPr lang="pl-PL" dirty="0" smtClean="0"/>
              <a:t> </a:t>
            </a:r>
            <a:r>
              <a:rPr lang="pl-PL" dirty="0" err="1" smtClean="0"/>
              <a:t>hours</a:t>
            </a:r>
            <a:r>
              <a:rPr lang="pl-PL" dirty="0" smtClean="0"/>
              <a:t> with the </a:t>
            </a:r>
            <a:r>
              <a:rPr lang="pl-PL" dirty="0" err="1" smtClean="0"/>
              <a:t>whole</a:t>
            </a:r>
            <a:r>
              <a:rPr lang="pl-PL" dirty="0" smtClean="0"/>
              <a:t> </a:t>
            </a:r>
            <a:r>
              <a:rPr lang="pl-PL" dirty="0" err="1" smtClean="0"/>
              <a:t>group</a:t>
            </a:r>
            <a:r>
              <a:rPr lang="pl-PL" dirty="0" smtClean="0"/>
              <a:t> and </a:t>
            </a:r>
            <a:r>
              <a:rPr lang="pl-PL" dirty="0" err="1" smtClean="0"/>
              <a:t>at</a:t>
            </a:r>
            <a:r>
              <a:rPr lang="pl-PL" dirty="0" smtClean="0"/>
              <a:t> </a:t>
            </a:r>
            <a:r>
              <a:rPr lang="pl-PL" dirty="0" err="1" smtClean="0"/>
              <a:t>least</a:t>
            </a:r>
            <a:r>
              <a:rPr lang="pl-PL" dirty="0" smtClean="0"/>
              <a:t> 10 </a:t>
            </a:r>
            <a:r>
              <a:rPr lang="pl-PL" dirty="0" err="1" smtClean="0"/>
              <a:t>hours</a:t>
            </a:r>
            <a:r>
              <a:rPr lang="pl-PL" dirty="0" smtClean="0"/>
              <a:t> per </a:t>
            </a:r>
            <a:r>
              <a:rPr lang="pl-PL" dirty="0" err="1" smtClean="0"/>
              <a:t>week</a:t>
            </a:r>
            <a:r>
              <a:rPr lang="pl-PL" dirty="0" smtClean="0"/>
              <a:t> </a:t>
            </a:r>
            <a:r>
              <a:rPr lang="pl-PL" dirty="0" err="1" smtClean="0"/>
              <a:t>devoted</a:t>
            </a:r>
            <a:r>
              <a:rPr lang="pl-PL" dirty="0" smtClean="0"/>
              <a:t> to </a:t>
            </a:r>
            <a:r>
              <a:rPr lang="pl-PL" dirty="0" err="1" smtClean="0"/>
              <a:t>individual</a:t>
            </a:r>
            <a:r>
              <a:rPr lang="pl-PL" dirty="0" smtClean="0"/>
              <a:t> </a:t>
            </a:r>
            <a:r>
              <a:rPr lang="pl-PL" dirty="0" err="1" smtClean="0"/>
              <a:t>children</a:t>
            </a:r>
            <a:r>
              <a:rPr lang="pl-PL" dirty="0" smtClean="0"/>
              <a:t> and </a:t>
            </a:r>
            <a:r>
              <a:rPr lang="pl-PL" dirty="0" err="1" smtClean="0"/>
              <a:t>their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endParaRPr lang="pl-PL" dirty="0" smtClean="0"/>
          </a:p>
          <a:p>
            <a:endParaRPr lang="pl-PL" dirty="0" smtClean="0"/>
          </a:p>
        </p:txBody>
      </p:sp>
      <p:pic>
        <p:nvPicPr>
          <p:cNvPr id="12292" name="Picture 3" descr="C:\Users\Tomek\Pictures\P10506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286125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3" name="Group 2"/>
          <p:cNvGrpSpPr>
            <a:grpSpLocks/>
          </p:cNvGrpSpPr>
          <p:nvPr/>
        </p:nvGrpSpPr>
        <p:grpSpPr bwMode="auto">
          <a:xfrm>
            <a:off x="0" y="3286125"/>
            <a:ext cx="4357688" cy="3571875"/>
            <a:chOff x="1002" y="1025"/>
            <a:chExt cx="3755" cy="2816"/>
          </a:xfrm>
        </p:grpSpPr>
        <p:pic>
          <p:nvPicPr>
            <p:cNvPr id="1229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1025"/>
              <a:ext cx="3756" cy="2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295" name="Text Box 4"/>
            <p:cNvSpPr txBox="1">
              <a:spLocks noChangeArrowheads="1"/>
            </p:cNvSpPr>
            <p:nvPr/>
          </p:nvSpPr>
          <p:spPr bwMode="auto">
            <a:xfrm>
              <a:off x="1002" y="1025"/>
              <a:ext cx="3756" cy="2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292311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ytuł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pl-PL" dirty="0" err="1" smtClean="0"/>
              <a:t>Organisation</a:t>
            </a:r>
            <a:r>
              <a:rPr lang="pl-PL" dirty="0" smtClean="0"/>
              <a:t> - </a:t>
            </a:r>
            <a:r>
              <a:rPr lang="pl-PL" dirty="0" err="1" smtClean="0"/>
              <a:t>continued</a:t>
            </a:r>
            <a:endParaRPr lang="pl-PL" dirty="0" smtClean="0"/>
          </a:p>
        </p:txBody>
      </p:sp>
      <p:sp>
        <p:nvSpPr>
          <p:cNvPr id="13315" name="Symbol zastępczy zawartości 2"/>
          <p:cNvSpPr>
            <a:spLocks noGrp="1"/>
          </p:cNvSpPr>
          <p:nvPr>
            <p:ph idx="1"/>
          </p:nvPr>
        </p:nvSpPr>
        <p:spPr>
          <a:xfrm>
            <a:off x="1" y="764704"/>
            <a:ext cx="9144000" cy="6093296"/>
          </a:xfrm>
        </p:spPr>
        <p:txBody>
          <a:bodyPr/>
          <a:lstStyle/>
          <a:p>
            <a:pPr>
              <a:spcBef>
                <a:spcPts val="575"/>
              </a:spcBef>
            </a:pPr>
            <a:r>
              <a:rPr lang="pl-PL" sz="2400" dirty="0" err="1" smtClean="0"/>
              <a:t>Care-givers</a:t>
            </a:r>
            <a:r>
              <a:rPr lang="pl-PL" sz="2400" dirty="0" smtClean="0"/>
              <a:t> </a:t>
            </a:r>
            <a:r>
              <a:rPr lang="pl-PL" sz="2400" dirty="0" err="1" smtClean="0"/>
              <a:t>have</a:t>
            </a:r>
            <a:r>
              <a:rPr lang="pl-PL" sz="2400" dirty="0" smtClean="0"/>
              <a:t> </a:t>
            </a:r>
            <a:r>
              <a:rPr lang="pl-PL" sz="2400" dirty="0" err="1" smtClean="0"/>
              <a:t>more</a:t>
            </a:r>
            <a:r>
              <a:rPr lang="pl-PL" sz="2400" dirty="0" smtClean="0"/>
              <a:t> </a:t>
            </a:r>
            <a:r>
              <a:rPr lang="pl-PL" sz="2400" dirty="0" err="1" smtClean="0"/>
              <a:t>possibilities</a:t>
            </a:r>
            <a:r>
              <a:rPr lang="pl-PL" sz="2400" dirty="0" smtClean="0"/>
              <a:t> for </a:t>
            </a:r>
            <a:r>
              <a:rPr lang="pl-PL" sz="2400" dirty="0" err="1" smtClean="0"/>
              <a:t>making</a:t>
            </a:r>
            <a:r>
              <a:rPr lang="pl-PL" sz="2400" dirty="0" smtClean="0"/>
              <a:t> </a:t>
            </a:r>
            <a:r>
              <a:rPr lang="pl-PL" sz="2400" dirty="0" err="1" smtClean="0"/>
              <a:t>decisions</a:t>
            </a:r>
            <a:r>
              <a:rPr lang="pl-PL" sz="2400" dirty="0" smtClean="0"/>
              <a:t> in </a:t>
            </a:r>
            <a:r>
              <a:rPr lang="pl-PL" sz="2400" dirty="0" err="1" smtClean="0"/>
              <a:t>case</a:t>
            </a:r>
            <a:r>
              <a:rPr lang="pl-PL" sz="2400" dirty="0" smtClean="0"/>
              <a:t> of </a:t>
            </a:r>
            <a:r>
              <a:rPr lang="pl-PL" sz="2400" dirty="0" err="1" smtClean="0"/>
              <a:t>making</a:t>
            </a:r>
            <a:r>
              <a:rPr lang="pl-PL" sz="2400" dirty="0" smtClean="0"/>
              <a:t> of the </a:t>
            </a:r>
            <a:r>
              <a:rPr lang="pl-PL" sz="2400" dirty="0" err="1" smtClean="0"/>
              <a:t>individual</a:t>
            </a:r>
            <a:r>
              <a:rPr lang="pl-PL" sz="2400" dirty="0" smtClean="0"/>
              <a:t> plan of </a:t>
            </a:r>
            <a:r>
              <a:rPr lang="pl-PL" sz="2400" dirty="0" err="1" smtClean="0"/>
              <a:t>work</a:t>
            </a:r>
            <a:r>
              <a:rPr lang="pl-PL" sz="2400" dirty="0" smtClean="0"/>
              <a:t> with </a:t>
            </a:r>
            <a:r>
              <a:rPr lang="pl-PL" sz="2400" dirty="0" err="1" smtClean="0"/>
              <a:t>child</a:t>
            </a:r>
            <a:r>
              <a:rPr lang="pl-PL" sz="2400" dirty="0" smtClean="0"/>
              <a:t> and </a:t>
            </a:r>
            <a:r>
              <a:rPr lang="pl-PL" sz="2400" dirty="0" err="1" smtClean="0"/>
              <a:t>its</a:t>
            </a:r>
            <a:r>
              <a:rPr lang="pl-PL" sz="2400" dirty="0" smtClean="0"/>
              <a:t> family, </a:t>
            </a:r>
            <a:r>
              <a:rPr lang="pl-PL" sz="2400" dirty="0" err="1" smtClean="0"/>
              <a:t>his</a:t>
            </a:r>
            <a:r>
              <a:rPr lang="pl-PL" sz="2400" dirty="0" smtClean="0"/>
              <a:t> (</a:t>
            </a:r>
            <a:r>
              <a:rPr lang="pl-PL" sz="2400" dirty="0" err="1" smtClean="0"/>
              <a:t>her</a:t>
            </a:r>
            <a:r>
              <a:rPr lang="pl-PL" sz="2400" dirty="0" smtClean="0"/>
              <a:t>) </a:t>
            </a:r>
            <a:r>
              <a:rPr lang="pl-PL" sz="2400" dirty="0" err="1" smtClean="0"/>
              <a:t>working</a:t>
            </a:r>
            <a:r>
              <a:rPr lang="pl-PL" sz="2400" dirty="0" smtClean="0"/>
              <a:t> </a:t>
            </a:r>
            <a:r>
              <a:rPr lang="pl-PL" sz="2400" dirty="0" err="1" smtClean="0"/>
              <a:t>hours</a:t>
            </a:r>
            <a:r>
              <a:rPr lang="pl-PL" sz="2400" dirty="0" smtClean="0"/>
              <a:t>, </a:t>
            </a:r>
            <a:r>
              <a:rPr lang="pl-PL" sz="2400" dirty="0" err="1" smtClean="0"/>
              <a:t>money</a:t>
            </a:r>
            <a:r>
              <a:rPr lang="pl-PL" sz="2400" dirty="0" smtClean="0"/>
              <a:t> </a:t>
            </a:r>
            <a:r>
              <a:rPr lang="pl-PL" sz="2400" dirty="0" err="1" smtClean="0"/>
              <a:t>expenditures</a:t>
            </a:r>
            <a:endParaRPr lang="pl-PL" sz="2400" dirty="0" smtClean="0"/>
          </a:p>
          <a:p>
            <a:pPr>
              <a:spcBef>
                <a:spcPts val="575"/>
              </a:spcBef>
            </a:pPr>
            <a:r>
              <a:rPr lang="pl-PL" sz="2400" dirty="0" err="1" smtClean="0"/>
              <a:t>Emotional</a:t>
            </a:r>
            <a:r>
              <a:rPr lang="pl-PL" sz="2400" dirty="0" smtClean="0"/>
              <a:t> engagement of </a:t>
            </a:r>
            <a:r>
              <a:rPr lang="pl-PL" sz="2400" dirty="0" err="1" smtClean="0"/>
              <a:t>care-givers</a:t>
            </a:r>
            <a:endParaRPr lang="pl-PL" sz="2400" dirty="0" smtClean="0"/>
          </a:p>
          <a:p>
            <a:pPr>
              <a:spcBef>
                <a:spcPts val="575"/>
              </a:spcBef>
            </a:pPr>
            <a:r>
              <a:rPr lang="pl-PL" sz="2400" dirty="0" err="1" smtClean="0"/>
              <a:t>Work</a:t>
            </a:r>
            <a:r>
              <a:rPr lang="pl-PL" sz="2400" dirty="0" smtClean="0"/>
              <a:t> </a:t>
            </a:r>
            <a:r>
              <a:rPr lang="pl-PL" sz="2400" dirty="0" err="1" smtClean="0"/>
              <a:t>based</a:t>
            </a:r>
            <a:r>
              <a:rPr lang="pl-PL" sz="2400" dirty="0" smtClean="0"/>
              <a:t> on </a:t>
            </a:r>
            <a:r>
              <a:rPr lang="pl-PL" sz="2400" dirty="0" err="1" smtClean="0"/>
              <a:t>measurable</a:t>
            </a:r>
            <a:r>
              <a:rPr lang="pl-PL" sz="2400" dirty="0" smtClean="0"/>
              <a:t> and </a:t>
            </a:r>
            <a:r>
              <a:rPr lang="pl-PL" sz="2400" dirty="0" err="1" smtClean="0"/>
              <a:t>concrete</a:t>
            </a:r>
            <a:r>
              <a:rPr lang="pl-PL" sz="2400" dirty="0" smtClean="0"/>
              <a:t> </a:t>
            </a:r>
            <a:r>
              <a:rPr lang="pl-PL" sz="2400" dirty="0" err="1" smtClean="0"/>
              <a:t>tools</a:t>
            </a:r>
            <a:r>
              <a:rPr lang="pl-PL" sz="2400" dirty="0" smtClean="0"/>
              <a:t> and </a:t>
            </a:r>
            <a:r>
              <a:rPr lang="pl-PL" sz="2400" dirty="0" err="1" smtClean="0"/>
              <a:t>procedures</a:t>
            </a:r>
            <a:endParaRPr lang="pl-PL" sz="2400" dirty="0" smtClean="0"/>
          </a:p>
          <a:p>
            <a:pPr>
              <a:spcBef>
                <a:spcPts val="575"/>
              </a:spcBef>
            </a:pPr>
            <a:r>
              <a:rPr lang="pl-PL" sz="2400" dirty="0" smtClean="0"/>
              <a:t>No </a:t>
            </a:r>
            <a:r>
              <a:rPr lang="pl-PL" sz="2400" dirty="0" err="1" smtClean="0"/>
              <a:t>support</a:t>
            </a:r>
            <a:r>
              <a:rPr lang="pl-PL" sz="2400" dirty="0" smtClean="0"/>
              <a:t> </a:t>
            </a:r>
            <a:r>
              <a:rPr lang="pl-PL" sz="2400" dirty="0" err="1" smtClean="0"/>
              <a:t>staff</a:t>
            </a:r>
            <a:r>
              <a:rPr lang="pl-PL" sz="2400" dirty="0" smtClean="0"/>
              <a:t> – homes </a:t>
            </a:r>
            <a:r>
              <a:rPr lang="pl-PL" sz="2400" dirty="0" err="1" smtClean="0"/>
              <a:t>are</a:t>
            </a:r>
            <a:r>
              <a:rPr lang="pl-PL" sz="2400" dirty="0" smtClean="0"/>
              <a:t> run by </a:t>
            </a:r>
            <a:r>
              <a:rPr lang="pl-PL" sz="2400" dirty="0" err="1" smtClean="0"/>
              <a:t>care-givers</a:t>
            </a:r>
            <a:r>
              <a:rPr lang="pl-PL" sz="2400" dirty="0" smtClean="0"/>
              <a:t> and </a:t>
            </a:r>
            <a:r>
              <a:rPr lang="pl-PL" sz="2400" dirty="0" err="1" smtClean="0"/>
              <a:t>children</a:t>
            </a:r>
            <a:endParaRPr lang="pl-PL" sz="2400" dirty="0" smtClean="0"/>
          </a:p>
          <a:p>
            <a:endParaRPr lang="pl-PL" dirty="0" smtClean="0"/>
          </a:p>
        </p:txBody>
      </p:sp>
      <p:pic>
        <p:nvPicPr>
          <p:cNvPr id="13317" name="Picture 4" descr="C:\Users\Tomek\Desktop\ZDJĘCIA DOMÓW\WROCŁAW- STORCZYKOWA\posiłek w salon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4077969"/>
            <a:ext cx="3707904" cy="278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43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ymbol zastępczy zawartości 1"/>
          <p:cNvSpPr>
            <a:spLocks noGrp="1"/>
          </p:cNvSpPr>
          <p:nvPr>
            <p:ph idx="1"/>
          </p:nvPr>
        </p:nvSpPr>
        <p:spPr>
          <a:xfrm>
            <a:off x="0" y="1700808"/>
            <a:ext cx="8686800" cy="4306292"/>
          </a:xfrm>
        </p:spPr>
        <p:txBody>
          <a:bodyPr/>
          <a:lstStyle/>
          <a:p>
            <a:pPr marL="623888" indent="-514350" eaLnBrk="1" hangingPunct="1">
              <a:buFont typeface="Wingdings 3" pitchFamily="18" charset="2"/>
              <a:buAutoNum type="arabicPeriod"/>
            </a:pPr>
            <a:r>
              <a:rPr lang="pl-PL" dirty="0" smtClean="0"/>
              <a:t>Analysis of </a:t>
            </a:r>
            <a:r>
              <a:rPr lang="pl-PL" dirty="0" err="1" smtClean="0"/>
              <a:t>strengths</a:t>
            </a:r>
            <a:r>
              <a:rPr lang="pl-PL" dirty="0" smtClean="0"/>
              <a:t> and </a:t>
            </a:r>
            <a:r>
              <a:rPr lang="pl-PL" dirty="0" err="1" smtClean="0"/>
              <a:t>needs</a:t>
            </a:r>
            <a:r>
              <a:rPr lang="pl-PL" dirty="0" smtClean="0"/>
              <a:t> of the family and the </a:t>
            </a:r>
            <a:r>
              <a:rPr lang="pl-PL" dirty="0" err="1" smtClean="0"/>
              <a:t>child</a:t>
            </a:r>
            <a:endParaRPr lang="pl-PL" dirty="0" smtClean="0"/>
          </a:p>
          <a:p>
            <a:pPr marL="623888" indent="-514350" eaLnBrk="1" hangingPunct="1">
              <a:buFont typeface="Wingdings 3" pitchFamily="18" charset="2"/>
              <a:buAutoNum type="arabicPeriod"/>
            </a:pPr>
            <a:r>
              <a:rPr lang="pl-PL" dirty="0" err="1" smtClean="0"/>
              <a:t>Crisis</a:t>
            </a:r>
            <a:r>
              <a:rPr lang="pl-PL" dirty="0" smtClean="0"/>
              <a:t> </a:t>
            </a:r>
            <a:r>
              <a:rPr lang="pl-PL" dirty="0" err="1" smtClean="0"/>
              <a:t>analysis</a:t>
            </a:r>
            <a:endParaRPr lang="pl-PL" dirty="0" smtClean="0"/>
          </a:p>
          <a:p>
            <a:pPr marL="623888" indent="-514350" eaLnBrk="1" hangingPunct="1">
              <a:buFont typeface="Wingdings 3" pitchFamily="18" charset="2"/>
              <a:buAutoNum type="arabicPeriod"/>
            </a:pPr>
            <a:r>
              <a:rPr lang="pl-PL" dirty="0" err="1" smtClean="0"/>
              <a:t>Genogram</a:t>
            </a:r>
            <a:endParaRPr lang="pl-PL" dirty="0" smtClean="0"/>
          </a:p>
          <a:p>
            <a:pPr marL="623888" indent="-514350" eaLnBrk="1" hangingPunct="1">
              <a:buFont typeface="Wingdings 3" pitchFamily="18" charset="2"/>
              <a:buAutoNum type="arabicPeriod"/>
            </a:pPr>
            <a:r>
              <a:rPr lang="pl-PL" dirty="0" err="1" smtClean="0"/>
              <a:t>Ecomap</a:t>
            </a:r>
            <a:endParaRPr lang="pl-PL" dirty="0" smtClean="0"/>
          </a:p>
          <a:p>
            <a:pPr marL="623888" indent="-514350" eaLnBrk="1" hangingPunct="1">
              <a:buFont typeface="Wingdings 3" pitchFamily="18" charset="2"/>
              <a:buAutoNum type="arabicPeriod"/>
            </a:pPr>
            <a:r>
              <a:rPr lang="pl-PL" dirty="0" err="1" smtClean="0"/>
              <a:t>Long</a:t>
            </a:r>
            <a:r>
              <a:rPr lang="pl-PL" dirty="0" smtClean="0"/>
              <a:t> term </a:t>
            </a:r>
            <a:r>
              <a:rPr lang="pl-PL" dirty="0" err="1" smtClean="0"/>
              <a:t>goals</a:t>
            </a:r>
            <a:endParaRPr lang="pl-PL" dirty="0" smtClean="0"/>
          </a:p>
          <a:p>
            <a:pPr marL="623888" indent="-514350" eaLnBrk="1" hangingPunct="1">
              <a:buFont typeface="Wingdings 3" pitchFamily="18" charset="2"/>
              <a:buAutoNum type="arabicPeriod"/>
            </a:pPr>
            <a:r>
              <a:rPr lang="pl-PL" dirty="0" err="1" smtClean="0"/>
              <a:t>Monthly</a:t>
            </a:r>
            <a:r>
              <a:rPr lang="pl-PL" dirty="0" smtClean="0"/>
              <a:t> </a:t>
            </a:r>
            <a:r>
              <a:rPr lang="pl-PL" dirty="0" err="1" smtClean="0"/>
              <a:t>plans</a:t>
            </a:r>
            <a:endParaRPr lang="pl-PL" dirty="0" smtClean="0"/>
          </a:p>
          <a:p>
            <a:pPr marL="623888" indent="-514350" eaLnBrk="1" hangingPunct="1">
              <a:buFont typeface="Wingdings 3" pitchFamily="18" charset="2"/>
              <a:buAutoNum type="arabicPeriod"/>
            </a:pPr>
            <a:r>
              <a:rPr lang="pl-PL" dirty="0" err="1" smtClean="0"/>
              <a:t>Educational</a:t>
            </a:r>
            <a:r>
              <a:rPr lang="pl-PL" dirty="0" smtClean="0"/>
              <a:t> </a:t>
            </a:r>
            <a:r>
              <a:rPr lang="pl-PL" dirty="0" err="1" smtClean="0"/>
              <a:t>plans</a:t>
            </a:r>
            <a:endParaRPr lang="pl-PL" dirty="0" smtClean="0"/>
          </a:p>
          <a:p>
            <a:pPr marL="623888" indent="-514350" eaLnBrk="1" hangingPunct="1">
              <a:buFont typeface="Wingdings 3" pitchFamily="18" charset="2"/>
              <a:buAutoNum type="arabicPeriod"/>
            </a:pPr>
            <a:r>
              <a:rPr lang="pl-PL" dirty="0" smtClean="0"/>
              <a:t>Life </a:t>
            </a:r>
            <a:r>
              <a:rPr lang="pl-PL" dirty="0" err="1" smtClean="0"/>
              <a:t>Books</a:t>
            </a:r>
            <a:endParaRPr lang="pl-PL" dirty="0" smtClean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323528" y="274638"/>
            <a:ext cx="864096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dirty="0" err="1" smtClean="0"/>
              <a:t>Good</a:t>
            </a:r>
            <a:r>
              <a:rPr lang="pl-PL" dirty="0" smtClean="0"/>
              <a:t> </a:t>
            </a:r>
            <a:r>
              <a:rPr lang="pl-PL" dirty="0" err="1" smtClean="0"/>
              <a:t>practice</a:t>
            </a:r>
            <a:r>
              <a:rPr lang="pl-PL" dirty="0" smtClean="0"/>
              <a:t>: Method of </a:t>
            </a:r>
            <a:r>
              <a:rPr lang="pl-PL" dirty="0" err="1" smtClean="0"/>
              <a:t>Individual</a:t>
            </a:r>
            <a:r>
              <a:rPr lang="pl-PL" dirty="0" smtClean="0"/>
              <a:t> Planning </a:t>
            </a:r>
            <a:r>
              <a:rPr lang="pl-PL" dirty="0" err="1" smtClean="0"/>
              <a:t>implemented</a:t>
            </a:r>
            <a:r>
              <a:rPr lang="pl-PL" dirty="0" smtClean="0"/>
              <a:t> in small </a:t>
            </a:r>
            <a:r>
              <a:rPr lang="pl-PL" dirty="0" err="1" smtClean="0"/>
              <a:t>group</a:t>
            </a:r>
            <a:r>
              <a:rPr lang="pl-PL" dirty="0" smtClean="0"/>
              <a:t> homes </a:t>
            </a:r>
            <a:endParaRPr lang="pl-PL" dirty="0"/>
          </a:p>
        </p:txBody>
      </p:sp>
      <p:pic>
        <p:nvPicPr>
          <p:cNvPr id="24580" name="Obraz 4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92896"/>
            <a:ext cx="5220072" cy="318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016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2376265"/>
          </a:xfrm>
        </p:spPr>
        <p:txBody>
          <a:bodyPr>
            <a:normAutofit fontScale="92500"/>
          </a:bodyPr>
          <a:lstStyle/>
          <a:p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implemented</a:t>
            </a:r>
            <a:r>
              <a:rPr lang="pl-PL" dirty="0" smtClean="0"/>
              <a:t> in small </a:t>
            </a:r>
            <a:r>
              <a:rPr lang="pl-PL" dirty="0" err="1" smtClean="0"/>
              <a:t>group</a:t>
            </a:r>
            <a:r>
              <a:rPr lang="pl-PL" dirty="0" smtClean="0"/>
              <a:t> homes in Poland, </a:t>
            </a:r>
            <a:r>
              <a:rPr lang="pl-PL" dirty="0" err="1" smtClean="0"/>
              <a:t>Ukraine</a:t>
            </a:r>
            <a:r>
              <a:rPr lang="pl-PL" dirty="0" smtClean="0"/>
              <a:t>, Georgia</a:t>
            </a:r>
          </a:p>
          <a:p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trained</a:t>
            </a:r>
            <a:r>
              <a:rPr lang="pl-PL" dirty="0" smtClean="0"/>
              <a:t> by </a:t>
            </a:r>
            <a:r>
              <a:rPr lang="pl-PL" dirty="0" err="1" smtClean="0"/>
              <a:t>qualified</a:t>
            </a:r>
            <a:r>
              <a:rPr lang="pl-PL" dirty="0" smtClean="0"/>
              <a:t> </a:t>
            </a:r>
            <a:r>
              <a:rPr lang="pl-PL" dirty="0" err="1" smtClean="0"/>
              <a:t>trainers</a:t>
            </a:r>
            <a:endParaRPr lang="pl-PL" dirty="0" smtClean="0"/>
          </a:p>
          <a:p>
            <a:r>
              <a:rPr lang="pl-PL" dirty="0" err="1" smtClean="0"/>
              <a:t>Trainings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</a:t>
            </a:r>
            <a:r>
              <a:rPr lang="pl-PL" dirty="0" err="1" smtClean="0"/>
              <a:t>organized</a:t>
            </a:r>
            <a:r>
              <a:rPr lang="pl-PL" dirty="0" smtClean="0"/>
              <a:t> in Poland and </a:t>
            </a:r>
            <a:r>
              <a:rPr lang="pl-PL" dirty="0" err="1" smtClean="0"/>
              <a:t>other</a:t>
            </a:r>
            <a:r>
              <a:rPr lang="pl-PL" dirty="0" smtClean="0"/>
              <a:t> </a:t>
            </a:r>
            <a:r>
              <a:rPr lang="pl-PL" dirty="0" err="1" smtClean="0"/>
              <a:t>countries</a:t>
            </a:r>
            <a:endParaRPr lang="pl-PL" dirty="0" smtClean="0"/>
          </a:p>
          <a:p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supported</a:t>
            </a:r>
            <a:r>
              <a:rPr lang="pl-PL" dirty="0" smtClean="0"/>
              <a:t> by country </a:t>
            </a:r>
            <a:r>
              <a:rPr lang="pl-PL" dirty="0" err="1" smtClean="0"/>
              <a:t>consultants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pl-PL" dirty="0" smtClean="0">
                <a:solidFill>
                  <a:schemeClr val="tx1"/>
                </a:solidFill>
              </a:rPr>
              <a:t>The </a:t>
            </a:r>
            <a:r>
              <a:rPr lang="pl-PL" dirty="0" err="1" smtClean="0">
                <a:solidFill>
                  <a:schemeClr val="tx1"/>
                </a:solidFill>
              </a:rPr>
              <a:t>Individual</a:t>
            </a:r>
            <a:r>
              <a:rPr lang="pl-PL" dirty="0" smtClean="0">
                <a:solidFill>
                  <a:schemeClr val="tx1"/>
                </a:solidFill>
              </a:rPr>
              <a:t> Planning Method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30722" name="Picture 2" descr="http://www.sklep.educarium.pl/pliki/9759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5" y="3511453"/>
            <a:ext cx="4732139" cy="317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4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Tomek\Desktop\ZDJĘCIA DOMÓW\WROCŁAW- STORCZYKOWA\mondial z opiekune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708920"/>
            <a:ext cx="3203846" cy="240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Tytuł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86409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4400" b="1" dirty="0" smtClean="0"/>
              <a:t/>
            </a:r>
            <a:br>
              <a:rPr lang="pl-PL" sz="4400" b="1" dirty="0" smtClean="0"/>
            </a:br>
            <a:r>
              <a:rPr lang="pl-PL" sz="4400" b="1" dirty="0" smtClean="0"/>
              <a:t/>
            </a:r>
            <a:br>
              <a:rPr lang="pl-PL" sz="4400" b="1" dirty="0" smtClean="0"/>
            </a:br>
            <a:r>
              <a:rPr lang="pl-PL" sz="4400" b="1" dirty="0" smtClean="0">
                <a:solidFill>
                  <a:schemeClr val="tx1"/>
                </a:solidFill>
              </a:rPr>
              <a:t>The reform </a:t>
            </a:r>
            <a:r>
              <a:rPr lang="pl-PL" sz="4400" b="1" dirty="0" err="1" smtClean="0">
                <a:solidFill>
                  <a:schemeClr val="tx1"/>
                </a:solidFill>
              </a:rPr>
              <a:t>is</a:t>
            </a:r>
            <a:r>
              <a:rPr lang="pl-PL" sz="4400" b="1" dirty="0" smtClean="0">
                <a:solidFill>
                  <a:schemeClr val="tx1"/>
                </a:solidFill>
              </a:rPr>
              <a:t> </a:t>
            </a:r>
            <a:r>
              <a:rPr lang="pl-PL" sz="4400" b="1" dirty="0" err="1" smtClean="0">
                <a:solidFill>
                  <a:schemeClr val="tx1"/>
                </a:solidFill>
              </a:rPr>
              <a:t>implemented</a:t>
            </a:r>
            <a:r>
              <a:rPr lang="pl-PL" sz="4400" b="1" dirty="0" smtClean="0">
                <a:solidFill>
                  <a:schemeClr val="tx1"/>
                </a:solidFill>
              </a:rPr>
              <a:t> by </a:t>
            </a:r>
            <a:r>
              <a:rPr lang="pl-PL" sz="4400" b="1" dirty="0" err="1" smtClean="0">
                <a:solidFill>
                  <a:schemeClr val="tx1"/>
                </a:solidFill>
              </a:rPr>
              <a:t>devoted</a:t>
            </a:r>
            <a:r>
              <a:rPr lang="pl-PL" sz="4400" b="1" dirty="0" smtClean="0">
                <a:solidFill>
                  <a:schemeClr val="tx1"/>
                </a:solidFill>
              </a:rPr>
              <a:t> </a:t>
            </a:r>
            <a:r>
              <a:rPr lang="pl-PL" sz="4400" b="1" dirty="0" err="1" smtClean="0">
                <a:solidFill>
                  <a:schemeClr val="tx1"/>
                </a:solidFill>
              </a:rPr>
              <a:t>people</a:t>
            </a:r>
            <a:r>
              <a:rPr lang="pl-PL" sz="4400" b="1" dirty="0" smtClean="0">
                <a:solidFill>
                  <a:schemeClr val="tx1"/>
                </a:solidFill>
              </a:rPr>
              <a:t> – not by </a:t>
            </a:r>
            <a:r>
              <a:rPr lang="pl-PL" sz="4400" b="1" dirty="0" err="1" smtClean="0">
                <a:solidFill>
                  <a:schemeClr val="tx1"/>
                </a:solidFill>
              </a:rPr>
              <a:t>regulations</a:t>
            </a:r>
            <a:r>
              <a:rPr lang="pl-PL" sz="4400" b="1" dirty="0" smtClean="0">
                <a:solidFill>
                  <a:schemeClr val="tx1"/>
                </a:solidFill>
              </a:rPr>
              <a:t/>
            </a:r>
            <a:br>
              <a:rPr lang="pl-PL" sz="4400" b="1" dirty="0" smtClean="0">
                <a:solidFill>
                  <a:schemeClr val="tx1"/>
                </a:solidFill>
              </a:rPr>
            </a:br>
            <a:endParaRPr lang="pl-PL" sz="4400" b="1" dirty="0" smtClean="0">
              <a:solidFill>
                <a:schemeClr val="tx1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628800"/>
            <a:ext cx="8686800" cy="4378491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pl-PL" sz="4000" dirty="0" smtClean="0"/>
              <a:t>We </a:t>
            </a:r>
            <a:r>
              <a:rPr lang="pl-PL" sz="4000" dirty="0" err="1" smtClean="0"/>
              <a:t>need</a:t>
            </a:r>
            <a:r>
              <a:rPr lang="pl-PL" sz="4000" dirty="0" smtClean="0"/>
              <a:t> </a:t>
            </a:r>
            <a:r>
              <a:rPr lang="pl-PL" sz="4000" dirty="0" err="1" smtClean="0"/>
              <a:t>people</a:t>
            </a:r>
            <a:r>
              <a:rPr lang="pl-PL" sz="4000" dirty="0" smtClean="0"/>
              <a:t> </a:t>
            </a:r>
            <a:r>
              <a:rPr lang="pl-PL" sz="4000" dirty="0" err="1" smtClean="0"/>
              <a:t>who</a:t>
            </a:r>
            <a:r>
              <a:rPr lang="pl-PL" sz="4000" dirty="0" smtClean="0"/>
              <a:t> </a:t>
            </a:r>
            <a:r>
              <a:rPr lang="pl-PL" sz="4000" dirty="0" err="1" smtClean="0"/>
              <a:t>have</a:t>
            </a:r>
            <a:r>
              <a:rPr lang="pl-PL" sz="4000" dirty="0" smtClean="0"/>
              <a:t>: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sz="4000" dirty="0" err="1" smtClean="0"/>
              <a:t>Personality</a:t>
            </a:r>
            <a:endParaRPr lang="pl-PL" sz="4000" dirty="0" smtClean="0"/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sz="4000" dirty="0" err="1" smtClean="0"/>
              <a:t>Competencies</a:t>
            </a:r>
            <a:endParaRPr lang="pl-PL" sz="4000" dirty="0" smtClean="0"/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sz="4000" dirty="0" err="1" smtClean="0"/>
              <a:t>Ability</a:t>
            </a:r>
            <a:r>
              <a:rPr lang="pl-PL" sz="4000" dirty="0" smtClean="0"/>
              <a:t> for </a:t>
            </a:r>
            <a:r>
              <a:rPr lang="pl-PL" sz="4000" dirty="0" err="1" smtClean="0"/>
              <a:t>Attachment</a:t>
            </a:r>
            <a:endParaRPr lang="pl-PL" sz="4000" dirty="0" smtClean="0"/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sz="4000" dirty="0" err="1" smtClean="0"/>
              <a:t>Knowledge</a:t>
            </a:r>
            <a:endParaRPr lang="pl-PL" sz="4000" dirty="0" smtClean="0"/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sz="4000" dirty="0" err="1" smtClean="0"/>
              <a:t>Education</a:t>
            </a:r>
            <a:endParaRPr lang="pl-PL" sz="4000" dirty="0"/>
          </a:p>
        </p:txBody>
      </p:sp>
    </p:spTree>
    <p:extLst>
      <p:ext uri="{BB962C8B-B14F-4D97-AF65-F5344CB8AC3E}">
        <p14:creationId xmlns:p14="http://schemas.microsoft.com/office/powerpoint/2010/main" val="246720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err="1" smtClean="0">
                <a:solidFill>
                  <a:schemeClr val="tx1"/>
                </a:solidFill>
              </a:rPr>
              <a:t>Personality</a:t>
            </a:r>
            <a:endParaRPr lang="pl-PL" b="1" dirty="0" smtClean="0">
              <a:solidFill>
                <a:schemeClr val="tx1"/>
              </a:solidFill>
            </a:endParaRPr>
          </a:p>
        </p:txBody>
      </p:sp>
      <p:sp>
        <p:nvSpPr>
          <p:cNvPr id="18435" name="Symbol zastępczy zawartości 2"/>
          <p:cNvSpPr>
            <a:spLocks noGrp="1"/>
          </p:cNvSpPr>
          <p:nvPr>
            <p:ph idx="1"/>
          </p:nvPr>
        </p:nvSpPr>
        <p:spPr>
          <a:xfrm>
            <a:off x="0" y="1481328"/>
            <a:ext cx="8686800" cy="4525963"/>
          </a:xfrm>
        </p:spPr>
        <p:txBody>
          <a:bodyPr/>
          <a:lstStyle/>
          <a:p>
            <a:r>
              <a:rPr lang="pl-PL" dirty="0" err="1" smtClean="0"/>
              <a:t>Empathetic</a:t>
            </a:r>
            <a:endParaRPr lang="pl-PL" dirty="0" smtClean="0"/>
          </a:p>
          <a:p>
            <a:r>
              <a:rPr lang="pl-PL" dirty="0" smtClean="0"/>
              <a:t>Open</a:t>
            </a:r>
          </a:p>
          <a:p>
            <a:r>
              <a:rPr lang="pl-PL" dirty="0" err="1" smtClean="0"/>
              <a:t>Assertive</a:t>
            </a:r>
            <a:endParaRPr lang="pl-PL" dirty="0" smtClean="0"/>
          </a:p>
          <a:p>
            <a:r>
              <a:rPr lang="pl-PL" dirty="0" err="1" smtClean="0"/>
              <a:t>Warm</a:t>
            </a:r>
            <a:endParaRPr lang="pl-PL" dirty="0" smtClean="0"/>
          </a:p>
          <a:p>
            <a:r>
              <a:rPr lang="pl-PL" dirty="0" smtClean="0"/>
              <a:t>High </a:t>
            </a:r>
            <a:r>
              <a:rPr lang="pl-PL" dirty="0" err="1" smtClean="0"/>
              <a:t>self-esteem</a:t>
            </a:r>
            <a:endParaRPr lang="pl-PL" dirty="0" smtClean="0"/>
          </a:p>
          <a:p>
            <a:r>
              <a:rPr lang="pl-PL" dirty="0" err="1" smtClean="0"/>
              <a:t>Emotionally</a:t>
            </a:r>
            <a:r>
              <a:rPr lang="pl-PL" dirty="0" smtClean="0"/>
              <a:t> </a:t>
            </a:r>
            <a:r>
              <a:rPr lang="pl-PL" dirty="0" err="1" smtClean="0"/>
              <a:t>mature</a:t>
            </a:r>
            <a:endParaRPr lang="pl-PL" dirty="0" smtClean="0"/>
          </a:p>
          <a:p>
            <a:r>
              <a:rPr lang="pl-PL" dirty="0" smtClean="0"/>
              <a:t>With </a:t>
            </a:r>
            <a:r>
              <a:rPr lang="pl-PL" dirty="0" err="1" smtClean="0"/>
              <a:t>sense</a:t>
            </a:r>
            <a:r>
              <a:rPr lang="pl-PL" dirty="0" smtClean="0"/>
              <a:t> of </a:t>
            </a:r>
            <a:r>
              <a:rPr lang="pl-PL" dirty="0" err="1" smtClean="0"/>
              <a:t>humour</a:t>
            </a:r>
            <a:endParaRPr lang="pl-PL" dirty="0" smtClean="0"/>
          </a:p>
          <a:p>
            <a:r>
              <a:rPr lang="pl-PL" dirty="0" err="1" smtClean="0"/>
              <a:t>Resilient</a:t>
            </a:r>
            <a:r>
              <a:rPr lang="pl-PL" dirty="0" smtClean="0"/>
              <a:t> to </a:t>
            </a:r>
            <a:r>
              <a:rPr lang="pl-PL" dirty="0" err="1" smtClean="0"/>
              <a:t>stress</a:t>
            </a:r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268760"/>
            <a:ext cx="4787900" cy="359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527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ytuł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pl-PL" sz="5400" b="1" dirty="0" err="1" smtClean="0"/>
              <a:t>Competencies</a:t>
            </a:r>
            <a:endParaRPr lang="pl-PL" sz="5400" b="1" dirty="0" smtClean="0"/>
          </a:p>
        </p:txBody>
      </p:sp>
      <p:sp>
        <p:nvSpPr>
          <p:cNvPr id="19459" name="Symbol zastępczy zawartości 2"/>
          <p:cNvSpPr>
            <a:spLocks noGrp="1"/>
          </p:cNvSpPr>
          <p:nvPr>
            <p:ph idx="1"/>
          </p:nvPr>
        </p:nvSpPr>
        <p:spPr>
          <a:xfrm>
            <a:off x="0" y="1143000"/>
            <a:ext cx="8858250" cy="5715000"/>
          </a:xfrm>
        </p:spPr>
        <p:txBody>
          <a:bodyPr/>
          <a:lstStyle/>
          <a:p>
            <a:r>
              <a:rPr lang="pl-PL" dirty="0" err="1" smtClean="0"/>
              <a:t>Care</a:t>
            </a:r>
            <a:r>
              <a:rPr lang="pl-PL" dirty="0" smtClean="0"/>
              <a:t> </a:t>
            </a:r>
            <a:r>
              <a:rPr lang="pl-PL" dirty="0" err="1" smtClean="0"/>
              <a:t>abilities</a:t>
            </a:r>
            <a:r>
              <a:rPr lang="pl-PL" dirty="0" smtClean="0"/>
              <a:t> (to </a:t>
            </a:r>
            <a:r>
              <a:rPr lang="pl-PL" dirty="0" err="1" smtClean="0"/>
              <a:t>provide</a:t>
            </a:r>
            <a:r>
              <a:rPr lang="pl-PL" dirty="0" smtClean="0"/>
              <a:t> </a:t>
            </a:r>
            <a:r>
              <a:rPr lang="pl-PL" dirty="0" err="1" smtClean="0"/>
              <a:t>safe</a:t>
            </a:r>
            <a:r>
              <a:rPr lang="pl-PL" dirty="0" smtClean="0"/>
              <a:t> environment, food, </a:t>
            </a:r>
            <a:r>
              <a:rPr lang="pl-PL" dirty="0" err="1" smtClean="0"/>
              <a:t>clothes</a:t>
            </a:r>
            <a:r>
              <a:rPr lang="pl-PL" dirty="0" smtClean="0"/>
              <a:t>, </a:t>
            </a:r>
            <a:r>
              <a:rPr lang="pl-PL" dirty="0" err="1" smtClean="0"/>
              <a:t>territory</a:t>
            </a:r>
            <a:r>
              <a:rPr lang="pl-PL" dirty="0" smtClean="0"/>
              <a:t>)</a:t>
            </a:r>
          </a:p>
          <a:p>
            <a:r>
              <a:rPr lang="pl-PL" dirty="0" err="1" smtClean="0"/>
              <a:t>Ability</a:t>
            </a:r>
            <a:r>
              <a:rPr lang="pl-PL" dirty="0" smtClean="0"/>
              <a:t> to </a:t>
            </a:r>
            <a:r>
              <a:rPr lang="pl-PL" dirty="0" err="1" smtClean="0"/>
              <a:t>satisfy</a:t>
            </a:r>
            <a:r>
              <a:rPr lang="pl-PL" dirty="0" smtClean="0"/>
              <a:t> the </a:t>
            </a:r>
            <a:r>
              <a:rPr lang="pl-PL" dirty="0" err="1" smtClean="0"/>
              <a:t>developmental</a:t>
            </a:r>
            <a:r>
              <a:rPr lang="pl-PL" dirty="0" smtClean="0"/>
              <a:t> </a:t>
            </a:r>
            <a:r>
              <a:rPr lang="pl-PL" dirty="0" err="1" smtClean="0"/>
              <a:t>needs</a:t>
            </a:r>
            <a:r>
              <a:rPr lang="pl-PL" dirty="0" smtClean="0"/>
              <a:t> (in the field of </a:t>
            </a:r>
            <a:r>
              <a:rPr lang="pl-PL" dirty="0" err="1" smtClean="0"/>
              <a:t>health</a:t>
            </a:r>
            <a:r>
              <a:rPr lang="pl-PL" dirty="0" smtClean="0"/>
              <a:t>, </a:t>
            </a:r>
            <a:r>
              <a:rPr lang="pl-PL" dirty="0" err="1" smtClean="0"/>
              <a:t>physical</a:t>
            </a:r>
            <a:r>
              <a:rPr lang="pl-PL" dirty="0" smtClean="0"/>
              <a:t> development, </a:t>
            </a:r>
            <a:r>
              <a:rPr lang="pl-PL" dirty="0" err="1" smtClean="0"/>
              <a:t>education</a:t>
            </a:r>
            <a:r>
              <a:rPr lang="pl-PL" dirty="0" smtClean="0"/>
              <a:t>, </a:t>
            </a:r>
            <a:r>
              <a:rPr lang="pl-PL" dirty="0" err="1" smtClean="0"/>
              <a:t>interests</a:t>
            </a:r>
            <a:r>
              <a:rPr lang="pl-PL" dirty="0" smtClean="0"/>
              <a:t>, high </a:t>
            </a:r>
            <a:r>
              <a:rPr lang="pl-PL" dirty="0" err="1" smtClean="0"/>
              <a:t>needs</a:t>
            </a:r>
            <a:r>
              <a:rPr lang="pl-PL" dirty="0" smtClean="0"/>
              <a:t>, </a:t>
            </a:r>
            <a:r>
              <a:rPr lang="pl-PL" dirty="0" err="1" smtClean="0"/>
              <a:t>emotions</a:t>
            </a:r>
            <a:r>
              <a:rPr lang="pl-PL" dirty="0" smtClean="0"/>
              <a:t>, </a:t>
            </a:r>
            <a:r>
              <a:rPr lang="pl-PL" dirty="0" err="1" smtClean="0"/>
              <a:t>self-esteem</a:t>
            </a:r>
            <a:r>
              <a:rPr lang="pl-PL" dirty="0" smtClean="0"/>
              <a:t>, </a:t>
            </a:r>
            <a:r>
              <a:rPr lang="pl-PL" dirty="0" err="1" smtClean="0"/>
              <a:t>working</a:t>
            </a:r>
            <a:r>
              <a:rPr lang="pl-PL" dirty="0" smtClean="0"/>
              <a:t> </a:t>
            </a:r>
            <a:r>
              <a:rPr lang="pl-PL" dirty="0" err="1" smtClean="0"/>
              <a:t>over</a:t>
            </a:r>
            <a:r>
              <a:rPr lang="pl-PL" dirty="0" smtClean="0"/>
              <a:t> </a:t>
            </a:r>
            <a:r>
              <a:rPr lang="pl-PL" dirty="0" err="1" smtClean="0"/>
              <a:t>loss</a:t>
            </a:r>
            <a:r>
              <a:rPr lang="pl-PL" dirty="0" smtClean="0"/>
              <a:t>, </a:t>
            </a:r>
            <a:r>
              <a:rPr lang="pl-PL" dirty="0" err="1" smtClean="0"/>
              <a:t>ability</a:t>
            </a:r>
            <a:r>
              <a:rPr lang="pl-PL" dirty="0" smtClean="0"/>
              <a:t> to </a:t>
            </a:r>
            <a:r>
              <a:rPr lang="pl-PL" dirty="0" err="1" smtClean="0"/>
              <a:t>play</a:t>
            </a:r>
            <a:r>
              <a:rPr lang="pl-PL" dirty="0" smtClean="0"/>
              <a:t> etc.)</a:t>
            </a:r>
          </a:p>
        </p:txBody>
      </p:sp>
      <p:pic>
        <p:nvPicPr>
          <p:cNvPr id="19460" name="Picture 4" descr="Zakup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783013"/>
            <a:ext cx="4143375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4" descr="Ziemniak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68725"/>
            <a:ext cx="4143375" cy="30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818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ytuł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r>
              <a:rPr lang="pl-PL" b="1" dirty="0" err="1" smtClean="0">
                <a:solidFill>
                  <a:schemeClr val="tx1"/>
                </a:solidFill>
              </a:rPr>
              <a:t>Competencies</a:t>
            </a:r>
            <a:r>
              <a:rPr lang="pl-PL" b="1" dirty="0" smtClean="0">
                <a:solidFill>
                  <a:schemeClr val="tx1"/>
                </a:solidFill>
              </a:rPr>
              <a:t> - </a:t>
            </a:r>
            <a:r>
              <a:rPr lang="pl-PL" b="1" dirty="0" err="1" smtClean="0">
                <a:solidFill>
                  <a:schemeClr val="tx1"/>
                </a:solidFill>
              </a:rPr>
              <a:t>continued</a:t>
            </a:r>
            <a:endParaRPr lang="pl-PL" b="1" dirty="0" smtClean="0">
              <a:solidFill>
                <a:schemeClr val="tx1"/>
              </a:solidFill>
            </a:endParaRPr>
          </a:p>
        </p:txBody>
      </p:sp>
      <p:sp>
        <p:nvSpPr>
          <p:cNvPr id="2048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2876897"/>
          </a:xfrm>
        </p:spPr>
        <p:txBody>
          <a:bodyPr/>
          <a:lstStyle/>
          <a:p>
            <a:r>
              <a:rPr lang="pl-PL" dirty="0" err="1" smtClean="0"/>
              <a:t>Ability</a:t>
            </a:r>
            <a:r>
              <a:rPr lang="pl-PL" dirty="0" smtClean="0"/>
              <a:t> to </a:t>
            </a:r>
            <a:r>
              <a:rPr lang="pl-PL" dirty="0" err="1" smtClean="0"/>
              <a:t>strengthen</a:t>
            </a:r>
            <a:r>
              <a:rPr lang="pl-PL" dirty="0" smtClean="0"/>
              <a:t> the </a:t>
            </a:r>
            <a:r>
              <a:rPr lang="pl-PL" dirty="0" err="1" smtClean="0"/>
              <a:t>attachment</a:t>
            </a:r>
            <a:r>
              <a:rPr lang="pl-PL" dirty="0" smtClean="0"/>
              <a:t> of the </a:t>
            </a:r>
            <a:r>
              <a:rPr lang="pl-PL" dirty="0" err="1" smtClean="0"/>
              <a:t>child</a:t>
            </a:r>
            <a:r>
              <a:rPr lang="pl-PL" dirty="0" smtClean="0"/>
              <a:t> with </a:t>
            </a:r>
            <a:r>
              <a:rPr lang="pl-PL" dirty="0" err="1" smtClean="0"/>
              <a:t>its</a:t>
            </a:r>
            <a:r>
              <a:rPr lang="pl-PL" dirty="0" smtClean="0"/>
              <a:t> family </a:t>
            </a:r>
            <a:r>
              <a:rPr lang="pl-PL" dirty="0" err="1" smtClean="0"/>
              <a:t>members</a:t>
            </a:r>
            <a:endParaRPr lang="pl-PL" dirty="0" smtClean="0"/>
          </a:p>
          <a:p>
            <a:r>
              <a:rPr lang="pl-PL" dirty="0" err="1" smtClean="0"/>
              <a:t>Ability</a:t>
            </a:r>
            <a:r>
              <a:rPr lang="pl-PL" dirty="0" smtClean="0"/>
              <a:t> to </a:t>
            </a:r>
            <a:r>
              <a:rPr lang="pl-PL" dirty="0" err="1" smtClean="0"/>
              <a:t>strengthen</a:t>
            </a:r>
            <a:r>
              <a:rPr lang="pl-PL" dirty="0" smtClean="0"/>
              <a:t> the </a:t>
            </a:r>
            <a:r>
              <a:rPr lang="pl-PL" dirty="0" err="1" smtClean="0"/>
              <a:t>positive</a:t>
            </a:r>
            <a:r>
              <a:rPr lang="pl-PL" dirty="0" smtClean="0"/>
              <a:t> and </a:t>
            </a:r>
            <a:r>
              <a:rPr lang="pl-PL" dirty="0" err="1" smtClean="0"/>
              <a:t>long-lasting</a:t>
            </a:r>
            <a:r>
              <a:rPr lang="pl-PL" dirty="0" smtClean="0"/>
              <a:t> </a:t>
            </a:r>
            <a:r>
              <a:rPr lang="pl-PL" dirty="0" err="1" smtClean="0"/>
              <a:t>relationships</a:t>
            </a:r>
            <a:r>
              <a:rPr lang="pl-PL" dirty="0" smtClean="0"/>
              <a:t> of </a:t>
            </a:r>
            <a:r>
              <a:rPr lang="pl-PL" dirty="0" err="1" smtClean="0"/>
              <a:t>children</a:t>
            </a:r>
            <a:r>
              <a:rPr lang="pl-PL" dirty="0" smtClean="0"/>
              <a:t> with </a:t>
            </a:r>
            <a:r>
              <a:rPr lang="pl-PL" dirty="0" err="1" smtClean="0"/>
              <a:t>peers</a:t>
            </a:r>
            <a:r>
              <a:rPr lang="pl-PL" dirty="0" smtClean="0"/>
              <a:t> and </a:t>
            </a:r>
            <a:r>
              <a:rPr lang="pl-PL" dirty="0" err="1" smtClean="0"/>
              <a:t>important</a:t>
            </a:r>
            <a:r>
              <a:rPr lang="pl-PL" dirty="0" smtClean="0"/>
              <a:t> </a:t>
            </a:r>
            <a:r>
              <a:rPr lang="pl-PL" dirty="0" err="1" smtClean="0"/>
              <a:t>adults</a:t>
            </a:r>
            <a:endParaRPr lang="pl-PL" dirty="0" smtClean="0"/>
          </a:p>
          <a:p>
            <a:r>
              <a:rPr lang="pl-PL" dirty="0" err="1" smtClean="0"/>
              <a:t>Ability</a:t>
            </a:r>
            <a:r>
              <a:rPr lang="pl-PL" dirty="0" smtClean="0"/>
              <a:t> for team-</a:t>
            </a:r>
            <a:r>
              <a:rPr lang="pl-PL" dirty="0" err="1" smtClean="0"/>
              <a:t>work</a:t>
            </a:r>
            <a:r>
              <a:rPr lang="pl-PL" dirty="0" smtClean="0"/>
              <a:t> </a:t>
            </a:r>
          </a:p>
          <a:p>
            <a:pPr>
              <a:buFont typeface="Wingdings 2" pitchFamily="18" charset="2"/>
              <a:buNone/>
            </a:pPr>
            <a:endParaRPr lang="pl-PL" dirty="0" smtClean="0"/>
          </a:p>
        </p:txBody>
      </p:sp>
      <p:pic>
        <p:nvPicPr>
          <p:cNvPr id="20484" name="Picture 4" descr="Wie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451" y="3573017"/>
            <a:ext cx="4515549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98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ytuł 1"/>
          <p:cNvSpPr>
            <a:spLocks noGrp="1"/>
          </p:cNvSpPr>
          <p:nvPr>
            <p:ph type="title"/>
          </p:nvPr>
        </p:nvSpPr>
        <p:spPr>
          <a:xfrm>
            <a:off x="179512" y="0"/>
            <a:ext cx="8621588" cy="908720"/>
          </a:xfrm>
        </p:spPr>
        <p:txBody>
          <a:bodyPr>
            <a:normAutofit fontScale="90000"/>
          </a:bodyPr>
          <a:lstStyle/>
          <a:p>
            <a:r>
              <a:rPr lang="pl-PL" sz="5400" b="1" dirty="0" err="1" smtClean="0">
                <a:solidFill>
                  <a:schemeClr val="tx1"/>
                </a:solidFill>
              </a:rPr>
              <a:t>Ability</a:t>
            </a:r>
            <a:r>
              <a:rPr lang="pl-PL" sz="5400" b="1" dirty="0" smtClean="0">
                <a:solidFill>
                  <a:schemeClr val="tx1"/>
                </a:solidFill>
              </a:rPr>
              <a:t> for </a:t>
            </a:r>
            <a:r>
              <a:rPr lang="pl-PL" sz="5400" b="1" dirty="0" err="1" smtClean="0">
                <a:solidFill>
                  <a:schemeClr val="tx1"/>
                </a:solidFill>
              </a:rPr>
              <a:t>Attachment</a:t>
            </a:r>
            <a:endParaRPr lang="pl-PL" sz="5400" b="1" dirty="0" smtClean="0">
              <a:solidFill>
                <a:schemeClr val="tx1"/>
              </a:solidFill>
            </a:endParaRPr>
          </a:p>
        </p:txBody>
      </p:sp>
      <p:sp>
        <p:nvSpPr>
          <p:cNvPr id="21507" name="Symbol zastępczy zawartości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806976"/>
          </a:xfrm>
        </p:spPr>
        <p:txBody>
          <a:bodyPr/>
          <a:lstStyle/>
          <a:p>
            <a:pPr>
              <a:spcBef>
                <a:spcPts val="575"/>
              </a:spcBef>
            </a:pPr>
            <a:r>
              <a:rPr lang="pl-PL" dirty="0" err="1" smtClean="0"/>
              <a:t>Results</a:t>
            </a:r>
            <a:r>
              <a:rPr lang="pl-PL" dirty="0" smtClean="0"/>
              <a:t> from the model of </a:t>
            </a:r>
            <a:r>
              <a:rPr lang="pl-PL" dirty="0" err="1" smtClean="0"/>
              <a:t>attachment</a:t>
            </a:r>
            <a:r>
              <a:rPr lang="pl-PL" dirty="0" smtClean="0"/>
              <a:t> </a:t>
            </a:r>
            <a:r>
              <a:rPr lang="pl-PL" dirty="0" err="1" smtClean="0"/>
              <a:t>provided</a:t>
            </a:r>
            <a:r>
              <a:rPr lang="pl-PL" dirty="0" smtClean="0"/>
              <a:t> to </a:t>
            </a:r>
            <a:r>
              <a:rPr lang="pl-PL" dirty="0" err="1" smtClean="0"/>
              <a:t>care-givers</a:t>
            </a:r>
            <a:r>
              <a:rPr lang="pl-PL" dirty="0" smtClean="0"/>
              <a:t> in </a:t>
            </a:r>
            <a:r>
              <a:rPr lang="pl-PL" dirty="0" err="1" smtClean="0"/>
              <a:t>their</a:t>
            </a:r>
            <a:r>
              <a:rPr lang="pl-PL" dirty="0" smtClean="0"/>
              <a:t> </a:t>
            </a:r>
            <a:r>
              <a:rPr lang="pl-PL" dirty="0" err="1" smtClean="0"/>
              <a:t>childhood</a:t>
            </a:r>
            <a:r>
              <a:rPr lang="pl-PL" dirty="0" smtClean="0"/>
              <a:t> and </a:t>
            </a:r>
            <a:r>
              <a:rPr lang="pl-PL" dirty="0" err="1" smtClean="0"/>
              <a:t>their</a:t>
            </a:r>
            <a:r>
              <a:rPr lang="pl-PL" dirty="0" smtClean="0"/>
              <a:t> </a:t>
            </a:r>
            <a:r>
              <a:rPr lang="pl-PL" dirty="0" err="1" smtClean="0"/>
              <a:t>later</a:t>
            </a:r>
            <a:r>
              <a:rPr lang="pl-PL" dirty="0" smtClean="0"/>
              <a:t> </a:t>
            </a:r>
            <a:r>
              <a:rPr lang="pl-PL" dirty="0" err="1" smtClean="0"/>
              <a:t>experiences</a:t>
            </a:r>
            <a:endParaRPr lang="pl-PL" dirty="0" smtClean="0"/>
          </a:p>
          <a:p>
            <a:pPr>
              <a:spcBef>
                <a:spcPts val="575"/>
              </a:spcBef>
            </a:pPr>
            <a:r>
              <a:rPr lang="pl-PL" dirty="0" smtClean="0"/>
              <a:t>It </a:t>
            </a:r>
            <a:r>
              <a:rPr lang="pl-PL" dirty="0" err="1" smtClean="0"/>
              <a:t>is</a:t>
            </a:r>
            <a:r>
              <a:rPr lang="pl-PL" dirty="0" smtClean="0"/>
              <a:t> most </a:t>
            </a:r>
            <a:r>
              <a:rPr lang="pl-PL" dirty="0" err="1" smtClean="0"/>
              <a:t>difficult</a:t>
            </a:r>
            <a:r>
              <a:rPr lang="pl-PL" dirty="0" smtClean="0"/>
              <a:t> to </a:t>
            </a:r>
            <a:r>
              <a:rPr lang="pl-PL" dirty="0" err="1" smtClean="0"/>
              <a:t>verify</a:t>
            </a:r>
            <a:r>
              <a:rPr lang="pl-PL" dirty="0" smtClean="0"/>
              <a:t> </a:t>
            </a:r>
            <a:r>
              <a:rPr lang="pl-PL" dirty="0" err="1" smtClean="0"/>
              <a:t>before</a:t>
            </a:r>
            <a:r>
              <a:rPr lang="pl-PL" dirty="0" smtClean="0"/>
              <a:t> the </a:t>
            </a:r>
            <a:r>
              <a:rPr lang="pl-PL" dirty="0" err="1" smtClean="0"/>
              <a:t>care-giver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</a:t>
            </a:r>
            <a:r>
              <a:rPr lang="pl-PL" dirty="0" err="1" smtClean="0"/>
              <a:t>employed</a:t>
            </a:r>
            <a:endParaRPr lang="pl-PL" dirty="0" smtClean="0"/>
          </a:p>
          <a:p>
            <a:pPr>
              <a:spcBef>
                <a:spcPts val="575"/>
              </a:spcBef>
            </a:pPr>
            <a:r>
              <a:rPr lang="pl-PL" dirty="0" smtClean="0"/>
              <a:t>It </a:t>
            </a:r>
            <a:r>
              <a:rPr lang="pl-PL" dirty="0" err="1" smtClean="0"/>
              <a:t>is</a:t>
            </a:r>
            <a:r>
              <a:rPr lang="pl-PL" dirty="0" smtClean="0"/>
              <a:t> the </a:t>
            </a:r>
            <a:r>
              <a:rPr lang="pl-PL" dirty="0" err="1" smtClean="0"/>
              <a:t>indispensable</a:t>
            </a:r>
            <a:r>
              <a:rPr lang="pl-PL" dirty="0" smtClean="0"/>
              <a:t> </a:t>
            </a:r>
            <a:r>
              <a:rPr lang="pl-PL" dirty="0" err="1" smtClean="0"/>
              <a:t>ability</a:t>
            </a:r>
            <a:r>
              <a:rPr lang="pl-PL" dirty="0" smtClean="0"/>
              <a:t> </a:t>
            </a:r>
            <a:r>
              <a:rPr lang="pl-PL" dirty="0" err="1" smtClean="0"/>
              <a:t>allowing</a:t>
            </a:r>
            <a:r>
              <a:rPr lang="pl-PL" dirty="0" smtClean="0"/>
              <a:t> the </a:t>
            </a:r>
            <a:r>
              <a:rPr lang="pl-PL" dirty="0" err="1" smtClean="0"/>
              <a:t>work</a:t>
            </a:r>
            <a:r>
              <a:rPr lang="pl-PL" dirty="0" smtClean="0"/>
              <a:t> </a:t>
            </a:r>
            <a:r>
              <a:rPr lang="pl-PL" dirty="0" err="1" smtClean="0"/>
              <a:t>over</a:t>
            </a:r>
            <a:r>
              <a:rPr lang="pl-PL" dirty="0" smtClean="0"/>
              <a:t> the </a:t>
            </a:r>
            <a:r>
              <a:rPr lang="pl-PL" dirty="0" err="1" smtClean="0"/>
              <a:t>children’s</a:t>
            </a:r>
            <a:r>
              <a:rPr lang="pl-PL" dirty="0" smtClean="0"/>
              <a:t> </a:t>
            </a:r>
            <a:r>
              <a:rPr lang="pl-PL" dirty="0" err="1" smtClean="0"/>
              <a:t>ability</a:t>
            </a:r>
            <a:r>
              <a:rPr lang="pl-PL" dirty="0" smtClean="0"/>
              <a:t> for </a:t>
            </a:r>
            <a:r>
              <a:rPr lang="pl-PL" dirty="0" err="1" smtClean="0"/>
              <a:t>attachment</a:t>
            </a:r>
            <a:r>
              <a:rPr lang="pl-PL" dirty="0" smtClean="0"/>
              <a:t> (</a:t>
            </a:r>
            <a:r>
              <a:rPr lang="pl-PL" dirty="0" err="1" smtClean="0"/>
              <a:t>through</a:t>
            </a:r>
            <a:r>
              <a:rPr lang="pl-PL" dirty="0" smtClean="0"/>
              <a:t> </a:t>
            </a:r>
            <a:r>
              <a:rPr lang="pl-PL" dirty="0" err="1" smtClean="0"/>
              <a:t>modelling</a:t>
            </a:r>
            <a:r>
              <a:rPr lang="pl-PL" dirty="0" smtClean="0"/>
              <a:t>)</a:t>
            </a:r>
          </a:p>
          <a:p>
            <a:pPr>
              <a:spcBef>
                <a:spcPts val="575"/>
              </a:spcBef>
            </a:pPr>
            <a:endParaRPr lang="pl-PL" dirty="0" smtClean="0"/>
          </a:p>
          <a:p>
            <a:pPr>
              <a:spcBef>
                <a:spcPts val="575"/>
              </a:spcBef>
            </a:pPr>
            <a:endParaRPr lang="pl-PL" dirty="0" smtClean="0"/>
          </a:p>
        </p:txBody>
      </p:sp>
      <p:pic>
        <p:nvPicPr>
          <p:cNvPr id="21508" name="Picture 10" descr="037_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83574"/>
            <a:ext cx="4139952" cy="277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418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ytuł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r>
              <a:rPr lang="pl-PL" sz="5400" b="1" dirty="0" err="1" smtClean="0">
                <a:solidFill>
                  <a:schemeClr val="tx1"/>
                </a:solidFill>
              </a:rPr>
              <a:t>Ability</a:t>
            </a:r>
            <a:r>
              <a:rPr lang="pl-PL" sz="5400" b="1" dirty="0" smtClean="0">
                <a:solidFill>
                  <a:schemeClr val="tx1"/>
                </a:solidFill>
              </a:rPr>
              <a:t> for </a:t>
            </a:r>
            <a:r>
              <a:rPr lang="pl-PL" sz="5400" b="1" dirty="0" err="1" smtClean="0">
                <a:solidFill>
                  <a:schemeClr val="tx1"/>
                </a:solidFill>
              </a:rPr>
              <a:t>Attachment</a:t>
            </a:r>
            <a:endParaRPr lang="pl-PL" sz="5400" b="1" dirty="0" smtClean="0">
              <a:solidFill>
                <a:schemeClr val="tx1"/>
              </a:solidFill>
            </a:endParaRPr>
          </a:p>
        </p:txBody>
      </p:sp>
      <p:sp>
        <p:nvSpPr>
          <p:cNvPr id="22531" name="Symbol zastępczy zawartości 2"/>
          <p:cNvSpPr>
            <a:spLocks noGrp="1"/>
          </p:cNvSpPr>
          <p:nvPr>
            <p:ph idx="1"/>
          </p:nvPr>
        </p:nvSpPr>
        <p:spPr>
          <a:xfrm>
            <a:off x="0" y="908720"/>
            <a:ext cx="8964488" cy="5415880"/>
          </a:xfrm>
        </p:spPr>
        <p:txBody>
          <a:bodyPr/>
          <a:lstStyle/>
          <a:p>
            <a:pPr>
              <a:spcBef>
                <a:spcPts val="575"/>
              </a:spcBef>
            </a:pPr>
            <a:r>
              <a:rPr lang="pl-PL" dirty="0" smtClean="0"/>
              <a:t>The </a:t>
            </a:r>
            <a:r>
              <a:rPr lang="pl-PL" dirty="0" err="1" smtClean="0"/>
              <a:t>differences</a:t>
            </a:r>
            <a:r>
              <a:rPr lang="pl-PL" dirty="0" smtClean="0"/>
              <a:t> </a:t>
            </a:r>
            <a:r>
              <a:rPr lang="pl-PL" dirty="0" err="1" smtClean="0"/>
              <a:t>between</a:t>
            </a:r>
            <a:r>
              <a:rPr lang="pl-PL" dirty="0" smtClean="0"/>
              <a:t> the </a:t>
            </a:r>
            <a:r>
              <a:rPr lang="pl-PL" dirty="0" err="1" smtClean="0"/>
              <a:t>care-givers</a:t>
            </a:r>
            <a:r>
              <a:rPr lang="pl-PL" dirty="0" smtClean="0"/>
              <a:t> in </a:t>
            </a:r>
            <a:r>
              <a:rPr lang="pl-PL" dirty="0" err="1" smtClean="0"/>
              <a:t>their</a:t>
            </a:r>
            <a:r>
              <a:rPr lang="pl-PL" dirty="0" smtClean="0"/>
              <a:t> </a:t>
            </a:r>
            <a:r>
              <a:rPr lang="pl-PL" dirty="0" err="1" smtClean="0"/>
              <a:t>ability</a:t>
            </a:r>
            <a:r>
              <a:rPr lang="pl-PL" dirty="0" smtClean="0"/>
              <a:t> to </a:t>
            </a:r>
            <a:r>
              <a:rPr lang="pl-PL" dirty="0" err="1" smtClean="0"/>
              <a:t>attach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cause</a:t>
            </a:r>
            <a:r>
              <a:rPr lang="pl-PL" dirty="0" smtClean="0"/>
              <a:t> </a:t>
            </a:r>
            <a:r>
              <a:rPr lang="pl-PL" dirty="0" err="1" smtClean="0"/>
              <a:t>conflicts</a:t>
            </a:r>
            <a:r>
              <a:rPr lang="pl-PL" dirty="0" smtClean="0"/>
              <a:t> </a:t>
            </a:r>
            <a:r>
              <a:rPr lang="pl-PL" dirty="0" err="1" smtClean="0"/>
              <a:t>between</a:t>
            </a:r>
            <a:r>
              <a:rPr lang="pl-PL" dirty="0" smtClean="0"/>
              <a:t> </a:t>
            </a:r>
            <a:r>
              <a:rPr lang="pl-PL" dirty="0" err="1" smtClean="0"/>
              <a:t>care-givers</a:t>
            </a:r>
            <a:r>
              <a:rPr lang="pl-PL" dirty="0" smtClean="0"/>
              <a:t> and </a:t>
            </a:r>
            <a:r>
              <a:rPr lang="pl-PL" dirty="0" err="1" smtClean="0"/>
              <a:t>children</a:t>
            </a:r>
            <a:endParaRPr lang="pl-PL" dirty="0" smtClean="0"/>
          </a:p>
          <a:p>
            <a:pPr>
              <a:spcBef>
                <a:spcPts val="575"/>
              </a:spcBef>
            </a:pPr>
            <a:r>
              <a:rPr lang="pl-PL" dirty="0" err="1" smtClean="0"/>
              <a:t>This</a:t>
            </a:r>
            <a:r>
              <a:rPr lang="pl-PL" dirty="0" smtClean="0"/>
              <a:t> </a:t>
            </a:r>
            <a:r>
              <a:rPr lang="pl-PL" dirty="0" err="1" smtClean="0"/>
              <a:t>ability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the </a:t>
            </a:r>
            <a:r>
              <a:rPr lang="pl-PL" dirty="0" err="1" smtClean="0"/>
              <a:t>condition</a:t>
            </a:r>
            <a:r>
              <a:rPr lang="pl-PL" dirty="0" smtClean="0"/>
              <a:t> of </a:t>
            </a:r>
            <a:r>
              <a:rPr lang="pl-PL" dirty="0" err="1" smtClean="0"/>
              <a:t>care-givers</a:t>
            </a:r>
            <a:r>
              <a:rPr lang="pl-PL" dirty="0" smtClean="0"/>
              <a:t> </a:t>
            </a:r>
            <a:r>
              <a:rPr lang="pl-PL" dirty="0" err="1" smtClean="0"/>
              <a:t>success</a:t>
            </a:r>
            <a:r>
              <a:rPr lang="pl-PL" dirty="0" smtClean="0"/>
              <a:t> </a:t>
            </a:r>
            <a:r>
              <a:rPr lang="pl-PL" dirty="0" err="1" smtClean="0"/>
              <a:t>also</a:t>
            </a:r>
            <a:r>
              <a:rPr lang="pl-PL" dirty="0" smtClean="0"/>
              <a:t> in the </a:t>
            </a:r>
            <a:r>
              <a:rPr lang="pl-PL" dirty="0" err="1" smtClean="0"/>
              <a:t>work</a:t>
            </a:r>
            <a:r>
              <a:rPr lang="pl-PL" dirty="0" smtClean="0"/>
              <a:t> with </a:t>
            </a:r>
            <a:r>
              <a:rPr lang="pl-PL" dirty="0" err="1" smtClean="0"/>
              <a:t>biological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r>
              <a:rPr lang="pl-PL" dirty="0" smtClean="0"/>
              <a:t> (</a:t>
            </a:r>
            <a:r>
              <a:rPr lang="pl-PL" dirty="0" err="1" smtClean="0"/>
              <a:t>enables</a:t>
            </a:r>
            <a:r>
              <a:rPr lang="pl-PL" dirty="0" smtClean="0"/>
              <a:t> </a:t>
            </a:r>
            <a:r>
              <a:rPr lang="pl-PL" dirty="0" err="1" smtClean="0"/>
              <a:t>empathy</a:t>
            </a:r>
            <a:r>
              <a:rPr lang="pl-PL" dirty="0" smtClean="0"/>
              <a:t> and </a:t>
            </a:r>
            <a:r>
              <a:rPr lang="pl-PL" dirty="0" err="1" smtClean="0"/>
              <a:t>understanding</a:t>
            </a:r>
            <a:r>
              <a:rPr lang="pl-PL" dirty="0" smtClean="0"/>
              <a:t> of the </a:t>
            </a:r>
            <a:r>
              <a:rPr lang="pl-PL" dirty="0" err="1" smtClean="0"/>
              <a:t>relationship</a:t>
            </a:r>
            <a:r>
              <a:rPr lang="pl-PL" dirty="0" smtClean="0"/>
              <a:t> </a:t>
            </a:r>
            <a:r>
              <a:rPr lang="pl-PL" dirty="0" err="1" smtClean="0"/>
              <a:t>between</a:t>
            </a:r>
            <a:r>
              <a:rPr lang="pl-PL" dirty="0" smtClean="0"/>
              <a:t> </a:t>
            </a:r>
            <a:r>
              <a:rPr lang="pl-PL" dirty="0" err="1" smtClean="0"/>
              <a:t>parents</a:t>
            </a:r>
            <a:r>
              <a:rPr lang="pl-PL" dirty="0" smtClean="0"/>
              <a:t> and </a:t>
            </a:r>
            <a:r>
              <a:rPr lang="pl-PL" dirty="0" err="1" smtClean="0"/>
              <a:t>children</a:t>
            </a:r>
            <a:r>
              <a:rPr lang="pl-PL" dirty="0" smtClean="0"/>
              <a:t>)</a:t>
            </a:r>
          </a:p>
          <a:p>
            <a:endParaRPr lang="pl-PL" dirty="0" smtClean="0"/>
          </a:p>
        </p:txBody>
      </p:sp>
      <p:pic>
        <p:nvPicPr>
          <p:cNvPr id="22532" name="Picture 6" descr="Obraz 08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50026"/>
            <a:ext cx="4211960" cy="2807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422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0"/>
            <a:ext cx="8589838" cy="836712"/>
          </a:xfrm>
        </p:spPr>
        <p:txBody>
          <a:bodyPr tIns="204120">
            <a:normAutofit/>
          </a:bodyPr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sz="3000" dirty="0" smtClean="0">
                <a:solidFill>
                  <a:schemeClr val="tx1"/>
                </a:solidFill>
              </a:rPr>
              <a:t>Basic </a:t>
            </a:r>
            <a:r>
              <a:rPr lang="pl-PL" sz="3000" dirty="0" err="1" smtClean="0">
                <a:solidFill>
                  <a:schemeClr val="tx1"/>
                </a:solidFill>
              </a:rPr>
              <a:t>theoretical</a:t>
            </a:r>
            <a:r>
              <a:rPr lang="pl-PL" sz="3000" dirty="0" smtClean="0">
                <a:solidFill>
                  <a:schemeClr val="tx1"/>
                </a:solidFill>
              </a:rPr>
              <a:t> </a:t>
            </a:r>
            <a:r>
              <a:rPr lang="pl-PL" sz="3000" dirty="0" err="1" smtClean="0">
                <a:solidFill>
                  <a:schemeClr val="tx1"/>
                </a:solidFill>
              </a:rPr>
              <a:t>foundations</a:t>
            </a:r>
            <a:r>
              <a:rPr lang="pl-PL" sz="3000" dirty="0" smtClean="0">
                <a:solidFill>
                  <a:schemeClr val="tx1"/>
                </a:solidFill>
              </a:rPr>
              <a:t> for the reform 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51520" y="908721"/>
            <a:ext cx="8338443" cy="5607968"/>
          </a:xfrm>
        </p:spPr>
        <p:txBody>
          <a:bodyPr lIns="0" tIns="118080" rIns="0" bIns="0" anchor="ctr"/>
          <a:lstStyle/>
          <a:p>
            <a:pPr marL="0" indent="0" algn="just" eaLnBrk="1" hangingPunct="1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sz="2200" dirty="0" smtClean="0">
                <a:solidFill>
                  <a:schemeClr val="tx1"/>
                </a:solidFill>
              </a:rPr>
              <a:t>1. </a:t>
            </a:r>
            <a:r>
              <a:rPr lang="pl-PL" sz="2200" b="1" u="sng" dirty="0" err="1" smtClean="0">
                <a:solidFill>
                  <a:schemeClr val="tx1"/>
                </a:solidFill>
              </a:rPr>
              <a:t>Individual</a:t>
            </a:r>
            <a:r>
              <a:rPr lang="pl-PL" sz="2200" b="1" u="sng" dirty="0" smtClean="0">
                <a:solidFill>
                  <a:schemeClr val="tx1"/>
                </a:solidFill>
              </a:rPr>
              <a:t>, </a:t>
            </a:r>
            <a:r>
              <a:rPr lang="pl-PL" sz="2200" b="1" u="sng" dirty="0" err="1" smtClean="0">
                <a:solidFill>
                  <a:schemeClr val="tx1"/>
                </a:solidFill>
              </a:rPr>
              <a:t>casework</a:t>
            </a:r>
            <a:r>
              <a:rPr lang="pl-PL" sz="2200" b="1" u="sng" dirty="0" smtClean="0">
                <a:solidFill>
                  <a:schemeClr val="tx1"/>
                </a:solidFill>
              </a:rPr>
              <a:t> </a:t>
            </a:r>
            <a:r>
              <a:rPr lang="pl-PL" sz="2200" b="1" u="sng" dirty="0" err="1" smtClean="0">
                <a:solidFill>
                  <a:schemeClr val="tx1"/>
                </a:solidFill>
              </a:rPr>
              <a:t>approach</a:t>
            </a:r>
            <a:r>
              <a:rPr lang="pl-PL" sz="2200" b="1" u="sng" dirty="0" smtClean="0"/>
              <a:t> </a:t>
            </a:r>
            <a:r>
              <a:rPr lang="pl-PL" sz="2200" dirty="0" smtClean="0"/>
              <a:t>– </a:t>
            </a:r>
            <a:r>
              <a:rPr lang="pl-PL" sz="2200" dirty="0" err="1" smtClean="0"/>
              <a:t>started</a:t>
            </a:r>
            <a:r>
              <a:rPr lang="pl-PL" sz="2200" dirty="0" smtClean="0"/>
              <a:t> in </a:t>
            </a:r>
            <a:r>
              <a:rPr lang="pl-PL" sz="2200" dirty="0" err="1" smtClean="0"/>
              <a:t>early</a:t>
            </a:r>
            <a:r>
              <a:rPr lang="pl-PL" sz="2200" dirty="0" smtClean="0"/>
              <a:t> 20th </a:t>
            </a:r>
            <a:r>
              <a:rPr lang="pl-PL" sz="2200" dirty="0" err="1" smtClean="0"/>
              <a:t>century</a:t>
            </a:r>
            <a:r>
              <a:rPr lang="pl-PL" sz="2200" dirty="0" smtClean="0"/>
              <a:t>  (Mary Richmond 1861-1928)</a:t>
            </a:r>
          </a:p>
          <a:p>
            <a:pPr marL="0" indent="0" algn="just" eaLnBrk="1" hangingPunct="1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sz="2200" dirty="0" smtClean="0">
                <a:solidFill>
                  <a:schemeClr val="tx1"/>
                </a:solidFill>
              </a:rPr>
              <a:t>2. </a:t>
            </a:r>
            <a:r>
              <a:rPr lang="pl-PL" sz="2200" b="1" u="sng" dirty="0" err="1" smtClean="0">
                <a:solidFill>
                  <a:schemeClr val="tx1"/>
                </a:solidFill>
              </a:rPr>
              <a:t>Systematic</a:t>
            </a:r>
            <a:r>
              <a:rPr lang="pl-PL" sz="2200" b="1" u="sng" dirty="0" smtClean="0">
                <a:solidFill>
                  <a:schemeClr val="tx1"/>
                </a:solidFill>
              </a:rPr>
              <a:t> </a:t>
            </a:r>
            <a:r>
              <a:rPr lang="pl-PL" sz="2200" b="1" u="sng" dirty="0" err="1" smtClean="0">
                <a:solidFill>
                  <a:schemeClr val="tx1"/>
                </a:solidFill>
              </a:rPr>
              <a:t>approach</a:t>
            </a:r>
            <a:r>
              <a:rPr lang="pl-PL" sz="2200" b="1" u="sng" dirty="0" smtClean="0">
                <a:solidFill>
                  <a:schemeClr val="tx1"/>
                </a:solidFill>
              </a:rPr>
              <a:t> to </a:t>
            </a:r>
            <a:r>
              <a:rPr lang="pl-PL" sz="2200" b="1" u="sng" dirty="0" err="1" smtClean="0">
                <a:solidFill>
                  <a:schemeClr val="tx1"/>
                </a:solidFill>
              </a:rPr>
              <a:t>families</a:t>
            </a:r>
            <a:r>
              <a:rPr lang="pl-PL" sz="2200" dirty="0" smtClean="0">
                <a:solidFill>
                  <a:schemeClr val="tx1"/>
                </a:solidFill>
              </a:rPr>
              <a:t> – </a:t>
            </a:r>
            <a:r>
              <a:rPr lang="pl-PL" sz="2200" dirty="0" err="1" smtClean="0">
                <a:solidFill>
                  <a:schemeClr val="tx1"/>
                </a:solidFill>
              </a:rPr>
              <a:t>analysis</a:t>
            </a:r>
            <a:r>
              <a:rPr lang="pl-PL" sz="2200" dirty="0" smtClean="0">
                <a:solidFill>
                  <a:schemeClr val="tx1"/>
                </a:solidFill>
              </a:rPr>
              <a:t> of </a:t>
            </a:r>
            <a:r>
              <a:rPr lang="pl-PL" sz="2200" dirty="0" err="1" smtClean="0">
                <a:solidFill>
                  <a:schemeClr val="tx1"/>
                </a:solidFill>
              </a:rPr>
              <a:t>competencies</a:t>
            </a:r>
            <a:r>
              <a:rPr lang="pl-PL" sz="2200" dirty="0" smtClean="0">
                <a:solidFill>
                  <a:schemeClr val="tx1"/>
                </a:solidFill>
              </a:rPr>
              <a:t> and </a:t>
            </a:r>
            <a:r>
              <a:rPr lang="pl-PL" sz="2200" dirty="0" err="1" smtClean="0">
                <a:solidFill>
                  <a:schemeClr val="tx1"/>
                </a:solidFill>
              </a:rPr>
              <a:t>resources</a:t>
            </a:r>
            <a:r>
              <a:rPr lang="pl-PL" sz="2200" dirty="0" smtClean="0"/>
              <a:t> (Murray </a:t>
            </a:r>
            <a:r>
              <a:rPr lang="pl-PL" sz="2200" dirty="0" err="1" smtClean="0"/>
              <a:t>Bowen</a:t>
            </a:r>
            <a:r>
              <a:rPr lang="pl-PL" sz="2200" dirty="0" smtClean="0"/>
              <a:t> 1913 -1990)</a:t>
            </a:r>
          </a:p>
          <a:p>
            <a:pPr marL="0" indent="0" algn="just" eaLnBrk="1" hangingPunct="1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sz="2200" dirty="0" smtClean="0">
                <a:solidFill>
                  <a:schemeClr val="tx1"/>
                </a:solidFill>
              </a:rPr>
              <a:t>3. </a:t>
            </a:r>
            <a:r>
              <a:rPr lang="pl-PL" sz="2200" b="1" u="sng" dirty="0" err="1" smtClean="0">
                <a:solidFill>
                  <a:schemeClr val="tx1"/>
                </a:solidFill>
              </a:rPr>
              <a:t>Strengthening</a:t>
            </a:r>
            <a:r>
              <a:rPr lang="pl-PL" sz="2200" b="1" u="sng" dirty="0" smtClean="0">
                <a:solidFill>
                  <a:schemeClr val="tx1"/>
                </a:solidFill>
              </a:rPr>
              <a:t> </a:t>
            </a:r>
            <a:r>
              <a:rPr lang="pl-PL" sz="2200" b="1" u="sng" dirty="0" err="1" smtClean="0">
                <a:solidFill>
                  <a:schemeClr val="tx1"/>
                </a:solidFill>
              </a:rPr>
              <a:t>approach</a:t>
            </a:r>
            <a:r>
              <a:rPr lang="pl-PL" sz="2200" dirty="0" smtClean="0">
                <a:solidFill>
                  <a:schemeClr val="tx1"/>
                </a:solidFill>
              </a:rPr>
              <a:t>: Using </a:t>
            </a:r>
            <a:r>
              <a:rPr lang="pl-PL" sz="2200" dirty="0" err="1" smtClean="0">
                <a:solidFill>
                  <a:schemeClr val="tx1"/>
                </a:solidFill>
              </a:rPr>
              <a:t>client’s</a:t>
            </a:r>
            <a:r>
              <a:rPr lang="pl-PL" sz="2200" dirty="0" smtClean="0">
                <a:solidFill>
                  <a:schemeClr val="tx1"/>
                </a:solidFill>
              </a:rPr>
              <a:t> </a:t>
            </a:r>
            <a:r>
              <a:rPr lang="pl-PL" sz="2200" dirty="0" err="1" smtClean="0">
                <a:solidFill>
                  <a:schemeClr val="tx1"/>
                </a:solidFill>
              </a:rPr>
              <a:t>strengths</a:t>
            </a:r>
            <a:r>
              <a:rPr lang="pl-PL" sz="2200" dirty="0" smtClean="0">
                <a:solidFill>
                  <a:schemeClr val="tx1"/>
                </a:solidFill>
              </a:rPr>
              <a:t>, </a:t>
            </a:r>
            <a:r>
              <a:rPr lang="pl-PL" sz="2200" dirty="0" err="1" smtClean="0">
                <a:solidFill>
                  <a:schemeClr val="tx1"/>
                </a:solidFill>
              </a:rPr>
              <a:t>basing</a:t>
            </a:r>
            <a:r>
              <a:rPr lang="pl-PL" sz="2200" dirty="0" smtClean="0">
                <a:solidFill>
                  <a:schemeClr val="tx1"/>
                </a:solidFill>
              </a:rPr>
              <a:t> on </a:t>
            </a:r>
            <a:r>
              <a:rPr lang="pl-PL" sz="2200" dirty="0" err="1" smtClean="0">
                <a:solidFill>
                  <a:schemeClr val="tx1"/>
                </a:solidFill>
              </a:rPr>
              <a:t>facts</a:t>
            </a:r>
            <a:r>
              <a:rPr lang="pl-PL" sz="2200" dirty="0" smtClean="0">
                <a:solidFill>
                  <a:schemeClr val="tx1"/>
                </a:solidFill>
              </a:rPr>
              <a:t> </a:t>
            </a:r>
            <a:r>
              <a:rPr lang="pl-PL" sz="2200" dirty="0" err="1" smtClean="0">
                <a:solidFill>
                  <a:schemeClr val="tx1"/>
                </a:solidFill>
              </a:rPr>
              <a:t>never</a:t>
            </a:r>
            <a:r>
              <a:rPr lang="pl-PL" sz="2200" dirty="0" smtClean="0">
                <a:solidFill>
                  <a:schemeClr val="tx1"/>
                </a:solidFill>
              </a:rPr>
              <a:t> </a:t>
            </a:r>
            <a:r>
              <a:rPr lang="pl-PL" sz="2200" dirty="0" err="1" smtClean="0">
                <a:solidFill>
                  <a:schemeClr val="tx1"/>
                </a:solidFill>
              </a:rPr>
              <a:t>up</a:t>
            </a:r>
            <a:r>
              <a:rPr lang="pl-PL" sz="2200" dirty="0" smtClean="0">
                <a:solidFill>
                  <a:schemeClr val="tx1"/>
                </a:solidFill>
              </a:rPr>
              <a:t>-front </a:t>
            </a:r>
            <a:r>
              <a:rPr lang="pl-PL" sz="2200" dirty="0" err="1" smtClean="0">
                <a:solidFill>
                  <a:schemeClr val="tx1"/>
                </a:solidFill>
              </a:rPr>
              <a:t>evaluations</a:t>
            </a:r>
            <a:r>
              <a:rPr lang="pl-PL" sz="2200" dirty="0" smtClean="0">
                <a:solidFill>
                  <a:schemeClr val="tx1"/>
                </a:solidFill>
              </a:rPr>
              <a:t> (</a:t>
            </a:r>
            <a:r>
              <a:rPr lang="pl-PL" sz="2200" dirty="0" smtClean="0"/>
              <a:t>A. </a:t>
            </a:r>
            <a:r>
              <a:rPr lang="pl-PL" sz="2200" dirty="0" err="1" smtClean="0"/>
              <a:t>Maluccio</a:t>
            </a:r>
            <a:r>
              <a:rPr lang="pl-PL" sz="2200" dirty="0" smtClean="0"/>
              <a:t> W. </a:t>
            </a:r>
            <a:r>
              <a:rPr lang="pl-PL" sz="2200" dirty="0" err="1" smtClean="0"/>
              <a:t>McCashen</a:t>
            </a:r>
            <a:r>
              <a:rPr lang="pl-PL" sz="2200" dirty="0" smtClean="0"/>
              <a:t>, D. </a:t>
            </a:r>
            <a:r>
              <a:rPr lang="pl-PL" sz="2200" dirty="0" err="1" smtClean="0"/>
              <a:t>Saleebey</a:t>
            </a:r>
            <a:r>
              <a:rPr lang="pl-PL" sz="2200" dirty="0" smtClean="0"/>
              <a:t> and </a:t>
            </a:r>
            <a:r>
              <a:rPr lang="pl-PL" sz="2200" dirty="0" err="1" smtClean="0"/>
              <a:t>others</a:t>
            </a:r>
            <a:r>
              <a:rPr lang="pl-PL" sz="2200" dirty="0" smtClean="0"/>
              <a:t>)</a:t>
            </a:r>
          </a:p>
          <a:p>
            <a:pPr marL="0" indent="0" algn="just" eaLnBrk="1" hangingPunct="1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sz="2400" dirty="0" smtClean="0"/>
          </a:p>
          <a:p>
            <a:pPr marL="0" indent="0" algn="ctr" eaLnBrk="1" hangingPunct="1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sz="2400" dirty="0" smtClean="0"/>
          </a:p>
          <a:p>
            <a:pPr marL="0" indent="0" algn="ctr" eaLnBrk="1" hangingPunct="1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sz="2400" dirty="0" smtClean="0"/>
          </a:p>
          <a:p>
            <a:pPr marL="0" indent="0" algn="ctr" eaLnBrk="1" hangingPunct="1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sz="2400" dirty="0" smtClean="0"/>
          </a:p>
          <a:p>
            <a:pPr marL="0" indent="0" algn="ctr" eaLnBrk="1" hangingPunct="1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sz="2400" dirty="0" smtClean="0"/>
          </a:p>
          <a:p>
            <a:pPr marL="0" indent="0" algn="ctr" eaLnBrk="1" hangingPunct="1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sz="2400" dirty="0" smtClean="0"/>
          </a:p>
          <a:p>
            <a:pPr marL="0" indent="0" algn="ctr" eaLnBrk="1" hangingPunct="1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sz="2400" dirty="0" smtClean="0"/>
          </a:p>
        </p:txBody>
      </p:sp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3718652"/>
            <a:ext cx="2915816" cy="313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9458" name="Picture 2" descr="http://image2.findagrave.com/photos250/photos/2007/338/23254465_1196875015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18652"/>
            <a:ext cx="2315153" cy="3139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ideastoaction.files.wordpress.com/2007/01/bowenatboard.jpg?w=156&amp;h=19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68291"/>
            <a:ext cx="2497381" cy="308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17398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ytuł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pl-PL" sz="4800" b="1" dirty="0" smtClean="0">
                <a:solidFill>
                  <a:schemeClr val="tx1"/>
                </a:solidFill>
              </a:rPr>
              <a:t>Knowledge</a:t>
            </a:r>
          </a:p>
        </p:txBody>
      </p:sp>
      <p:sp>
        <p:nvSpPr>
          <p:cNvPr id="23555" name="Symbol zastępczy zawartości 2"/>
          <p:cNvSpPr>
            <a:spLocks noGrp="1"/>
          </p:cNvSpPr>
          <p:nvPr>
            <p:ph idx="1"/>
          </p:nvPr>
        </p:nvSpPr>
        <p:spPr>
          <a:xfrm>
            <a:off x="179512" y="980729"/>
            <a:ext cx="8507288" cy="5343872"/>
          </a:xfrm>
        </p:spPr>
        <p:txBody>
          <a:bodyPr/>
          <a:lstStyle/>
          <a:p>
            <a:r>
              <a:rPr lang="pl-PL" dirty="0" err="1" smtClean="0"/>
              <a:t>Developmental</a:t>
            </a:r>
            <a:r>
              <a:rPr lang="pl-PL" dirty="0" smtClean="0"/>
              <a:t> </a:t>
            </a:r>
            <a:r>
              <a:rPr lang="pl-PL" dirty="0" err="1" smtClean="0"/>
              <a:t>psychology</a:t>
            </a:r>
            <a:endParaRPr lang="pl-PL" dirty="0" smtClean="0"/>
          </a:p>
          <a:p>
            <a:r>
              <a:rPr lang="pl-PL" dirty="0" err="1" smtClean="0"/>
              <a:t>Attachment</a:t>
            </a:r>
            <a:r>
              <a:rPr lang="pl-PL" dirty="0" smtClean="0"/>
              <a:t> </a:t>
            </a:r>
            <a:r>
              <a:rPr lang="pl-PL" dirty="0" err="1" smtClean="0"/>
              <a:t>studies</a:t>
            </a:r>
            <a:r>
              <a:rPr lang="pl-PL" dirty="0" smtClean="0"/>
              <a:t> and </a:t>
            </a:r>
            <a:r>
              <a:rPr lang="pl-PL" dirty="0" err="1" smtClean="0"/>
              <a:t>their</a:t>
            </a:r>
            <a:r>
              <a:rPr lang="pl-PL" dirty="0" smtClean="0"/>
              <a:t> </a:t>
            </a:r>
            <a:r>
              <a:rPr lang="pl-PL" dirty="0" err="1" smtClean="0"/>
              <a:t>application</a:t>
            </a:r>
            <a:endParaRPr lang="pl-PL" dirty="0" smtClean="0"/>
          </a:p>
          <a:p>
            <a:r>
              <a:rPr lang="pl-PL" u="sng" dirty="0" err="1" smtClean="0"/>
              <a:t>Individual</a:t>
            </a:r>
            <a:r>
              <a:rPr lang="pl-PL" u="sng" dirty="0" smtClean="0"/>
              <a:t> Planning Method</a:t>
            </a:r>
          </a:p>
          <a:p>
            <a:r>
              <a:rPr lang="pl-PL" dirty="0" err="1" smtClean="0"/>
              <a:t>Procedures</a:t>
            </a:r>
            <a:r>
              <a:rPr lang="pl-PL" dirty="0" smtClean="0"/>
              <a:t> of </a:t>
            </a:r>
            <a:r>
              <a:rPr lang="pl-PL" dirty="0" err="1" smtClean="0"/>
              <a:t>work</a:t>
            </a:r>
            <a:r>
              <a:rPr lang="pl-PL" dirty="0" smtClean="0"/>
              <a:t> with the family</a:t>
            </a:r>
          </a:p>
          <a:p>
            <a:r>
              <a:rPr lang="pl-PL" dirty="0" err="1" smtClean="0"/>
              <a:t>Positive</a:t>
            </a:r>
            <a:r>
              <a:rPr lang="pl-PL" dirty="0" smtClean="0"/>
              <a:t> </a:t>
            </a:r>
            <a:r>
              <a:rPr lang="pl-PL" dirty="0" err="1" smtClean="0"/>
              <a:t>discipline</a:t>
            </a:r>
            <a:endParaRPr lang="pl-PL" dirty="0" smtClean="0"/>
          </a:p>
          <a:p>
            <a:r>
              <a:rPr lang="pl-PL" dirty="0" err="1" smtClean="0"/>
              <a:t>Effective</a:t>
            </a:r>
            <a:r>
              <a:rPr lang="pl-PL" dirty="0" smtClean="0"/>
              <a:t> </a:t>
            </a:r>
            <a:r>
              <a:rPr lang="pl-PL" dirty="0" err="1" smtClean="0"/>
              <a:t>communication</a:t>
            </a:r>
            <a:endParaRPr lang="pl-PL" dirty="0" smtClean="0"/>
          </a:p>
          <a:p>
            <a:r>
              <a:rPr lang="pl-PL" dirty="0" err="1" smtClean="0"/>
              <a:t>Systematic</a:t>
            </a:r>
            <a:r>
              <a:rPr lang="pl-PL" dirty="0" smtClean="0"/>
              <a:t> </a:t>
            </a:r>
            <a:r>
              <a:rPr lang="pl-PL" dirty="0" err="1" smtClean="0"/>
              <a:t>approach</a:t>
            </a:r>
            <a:r>
              <a:rPr lang="pl-PL" dirty="0" smtClean="0"/>
              <a:t> to </a:t>
            </a:r>
            <a:r>
              <a:rPr lang="pl-PL" dirty="0" err="1" smtClean="0"/>
              <a:t>families</a:t>
            </a:r>
            <a:endParaRPr lang="pl-PL" dirty="0" smtClean="0"/>
          </a:p>
          <a:p>
            <a:r>
              <a:rPr lang="pl-PL" dirty="0" smtClean="0"/>
              <a:t>Play </a:t>
            </a:r>
            <a:r>
              <a:rPr lang="pl-PL" dirty="0" err="1" smtClean="0"/>
              <a:t>therapy</a:t>
            </a:r>
            <a:endParaRPr lang="pl-PL" dirty="0" smtClean="0"/>
          </a:p>
          <a:p>
            <a:pPr>
              <a:buFont typeface="Wingdings 2" pitchFamily="18" charset="2"/>
              <a:buNone/>
            </a:pPr>
            <a:endParaRPr lang="pl-PL" dirty="0" smtClean="0"/>
          </a:p>
        </p:txBody>
      </p:sp>
      <p:pic>
        <p:nvPicPr>
          <p:cNvPr id="23556" name="Picture 4" descr="L:\FOTKI\DSC048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347102"/>
            <a:ext cx="3347864" cy="251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83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ytuł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pl-PL" sz="4800" b="1" dirty="0" err="1" smtClean="0">
                <a:solidFill>
                  <a:schemeClr val="tx1"/>
                </a:solidFill>
              </a:rPr>
              <a:t>Education</a:t>
            </a:r>
            <a:endParaRPr lang="pl-PL" sz="4800" b="1" dirty="0" smtClean="0">
              <a:solidFill>
                <a:schemeClr val="tx1"/>
              </a:solidFill>
            </a:endParaRPr>
          </a:p>
        </p:txBody>
      </p:sp>
      <p:sp>
        <p:nvSpPr>
          <p:cNvPr id="29699" name="Symbol zastępczy zawartości 2"/>
          <p:cNvSpPr>
            <a:spLocks noGrp="1"/>
          </p:cNvSpPr>
          <p:nvPr>
            <p:ph idx="1"/>
          </p:nvPr>
        </p:nvSpPr>
        <p:spPr>
          <a:xfrm>
            <a:off x="214313" y="1071563"/>
            <a:ext cx="8715375" cy="5253037"/>
          </a:xfrm>
        </p:spPr>
        <p:txBody>
          <a:bodyPr/>
          <a:lstStyle/>
          <a:p>
            <a:r>
              <a:rPr lang="pl-PL" dirty="0" smtClean="0"/>
              <a:t>The </a:t>
            </a:r>
            <a:r>
              <a:rPr lang="pl-PL" dirty="0" err="1" smtClean="0"/>
              <a:t>Polish</a:t>
            </a:r>
            <a:r>
              <a:rPr lang="pl-PL" dirty="0" smtClean="0"/>
              <a:t> </a:t>
            </a:r>
            <a:r>
              <a:rPr lang="pl-PL" dirty="0" err="1" smtClean="0"/>
              <a:t>regulations</a:t>
            </a:r>
            <a:r>
              <a:rPr lang="pl-PL" dirty="0" smtClean="0"/>
              <a:t> </a:t>
            </a:r>
            <a:r>
              <a:rPr lang="pl-PL" dirty="0" err="1" smtClean="0"/>
              <a:t>require</a:t>
            </a:r>
            <a:r>
              <a:rPr lang="pl-PL" dirty="0" smtClean="0"/>
              <a:t> the </a:t>
            </a:r>
            <a:r>
              <a:rPr lang="pl-PL" dirty="0" err="1" smtClean="0"/>
              <a:t>employment</a:t>
            </a:r>
            <a:r>
              <a:rPr lang="pl-PL" dirty="0" smtClean="0"/>
              <a:t> of </a:t>
            </a:r>
            <a:r>
              <a:rPr lang="pl-PL" dirty="0" err="1" smtClean="0"/>
              <a:t>care-givers</a:t>
            </a:r>
            <a:r>
              <a:rPr lang="pl-PL" dirty="0" smtClean="0"/>
              <a:t> </a:t>
            </a:r>
            <a:r>
              <a:rPr lang="pl-PL" dirty="0" err="1" smtClean="0"/>
              <a:t>that</a:t>
            </a:r>
            <a:r>
              <a:rPr lang="pl-PL" dirty="0" smtClean="0"/>
              <a:t> </a:t>
            </a:r>
            <a:r>
              <a:rPr lang="pl-PL" dirty="0" err="1" smtClean="0"/>
              <a:t>graduated</a:t>
            </a:r>
            <a:r>
              <a:rPr lang="pl-PL" dirty="0" smtClean="0"/>
              <a:t> from </a:t>
            </a:r>
            <a:r>
              <a:rPr lang="pl-PL" dirty="0" err="1" smtClean="0"/>
              <a:t>pedagogical</a:t>
            </a:r>
            <a:r>
              <a:rPr lang="pl-PL" dirty="0" smtClean="0"/>
              <a:t>, </a:t>
            </a:r>
            <a:r>
              <a:rPr lang="pl-PL" dirty="0" err="1" smtClean="0"/>
              <a:t>psychological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social</a:t>
            </a:r>
            <a:r>
              <a:rPr lang="pl-PL" dirty="0" smtClean="0"/>
              <a:t> </a:t>
            </a:r>
            <a:r>
              <a:rPr lang="pl-PL" dirty="0" err="1" smtClean="0"/>
              <a:t>studies</a:t>
            </a:r>
            <a:endParaRPr lang="pl-PL" dirty="0" smtClean="0"/>
          </a:p>
          <a:p>
            <a:r>
              <a:rPr lang="pl-PL" dirty="0" smtClean="0"/>
              <a:t>The </a:t>
            </a:r>
            <a:r>
              <a:rPr lang="pl-PL" dirty="0" err="1" smtClean="0"/>
              <a:t>universities</a:t>
            </a:r>
            <a:r>
              <a:rPr lang="pl-PL" dirty="0" smtClean="0"/>
              <a:t> </a:t>
            </a:r>
            <a:r>
              <a:rPr lang="pl-PL" dirty="0" err="1" smtClean="0"/>
              <a:t>poorly</a:t>
            </a:r>
            <a:r>
              <a:rPr lang="pl-PL" dirty="0" smtClean="0"/>
              <a:t> </a:t>
            </a:r>
            <a:r>
              <a:rPr lang="pl-PL" dirty="0" err="1" smtClean="0"/>
              <a:t>prepare</a:t>
            </a:r>
            <a:r>
              <a:rPr lang="pl-PL" dirty="0" smtClean="0"/>
              <a:t> the </a:t>
            </a:r>
            <a:r>
              <a:rPr lang="pl-PL" dirty="0" err="1" smtClean="0"/>
              <a:t>future</a:t>
            </a:r>
            <a:r>
              <a:rPr lang="pl-PL" dirty="0" smtClean="0"/>
              <a:t> </a:t>
            </a:r>
            <a:r>
              <a:rPr lang="pl-PL" dirty="0" err="1" smtClean="0"/>
              <a:t>care-givers</a:t>
            </a:r>
            <a:r>
              <a:rPr lang="pl-PL" dirty="0" smtClean="0"/>
              <a:t> for </a:t>
            </a:r>
            <a:r>
              <a:rPr lang="pl-PL" dirty="0" err="1" smtClean="0"/>
              <a:t>their</a:t>
            </a:r>
            <a:r>
              <a:rPr lang="pl-PL" dirty="0" smtClean="0"/>
              <a:t> </a:t>
            </a:r>
            <a:r>
              <a:rPr lang="pl-PL" dirty="0" err="1" smtClean="0"/>
              <a:t>work</a:t>
            </a:r>
            <a:r>
              <a:rPr lang="pl-PL" dirty="0" smtClean="0"/>
              <a:t> – </a:t>
            </a:r>
            <a:r>
              <a:rPr lang="pl-PL" dirty="0" err="1" smtClean="0"/>
              <a:t>especially</a:t>
            </a:r>
            <a:r>
              <a:rPr lang="pl-PL" dirty="0" smtClean="0"/>
              <a:t> for </a:t>
            </a:r>
            <a:r>
              <a:rPr lang="pl-PL" dirty="0" err="1" smtClean="0"/>
              <a:t>practical</a:t>
            </a:r>
            <a:r>
              <a:rPr lang="pl-PL" dirty="0" smtClean="0"/>
              <a:t> </a:t>
            </a:r>
            <a:r>
              <a:rPr lang="pl-PL" dirty="0" err="1" smtClean="0"/>
              <a:t>everyday</a:t>
            </a:r>
            <a:r>
              <a:rPr lang="pl-PL" dirty="0" smtClean="0"/>
              <a:t> </a:t>
            </a:r>
            <a:r>
              <a:rPr lang="pl-PL" dirty="0" err="1" smtClean="0"/>
              <a:t>work</a:t>
            </a:r>
            <a:r>
              <a:rPr lang="pl-PL" dirty="0" smtClean="0"/>
              <a:t> with </a:t>
            </a:r>
            <a:r>
              <a:rPr lang="pl-PL" dirty="0" err="1" smtClean="0"/>
              <a:t>children</a:t>
            </a:r>
            <a:r>
              <a:rPr lang="pl-PL" dirty="0" smtClean="0"/>
              <a:t> and </a:t>
            </a:r>
            <a:r>
              <a:rPr lang="pl-PL" dirty="0" err="1" smtClean="0"/>
              <a:t>work</a:t>
            </a:r>
            <a:r>
              <a:rPr lang="pl-PL" dirty="0" smtClean="0"/>
              <a:t> with </a:t>
            </a:r>
            <a:r>
              <a:rPr lang="pl-PL" dirty="0" err="1" smtClean="0"/>
              <a:t>biological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r>
              <a:rPr lang="pl-PL" dirty="0" smtClean="0"/>
              <a:t> </a:t>
            </a:r>
          </a:p>
        </p:txBody>
      </p:sp>
      <p:pic>
        <p:nvPicPr>
          <p:cNvPr id="29700" name="Picture 4" descr="L:\FOTKI\DSC047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643313"/>
            <a:ext cx="4286250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137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417638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33400" y="0"/>
            <a:ext cx="81534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3600" b="1" dirty="0" smtClean="0">
                <a:solidFill>
                  <a:schemeClr val="bg2">
                    <a:lumMod val="10000"/>
                  </a:schemeClr>
                </a:solidFill>
              </a:rPr>
              <a:t>Homes for </a:t>
            </a:r>
            <a:r>
              <a:rPr lang="pl-PL" sz="3600" b="1" dirty="0" err="1" smtClean="0">
                <a:solidFill>
                  <a:schemeClr val="bg2">
                    <a:lumMod val="10000"/>
                  </a:schemeClr>
                </a:solidFill>
              </a:rPr>
              <a:t>children</a:t>
            </a:r>
            <a:endParaRPr lang="pl-PL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7890" name="Picture 2" descr="http://www.towarzystwonaszdom.pl/files/pictures/246-20101004153237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79721"/>
            <a:ext cx="4099920" cy="307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http://www.towarzystwonaszdom.pl/files/pictures/238-20100921123620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1607"/>
            <a:ext cx="4099920" cy="272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http://www.towarzystwonaszdom.pl/files/pictures/239-20100921124815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921" y="3779721"/>
            <a:ext cx="4557092" cy="314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6" name="Picture 8" descr="http://www.towarzystwonaszdom.pl/files/pictures/156-20090304142815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922" y="496297"/>
            <a:ext cx="4557092" cy="328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33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38914" name="Picture 2" descr="http://www.towarzystwonaszdom.pl/files/pictures/151-2009061710464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4467225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http://www.towarzystwonaszdom.pl/files/pictures/156-20090304142815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49" y="3505200"/>
            <a:ext cx="4467225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http://www.towarzystwonaszdom.pl/files/pictures/238-20100921123621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0513"/>
            <a:ext cx="4450949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0" name="Picture 8" descr="http://www.towarzystwonaszdom.pl/files/pictures/249-20100929121515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75" y="180513"/>
            <a:ext cx="4467225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46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00" y="0"/>
            <a:ext cx="8892600" cy="8382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sz="4800" dirty="0" smtClean="0">
                <a:solidFill>
                  <a:schemeClr val="tx1"/>
                </a:solidFill>
              </a:rPr>
              <a:t>Home in </a:t>
            </a:r>
            <a:r>
              <a:rPr lang="pl-PL" sz="4800" dirty="0" err="1" smtClean="0">
                <a:solidFill>
                  <a:schemeClr val="tx1"/>
                </a:solidFill>
              </a:rPr>
              <a:t>Mragowo</a:t>
            </a:r>
            <a:endParaRPr lang="pl-PL" sz="4800" dirty="0" smtClean="0">
              <a:solidFill>
                <a:schemeClr val="tx1"/>
              </a:solidFill>
            </a:endParaRPr>
          </a:p>
        </p:txBody>
      </p:sp>
      <p:pic>
        <p:nvPicPr>
          <p:cNvPr id="57348" name="Picture 4" descr="P101013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762000"/>
            <a:ext cx="4460875" cy="334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4" descr="P10101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3544888"/>
            <a:ext cx="4416425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4" descr="P1010140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32869" y="762000"/>
            <a:ext cx="4440325" cy="3347962"/>
          </a:xfrm>
          <a:noFill/>
        </p:spPr>
      </p:pic>
      <p:pic>
        <p:nvPicPr>
          <p:cNvPr id="57351" name="Picture 2" descr="Obraz 0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09962"/>
            <a:ext cx="3508282" cy="27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6" name="Picture 3" descr="P10100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629" y="4109962"/>
            <a:ext cx="2060283" cy="27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6476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ytuł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Evaluation of </a:t>
            </a:r>
            <a:r>
              <a:rPr lang="pl-PL" dirty="0" err="1" smtClean="0"/>
              <a:t>new</a:t>
            </a:r>
            <a:r>
              <a:rPr lang="pl-PL" dirty="0" smtClean="0"/>
              <a:t> homes for </a:t>
            </a:r>
            <a:r>
              <a:rPr lang="pl-PL" dirty="0" err="1" smtClean="0"/>
              <a:t>children</a:t>
            </a:r>
            <a:endParaRPr lang="pl-PL" dirty="0" smtClean="0"/>
          </a:p>
        </p:txBody>
      </p:sp>
      <p:sp>
        <p:nvSpPr>
          <p:cNvPr id="35843" name="Symbol zastępczy zawartości 2"/>
          <p:cNvSpPr>
            <a:spLocks noGrp="1"/>
          </p:cNvSpPr>
          <p:nvPr>
            <p:ph idx="1"/>
          </p:nvPr>
        </p:nvSpPr>
        <p:spPr>
          <a:xfrm>
            <a:off x="0" y="1143000"/>
            <a:ext cx="8964488" cy="43894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Work with families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z="2800" dirty="0" smtClean="0"/>
              <a:t>- </a:t>
            </a:r>
            <a:r>
              <a:rPr lang="en-US" sz="2800" dirty="0" err="1" smtClean="0"/>
              <a:t>Quan</a:t>
            </a:r>
            <a:r>
              <a:rPr lang="pl-PL" sz="2800" dirty="0" err="1" smtClean="0"/>
              <a:t>ti</a:t>
            </a:r>
            <a:r>
              <a:rPr lang="en-US" sz="2800" dirty="0" err="1" smtClean="0"/>
              <a:t>tative</a:t>
            </a:r>
            <a:r>
              <a:rPr lang="en-US" sz="2800" dirty="0" smtClean="0"/>
              <a:t> evaluation</a:t>
            </a:r>
            <a:r>
              <a:rPr lang="pl-PL" sz="2800" dirty="0" smtClean="0"/>
              <a:t>: </a:t>
            </a:r>
            <a:r>
              <a:rPr lang="pl-PL" sz="2800" dirty="0" err="1" smtClean="0"/>
              <a:t>Number</a:t>
            </a:r>
            <a:r>
              <a:rPr lang="pl-PL" sz="2800" dirty="0" smtClean="0"/>
              <a:t> of </a:t>
            </a:r>
            <a:r>
              <a:rPr lang="pl-PL" sz="2800" dirty="0" err="1" smtClean="0"/>
              <a:t>reintegrated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r>
              <a:rPr lang="pl-PL" sz="2800" dirty="0" smtClean="0"/>
              <a:t>, </a:t>
            </a:r>
            <a:r>
              <a:rPr lang="pl-PL" sz="2800" dirty="0" err="1" smtClean="0"/>
              <a:t>number</a:t>
            </a:r>
            <a:r>
              <a:rPr lang="pl-PL" sz="2800" dirty="0" smtClean="0"/>
              <a:t> of </a:t>
            </a:r>
            <a:r>
              <a:rPr lang="pl-PL" sz="2800" dirty="0" err="1" smtClean="0"/>
              <a:t>foster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endParaRPr lang="en-US" sz="2800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Qualitative</a:t>
            </a:r>
            <a:r>
              <a:rPr lang="en-US" sz="2800" dirty="0" smtClean="0"/>
              <a:t>: </a:t>
            </a:r>
            <a:r>
              <a:rPr lang="pl-PL" sz="2800" dirty="0" smtClean="0"/>
              <a:t>the </a:t>
            </a:r>
            <a:r>
              <a:rPr lang="pl-PL" sz="2800" dirty="0" err="1" smtClean="0"/>
              <a:t>time</a:t>
            </a:r>
            <a:r>
              <a:rPr lang="pl-PL" sz="2800" dirty="0" smtClean="0"/>
              <a:t> of </a:t>
            </a:r>
            <a:r>
              <a:rPr lang="pl-PL" sz="2800" dirty="0" err="1" smtClean="0"/>
              <a:t>functioning</a:t>
            </a:r>
            <a:r>
              <a:rPr lang="pl-PL" sz="2800" dirty="0" smtClean="0"/>
              <a:t> of the family system </a:t>
            </a:r>
            <a:r>
              <a:rPr lang="pl-PL" sz="2800" dirty="0" err="1" smtClean="0"/>
              <a:t>after</a:t>
            </a:r>
            <a:r>
              <a:rPr lang="pl-PL" sz="2800" dirty="0" smtClean="0"/>
              <a:t> </a:t>
            </a:r>
            <a:r>
              <a:rPr lang="pl-PL" sz="2800" dirty="0" err="1" smtClean="0"/>
              <a:t>reintegration</a:t>
            </a:r>
            <a:r>
              <a:rPr lang="pl-PL" sz="2800" dirty="0" smtClean="0"/>
              <a:t>, </a:t>
            </a:r>
            <a:r>
              <a:rPr lang="pl-PL" sz="2800" dirty="0" err="1" smtClean="0"/>
              <a:t>number</a:t>
            </a:r>
            <a:r>
              <a:rPr lang="pl-PL" sz="2800" dirty="0" smtClean="0"/>
              <a:t> of „</a:t>
            </a:r>
            <a:r>
              <a:rPr lang="pl-PL" sz="2800" dirty="0" err="1" smtClean="0"/>
              <a:t>graduates</a:t>
            </a:r>
            <a:r>
              <a:rPr lang="pl-PL" sz="2800" dirty="0" smtClean="0"/>
              <a:t>” </a:t>
            </a:r>
            <a:r>
              <a:rPr lang="pl-PL" sz="2800" dirty="0" err="1" smtClean="0"/>
              <a:t>positively</a:t>
            </a:r>
            <a:r>
              <a:rPr lang="pl-PL" sz="2800" dirty="0" smtClean="0"/>
              <a:t> </a:t>
            </a:r>
            <a:r>
              <a:rPr lang="pl-PL" sz="2800" dirty="0" err="1" smtClean="0"/>
              <a:t>functioning</a:t>
            </a:r>
            <a:r>
              <a:rPr lang="pl-PL" sz="2800" dirty="0" smtClean="0"/>
              <a:t> in the family and </a:t>
            </a:r>
            <a:r>
              <a:rPr lang="pl-PL" sz="2800" dirty="0" err="1" smtClean="0"/>
              <a:t>social</a:t>
            </a:r>
            <a:r>
              <a:rPr lang="pl-PL" sz="2800" dirty="0" smtClean="0"/>
              <a:t> life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en-US" sz="280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dirty="0" smtClean="0"/>
          </a:p>
          <a:p>
            <a:endParaRPr lang="en-US" dirty="0" smtClean="0"/>
          </a:p>
        </p:txBody>
      </p:sp>
      <p:pic>
        <p:nvPicPr>
          <p:cNvPr id="35844" name="Picture 4" descr="C:\Users\Tomek\Desktop\ZDJĘCIA DOMÓW\USTKA\Kochanowskiego- mama z córką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3697288"/>
            <a:ext cx="4214812" cy="316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587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85813" y="0"/>
            <a:ext cx="7772400" cy="72548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b="1" dirty="0" err="1" smtClean="0"/>
              <a:t>Evaluation</a:t>
            </a:r>
            <a:r>
              <a:rPr lang="pl-PL" b="1" dirty="0" smtClean="0"/>
              <a:t> - </a:t>
            </a:r>
            <a:r>
              <a:rPr lang="pl-PL" b="1" dirty="0" err="1" smtClean="0"/>
              <a:t>continued</a:t>
            </a:r>
            <a:endParaRPr lang="pl-PL" b="1" dirty="0"/>
          </a:p>
        </p:txBody>
      </p:sp>
      <p:sp>
        <p:nvSpPr>
          <p:cNvPr id="36867" name="Symbol zastępczy zawartości 2"/>
          <p:cNvSpPr>
            <a:spLocks noGrp="1"/>
          </p:cNvSpPr>
          <p:nvPr>
            <p:ph idx="1"/>
          </p:nvPr>
        </p:nvSpPr>
        <p:spPr>
          <a:xfrm>
            <a:off x="142875" y="714375"/>
            <a:ext cx="8858250" cy="44291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l-PL" sz="2400" smtClean="0"/>
              <a:t>Other</a:t>
            </a:r>
            <a:r>
              <a:rPr lang="en-US" sz="2400" smtClean="0"/>
              <a:t>: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smtClean="0"/>
              <a:t>Number of children’s visits in families</a:t>
            </a:r>
            <a:endParaRPr lang="en-US" sz="240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smtClean="0"/>
              <a:t>Number of consultations  with families</a:t>
            </a:r>
            <a:endParaRPr lang="en-US" sz="240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smtClean="0"/>
              <a:t>Number of child’s contacts with the family</a:t>
            </a:r>
            <a:endParaRPr lang="en-US" sz="240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smtClean="0"/>
              <a:t>Start-up and implementation of the procedure of work with the family (the stage of 10 steps procedure)</a:t>
            </a:r>
            <a:endParaRPr lang="en-US" sz="2400" smtClean="0"/>
          </a:p>
        </p:txBody>
      </p:sp>
      <p:pic>
        <p:nvPicPr>
          <p:cNvPr id="36868" name="Picture 3" descr="C:\Users\Tomek\Desktop\ZDJĘCIA DOMÓW\USTKA\Kochanowskiego-spacer rodzin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071813"/>
            <a:ext cx="504825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780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ytuł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857250"/>
          </a:xfrm>
        </p:spPr>
        <p:txBody>
          <a:bodyPr/>
          <a:lstStyle/>
          <a:p>
            <a:r>
              <a:rPr lang="pl-PL" smtClean="0"/>
              <a:t>Evaluation - continued</a:t>
            </a:r>
          </a:p>
        </p:txBody>
      </p:sp>
      <p:sp>
        <p:nvSpPr>
          <p:cNvPr id="37891" name="Symbol zastępczy zawartości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4673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en-US" sz="2800" smtClean="0"/>
              <a:t>Ini</a:t>
            </a:r>
            <a:r>
              <a:rPr lang="pl-PL" sz="2800" smtClean="0"/>
              <a:t>titives of contacts</a:t>
            </a:r>
            <a:endParaRPr lang="en-US" sz="280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smtClean="0"/>
              <a:t>Number of parents participating in the training of parental competencies</a:t>
            </a:r>
            <a:endParaRPr lang="en-US" sz="280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smtClean="0"/>
              <a:t>Number of parents actively participating in the everyday life of children – in the home of children</a:t>
            </a:r>
            <a:endParaRPr lang="pl-PL" smtClean="0"/>
          </a:p>
          <a:p>
            <a:endParaRPr lang="pl-PL" smtClean="0"/>
          </a:p>
        </p:txBody>
      </p:sp>
      <p:pic>
        <p:nvPicPr>
          <p:cNvPr id="37892" name="Picture 2" descr="C:\Users\Tomek\Desktop\ZDJĘCIA DOMÓW\USTKA\Kochanowskiego-zakupy z rodzicam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858" y="3167063"/>
            <a:ext cx="4921250" cy="36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04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ytuł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143000"/>
          </a:xfrm>
        </p:spPr>
        <p:txBody>
          <a:bodyPr/>
          <a:lstStyle/>
          <a:p>
            <a:r>
              <a:rPr lang="pl-PL" b="1" smtClean="0">
                <a:solidFill>
                  <a:schemeClr val="tx1"/>
                </a:solidFill>
              </a:rPr>
              <a:t>Evaluation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9185576"/>
              </p:ext>
            </p:extLst>
          </p:nvPr>
        </p:nvGraphicFramePr>
        <p:xfrm>
          <a:off x="611560" y="1268760"/>
          <a:ext cx="8229600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3870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ytuł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75"/>
          </a:xfrm>
        </p:spPr>
        <p:txBody>
          <a:bodyPr/>
          <a:lstStyle/>
          <a:p>
            <a:r>
              <a:rPr lang="pl-PL" b="1" smtClean="0">
                <a:solidFill>
                  <a:schemeClr val="tx1"/>
                </a:solidFill>
              </a:rPr>
              <a:t>Evaluation</a:t>
            </a:r>
          </a:p>
        </p:txBody>
      </p:sp>
      <p:sp>
        <p:nvSpPr>
          <p:cNvPr id="39939" name="Symbol zastępczy zawartości 2"/>
          <p:cNvSpPr>
            <a:spLocks noGrp="1"/>
          </p:cNvSpPr>
          <p:nvPr>
            <p:ph idx="1"/>
          </p:nvPr>
        </p:nvSpPr>
        <p:spPr>
          <a:xfrm>
            <a:off x="142876" y="1357313"/>
            <a:ext cx="6161088" cy="4967287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pl-PL" sz="2400" b="1" dirty="0" smtClean="0"/>
              <a:t>Life </a:t>
            </a:r>
            <a:r>
              <a:rPr lang="pl-PL" sz="2400" b="1" dirty="0" err="1" smtClean="0"/>
              <a:t>success</a:t>
            </a:r>
            <a:r>
              <a:rPr lang="pl-PL" sz="2400" b="1" dirty="0" smtClean="0"/>
              <a:t> of the </a:t>
            </a:r>
            <a:r>
              <a:rPr lang="pl-PL" sz="2400" b="1" dirty="0" err="1" smtClean="0"/>
              <a:t>child</a:t>
            </a:r>
            <a:endParaRPr lang="pl-PL" sz="2400" b="1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dirty="0" err="1" smtClean="0"/>
              <a:t>Types</a:t>
            </a:r>
            <a:r>
              <a:rPr lang="pl-PL" sz="2400" dirty="0" smtClean="0"/>
              <a:t> of </a:t>
            </a:r>
            <a:r>
              <a:rPr lang="pl-PL" sz="2400" dirty="0" err="1" smtClean="0"/>
              <a:t>schools</a:t>
            </a:r>
            <a:r>
              <a:rPr lang="pl-PL" sz="2400" dirty="0" smtClean="0"/>
              <a:t> </a:t>
            </a:r>
            <a:r>
              <a:rPr lang="pl-PL" sz="2400" dirty="0" err="1" smtClean="0"/>
              <a:t>where</a:t>
            </a:r>
            <a:r>
              <a:rPr lang="pl-PL" sz="2400" dirty="0" smtClean="0"/>
              <a:t> </a:t>
            </a:r>
            <a:r>
              <a:rPr lang="pl-PL" sz="2400" dirty="0" err="1" smtClean="0"/>
              <a:t>children</a:t>
            </a:r>
            <a:r>
              <a:rPr lang="pl-PL" sz="2400" dirty="0" smtClean="0"/>
              <a:t> go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dirty="0" err="1" smtClean="0"/>
              <a:t>What</a:t>
            </a:r>
            <a:r>
              <a:rPr lang="pl-PL" sz="2400" dirty="0" smtClean="0"/>
              <a:t> </a:t>
            </a:r>
            <a:r>
              <a:rPr lang="pl-PL" sz="2400" dirty="0" err="1" smtClean="0"/>
              <a:t>schools</a:t>
            </a:r>
            <a:r>
              <a:rPr lang="pl-PL" sz="2400" dirty="0" smtClean="0"/>
              <a:t> </a:t>
            </a:r>
            <a:r>
              <a:rPr lang="pl-PL" sz="2400" dirty="0" err="1" smtClean="0"/>
              <a:t>they</a:t>
            </a:r>
            <a:r>
              <a:rPr lang="pl-PL" sz="2400" dirty="0" smtClean="0"/>
              <a:t> </a:t>
            </a:r>
            <a:r>
              <a:rPr lang="pl-PL" sz="2400" dirty="0" err="1" smtClean="0"/>
              <a:t>graduate</a:t>
            </a:r>
            <a:endParaRPr lang="pl-PL" sz="2400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dirty="0" err="1" smtClean="0"/>
              <a:t>Repetions</a:t>
            </a:r>
            <a:r>
              <a:rPr lang="pl-PL" sz="2400" dirty="0" smtClean="0"/>
              <a:t> of </a:t>
            </a:r>
            <a:r>
              <a:rPr lang="pl-PL" sz="2400" dirty="0" err="1" smtClean="0"/>
              <a:t>school</a:t>
            </a:r>
            <a:r>
              <a:rPr lang="pl-PL" sz="2400" dirty="0" smtClean="0"/>
              <a:t> </a:t>
            </a:r>
            <a:r>
              <a:rPr lang="pl-PL" sz="2400" dirty="0" err="1" smtClean="0"/>
              <a:t>years</a:t>
            </a:r>
            <a:endParaRPr lang="pl-PL" sz="2400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dirty="0" err="1" smtClean="0"/>
              <a:t>Number</a:t>
            </a:r>
            <a:r>
              <a:rPr lang="pl-PL" sz="2400" dirty="0" smtClean="0"/>
              <a:t> of </a:t>
            </a:r>
            <a:r>
              <a:rPr lang="pl-PL" sz="2400" dirty="0" err="1" smtClean="0"/>
              <a:t>after-school</a:t>
            </a:r>
            <a:r>
              <a:rPr lang="pl-PL" sz="2400" dirty="0" smtClean="0"/>
              <a:t> </a:t>
            </a:r>
            <a:r>
              <a:rPr lang="pl-PL" sz="2400" dirty="0" err="1" smtClean="0"/>
              <a:t>activities</a:t>
            </a:r>
            <a:endParaRPr lang="pl-PL" sz="2400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dirty="0" smtClean="0"/>
              <a:t>How </a:t>
            </a:r>
            <a:r>
              <a:rPr lang="pl-PL" sz="2400" dirty="0" err="1" smtClean="0"/>
              <a:t>long</a:t>
            </a:r>
            <a:r>
              <a:rPr lang="pl-PL" sz="2400" dirty="0" smtClean="0"/>
              <a:t> the </a:t>
            </a:r>
            <a:r>
              <a:rPr lang="pl-PL" sz="2400" dirty="0" err="1" smtClean="0"/>
              <a:t>children</a:t>
            </a:r>
            <a:r>
              <a:rPr lang="pl-PL" sz="2400" dirty="0" smtClean="0"/>
              <a:t> </a:t>
            </a:r>
            <a:r>
              <a:rPr lang="pl-PL" sz="2400" dirty="0" err="1" smtClean="0"/>
              <a:t>last</a:t>
            </a:r>
            <a:r>
              <a:rPr lang="pl-PL" sz="2400" dirty="0" smtClean="0"/>
              <a:t> in </a:t>
            </a:r>
            <a:r>
              <a:rPr lang="pl-PL" sz="2400" dirty="0" err="1" smtClean="0"/>
              <a:t>their</a:t>
            </a:r>
            <a:r>
              <a:rPr lang="pl-PL" sz="2400" dirty="0" smtClean="0"/>
              <a:t> </a:t>
            </a:r>
            <a:r>
              <a:rPr lang="pl-PL" sz="2400" dirty="0" err="1" smtClean="0"/>
              <a:t>interests</a:t>
            </a:r>
            <a:endParaRPr lang="pl-PL" sz="2400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dirty="0" err="1" smtClean="0"/>
              <a:t>Number</a:t>
            </a:r>
            <a:r>
              <a:rPr lang="pl-PL" sz="2400" dirty="0" smtClean="0"/>
              <a:t> of </a:t>
            </a:r>
            <a:r>
              <a:rPr lang="pl-PL" sz="2400" dirty="0" err="1" smtClean="0"/>
              <a:t>employed</a:t>
            </a:r>
            <a:r>
              <a:rPr lang="pl-PL" sz="2400" dirty="0" smtClean="0"/>
              <a:t> „</a:t>
            </a:r>
            <a:r>
              <a:rPr lang="pl-PL" sz="2400" dirty="0" err="1" smtClean="0"/>
              <a:t>graduates</a:t>
            </a:r>
            <a:r>
              <a:rPr lang="pl-PL" sz="2400" dirty="0" smtClean="0"/>
              <a:t>”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dirty="0" err="1" smtClean="0"/>
              <a:t>Number</a:t>
            </a:r>
            <a:r>
              <a:rPr lang="pl-PL" sz="2400" dirty="0" smtClean="0"/>
              <a:t> of „</a:t>
            </a:r>
            <a:r>
              <a:rPr lang="pl-PL" sz="2400" dirty="0" err="1" smtClean="0"/>
              <a:t>graduates</a:t>
            </a:r>
            <a:r>
              <a:rPr lang="pl-PL" sz="2400" dirty="0" smtClean="0"/>
              <a:t> </a:t>
            </a:r>
            <a:r>
              <a:rPr lang="pl-PL" sz="2400" dirty="0" err="1" smtClean="0"/>
              <a:t>that</a:t>
            </a:r>
            <a:r>
              <a:rPr lang="pl-PL" sz="2400" dirty="0" smtClean="0"/>
              <a:t> </a:t>
            </a:r>
            <a:r>
              <a:rPr lang="pl-PL" sz="2400" dirty="0" err="1" smtClean="0"/>
              <a:t>started</a:t>
            </a:r>
            <a:r>
              <a:rPr lang="pl-PL" sz="2400" dirty="0" smtClean="0"/>
              <a:t> </a:t>
            </a:r>
            <a:r>
              <a:rPr lang="pl-PL" sz="2400" dirty="0" err="1" smtClean="0"/>
              <a:t>families</a:t>
            </a:r>
            <a:endParaRPr lang="pl-PL" sz="2400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400" dirty="0" err="1" smtClean="0"/>
              <a:t>Number</a:t>
            </a:r>
            <a:r>
              <a:rPr lang="pl-PL" sz="2400" dirty="0" smtClean="0"/>
              <a:t> of </a:t>
            </a:r>
            <a:r>
              <a:rPr lang="pl-PL" sz="2400" dirty="0" err="1" smtClean="0"/>
              <a:t>families</a:t>
            </a:r>
            <a:r>
              <a:rPr lang="pl-PL" sz="2400" dirty="0" smtClean="0"/>
              <a:t> </a:t>
            </a:r>
            <a:r>
              <a:rPr lang="pl-PL" sz="2400" dirty="0" err="1" smtClean="0"/>
              <a:t>receiving</a:t>
            </a:r>
            <a:r>
              <a:rPr lang="pl-PL" sz="2400" dirty="0" smtClean="0"/>
              <a:t> </a:t>
            </a:r>
            <a:r>
              <a:rPr lang="pl-PL" sz="2400" dirty="0" err="1" smtClean="0"/>
              <a:t>social</a:t>
            </a:r>
            <a:r>
              <a:rPr lang="pl-PL" sz="2400" dirty="0" smtClean="0"/>
              <a:t> </a:t>
            </a:r>
            <a:r>
              <a:rPr lang="pl-PL" sz="2400" dirty="0" err="1" smtClean="0"/>
              <a:t>support</a:t>
            </a:r>
            <a:endParaRPr lang="pl-PL" dirty="0" smtClean="0"/>
          </a:p>
        </p:txBody>
      </p:sp>
      <p:pic>
        <p:nvPicPr>
          <p:cNvPr id="39940" name="Picture 2" descr="L:\FOTKI\DSC048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769" y="2780929"/>
            <a:ext cx="3058231" cy="40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5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0" y="179388"/>
            <a:ext cx="9144000" cy="6581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05840" rIns="0" bIns="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lnSpc>
                <a:spcPct val="84000"/>
              </a:lnSpc>
              <a:spcBef>
                <a:spcPts val="800"/>
              </a:spcBef>
              <a:defRPr/>
            </a:pPr>
            <a:r>
              <a:rPr lang="pl-PL" sz="2400" dirty="0" smtClean="0">
                <a:solidFill>
                  <a:schemeClr val="tx1"/>
                </a:solidFill>
              </a:rPr>
              <a:t>4</a:t>
            </a:r>
            <a:r>
              <a:rPr lang="pl-PL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  <a:r>
              <a:rPr lang="pl-PL" sz="2600" b="1" dirty="0" err="1" smtClean="0">
                <a:solidFill>
                  <a:schemeClr val="tx1"/>
                </a:solidFill>
              </a:rPr>
              <a:t>Rebuilding</a:t>
            </a:r>
            <a:r>
              <a:rPr lang="pl-PL" sz="2600" b="1" dirty="0" smtClean="0">
                <a:solidFill>
                  <a:schemeClr val="tx1"/>
                </a:solidFill>
              </a:rPr>
              <a:t> the </a:t>
            </a:r>
            <a:r>
              <a:rPr lang="pl-PL" sz="2600" b="1" dirty="0" err="1" smtClean="0">
                <a:solidFill>
                  <a:schemeClr val="tx1"/>
                </a:solidFill>
              </a:rPr>
              <a:t>ability</a:t>
            </a:r>
            <a:r>
              <a:rPr lang="pl-PL" sz="2600" b="1" dirty="0" smtClean="0">
                <a:solidFill>
                  <a:schemeClr val="tx1"/>
                </a:solidFill>
              </a:rPr>
              <a:t> for </a:t>
            </a:r>
            <a:r>
              <a:rPr lang="pl-PL" sz="2600" b="1" dirty="0" err="1" smtClean="0">
                <a:solidFill>
                  <a:schemeClr val="tx1"/>
                </a:solidFill>
              </a:rPr>
              <a:t>attachment</a:t>
            </a:r>
            <a:r>
              <a:rPr lang="pl-PL" sz="2600" dirty="0" smtClean="0">
                <a:solidFill>
                  <a:schemeClr val="tx1"/>
                </a:solidFill>
              </a:rPr>
              <a:t>. The </a:t>
            </a:r>
            <a:r>
              <a:rPr lang="pl-PL" sz="2600" dirty="0" err="1" smtClean="0">
                <a:solidFill>
                  <a:schemeClr val="tx1"/>
                </a:solidFill>
              </a:rPr>
              <a:t>focus</a:t>
            </a:r>
            <a:r>
              <a:rPr lang="pl-PL" sz="2600" dirty="0" smtClean="0">
                <a:solidFill>
                  <a:schemeClr val="tx1"/>
                </a:solidFill>
              </a:rPr>
              <a:t> on the role of </a:t>
            </a:r>
            <a:r>
              <a:rPr lang="pl-PL" sz="2600" dirty="0" err="1" smtClean="0">
                <a:solidFill>
                  <a:schemeClr val="tx1"/>
                </a:solidFill>
              </a:rPr>
              <a:t>attachment</a:t>
            </a:r>
            <a:r>
              <a:rPr lang="pl-PL" sz="2600" dirty="0" smtClean="0">
                <a:solidFill>
                  <a:schemeClr val="tx1"/>
                </a:solidFill>
              </a:rPr>
              <a:t> for </a:t>
            </a:r>
            <a:r>
              <a:rPr lang="pl-PL" sz="2600" dirty="0" err="1" smtClean="0">
                <a:solidFill>
                  <a:schemeClr val="tx1"/>
                </a:solidFill>
              </a:rPr>
              <a:t>buiding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individual</a:t>
            </a:r>
            <a:r>
              <a:rPr lang="pl-PL" sz="2600" dirty="0" smtClean="0">
                <a:solidFill>
                  <a:schemeClr val="tx1"/>
                </a:solidFill>
              </a:rPr>
              <a:t> and </a:t>
            </a:r>
            <a:r>
              <a:rPr lang="pl-PL" sz="2600" dirty="0" err="1" smtClean="0">
                <a:solidFill>
                  <a:schemeClr val="tx1"/>
                </a:solidFill>
              </a:rPr>
              <a:t>social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competencies</a:t>
            </a:r>
            <a:r>
              <a:rPr lang="pl-PL" sz="2600" dirty="0" smtClean="0">
                <a:solidFill>
                  <a:schemeClr val="tx1"/>
                </a:solidFill>
              </a:rPr>
              <a:t> (J. </a:t>
            </a:r>
            <a:r>
              <a:rPr lang="pl-PL" sz="2600" dirty="0" err="1" smtClean="0">
                <a:solidFill>
                  <a:schemeClr val="tx1"/>
                </a:solidFill>
              </a:rPr>
              <a:t>Bowlby</a:t>
            </a:r>
            <a:r>
              <a:rPr lang="pl-PL" sz="2600" dirty="0" smtClean="0">
                <a:solidFill>
                  <a:schemeClr val="tx1"/>
                </a:solidFill>
              </a:rPr>
              <a:t>, H. </a:t>
            </a:r>
            <a:r>
              <a:rPr lang="pl-PL" sz="2600" dirty="0" err="1" smtClean="0">
                <a:solidFill>
                  <a:schemeClr val="tx1"/>
                </a:solidFill>
              </a:rPr>
              <a:t>Harlow</a:t>
            </a:r>
            <a:r>
              <a:rPr lang="pl-PL" sz="2600" dirty="0" smtClean="0">
                <a:solidFill>
                  <a:schemeClr val="tx1"/>
                </a:solidFill>
              </a:rPr>
              <a:t>, M. </a:t>
            </a:r>
            <a:r>
              <a:rPr lang="pl-PL" sz="2600" dirty="0" err="1" smtClean="0">
                <a:solidFill>
                  <a:schemeClr val="tx1"/>
                </a:solidFill>
              </a:rPr>
              <a:t>Ainsworth</a:t>
            </a:r>
            <a:r>
              <a:rPr lang="pl-PL" sz="2600" dirty="0" smtClean="0">
                <a:solidFill>
                  <a:schemeClr val="tx1"/>
                </a:solidFill>
              </a:rPr>
              <a:t>, </a:t>
            </a:r>
            <a:r>
              <a:rPr lang="pl-PL" sz="2600" dirty="0" err="1" smtClean="0">
                <a:solidFill>
                  <a:schemeClr val="tx1"/>
                </a:solidFill>
              </a:rPr>
              <a:t>M.Main</a:t>
            </a:r>
            <a:r>
              <a:rPr lang="pl-PL" sz="2600" dirty="0" smtClean="0">
                <a:solidFill>
                  <a:schemeClr val="tx1"/>
                </a:solidFill>
              </a:rPr>
              <a:t>, A. </a:t>
            </a:r>
            <a:r>
              <a:rPr lang="pl-PL" sz="2600" dirty="0" err="1" smtClean="0">
                <a:solidFill>
                  <a:schemeClr val="tx1"/>
                </a:solidFill>
              </a:rPr>
              <a:t>Sroufe</a:t>
            </a:r>
            <a:r>
              <a:rPr lang="pl-PL" sz="2600" dirty="0" smtClean="0">
                <a:solidFill>
                  <a:schemeClr val="tx1"/>
                </a:solidFill>
              </a:rPr>
              <a:t> and </a:t>
            </a:r>
            <a:r>
              <a:rPr lang="pl-PL" sz="2600" dirty="0" err="1" smtClean="0">
                <a:solidFill>
                  <a:schemeClr val="tx1"/>
                </a:solidFill>
              </a:rPr>
              <a:t>others</a:t>
            </a:r>
            <a:r>
              <a:rPr lang="pl-PL" sz="2600" dirty="0" smtClean="0">
                <a:solidFill>
                  <a:schemeClr val="tx1"/>
                </a:solidFill>
              </a:rPr>
              <a:t>)</a:t>
            </a:r>
          </a:p>
          <a:p>
            <a:pPr eaLnBrk="1" hangingPunct="1">
              <a:lnSpc>
                <a:spcPct val="84000"/>
              </a:lnSpc>
              <a:spcBef>
                <a:spcPts val="800"/>
              </a:spcBef>
              <a:defRPr/>
            </a:pPr>
            <a:r>
              <a:rPr lang="pl-PL" sz="2600" dirty="0" smtClean="0">
                <a:solidFill>
                  <a:schemeClr val="tx1"/>
                </a:solidFill>
              </a:rPr>
              <a:t>5. </a:t>
            </a:r>
            <a:r>
              <a:rPr lang="pl-PL" sz="2600" b="1" dirty="0" err="1" smtClean="0">
                <a:solidFill>
                  <a:schemeClr val="tx1"/>
                </a:solidFill>
              </a:rPr>
              <a:t>Individual</a:t>
            </a:r>
            <a:r>
              <a:rPr lang="pl-PL" sz="2600" b="1" dirty="0" smtClean="0">
                <a:solidFill>
                  <a:schemeClr val="tx1"/>
                </a:solidFill>
              </a:rPr>
              <a:t> </a:t>
            </a:r>
            <a:r>
              <a:rPr lang="pl-PL" sz="2600" b="1" dirty="0" err="1" smtClean="0">
                <a:solidFill>
                  <a:schemeClr val="tx1"/>
                </a:solidFill>
              </a:rPr>
              <a:t>responsibility</a:t>
            </a:r>
            <a:r>
              <a:rPr lang="pl-PL" sz="2600" b="1" dirty="0" smtClean="0">
                <a:solidFill>
                  <a:schemeClr val="tx1"/>
                </a:solidFill>
              </a:rPr>
              <a:t> </a:t>
            </a:r>
            <a:r>
              <a:rPr lang="pl-PL" sz="2600" dirty="0" smtClean="0">
                <a:solidFill>
                  <a:schemeClr val="tx1"/>
                </a:solidFill>
              </a:rPr>
              <a:t>of the </a:t>
            </a:r>
            <a:r>
              <a:rPr lang="pl-PL" sz="2600" dirty="0" err="1" smtClean="0">
                <a:solidFill>
                  <a:schemeClr val="tx1"/>
                </a:solidFill>
              </a:rPr>
              <a:t>caseworker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strengthened</a:t>
            </a:r>
            <a:r>
              <a:rPr lang="pl-PL" sz="2600" dirty="0" smtClean="0">
                <a:solidFill>
                  <a:schemeClr val="tx1"/>
                </a:solidFill>
              </a:rPr>
              <a:t> by team </a:t>
            </a:r>
            <a:r>
              <a:rPr lang="pl-PL" sz="2600" dirty="0" err="1" smtClean="0">
                <a:solidFill>
                  <a:schemeClr val="tx1"/>
                </a:solidFill>
              </a:rPr>
              <a:t>resources</a:t>
            </a:r>
            <a:endParaRPr lang="pl-PL" sz="26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4000"/>
              </a:lnSpc>
              <a:spcBef>
                <a:spcPts val="800"/>
              </a:spcBef>
              <a:defRPr/>
            </a:pPr>
            <a:r>
              <a:rPr lang="pl-PL" sz="2600" dirty="0" smtClean="0">
                <a:solidFill>
                  <a:schemeClr val="tx1"/>
                </a:solidFill>
              </a:rPr>
              <a:t>6. </a:t>
            </a:r>
            <a:r>
              <a:rPr lang="pl-PL" sz="2600" b="1" dirty="0" err="1" smtClean="0">
                <a:solidFill>
                  <a:schemeClr val="tx1"/>
                </a:solidFill>
              </a:rPr>
              <a:t>Planned</a:t>
            </a:r>
            <a:r>
              <a:rPr lang="pl-PL" sz="2600" b="1" dirty="0" smtClean="0">
                <a:solidFill>
                  <a:schemeClr val="tx1"/>
                </a:solidFill>
              </a:rPr>
              <a:t> and </a:t>
            </a:r>
            <a:r>
              <a:rPr lang="pl-PL" sz="2600" b="1" dirty="0" err="1" smtClean="0">
                <a:solidFill>
                  <a:schemeClr val="tx1"/>
                </a:solidFill>
              </a:rPr>
              <a:t>aim-oriented</a:t>
            </a:r>
            <a:r>
              <a:rPr lang="pl-PL" sz="2600" b="1" dirty="0" smtClean="0">
                <a:solidFill>
                  <a:schemeClr val="tx1"/>
                </a:solidFill>
              </a:rPr>
              <a:t> </a:t>
            </a:r>
            <a:r>
              <a:rPr lang="pl-PL" sz="2600" b="1" dirty="0" err="1" smtClean="0">
                <a:solidFill>
                  <a:schemeClr val="tx1"/>
                </a:solidFill>
              </a:rPr>
              <a:t>activities</a:t>
            </a:r>
            <a:r>
              <a:rPr lang="pl-PL" sz="2600" b="1" dirty="0" smtClean="0">
                <a:solidFill>
                  <a:schemeClr val="tx1"/>
                </a:solidFill>
              </a:rPr>
              <a:t>: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Every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intervention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or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support</a:t>
            </a:r>
            <a:r>
              <a:rPr lang="pl-PL" sz="2600" dirty="0" smtClean="0">
                <a:solidFill>
                  <a:schemeClr val="tx1"/>
                </a:solidFill>
              </a:rPr>
              <a:t> services for the family in </a:t>
            </a:r>
            <a:r>
              <a:rPr lang="pl-PL" sz="2600" dirty="0" err="1" smtClean="0">
                <a:solidFill>
                  <a:schemeClr val="tx1"/>
                </a:solidFill>
              </a:rPr>
              <a:t>crises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should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have</a:t>
            </a:r>
            <a:r>
              <a:rPr lang="pl-PL" sz="2600" dirty="0" smtClean="0">
                <a:solidFill>
                  <a:schemeClr val="tx1"/>
                </a:solidFill>
              </a:rPr>
              <a:t> the </a:t>
            </a:r>
            <a:r>
              <a:rPr lang="pl-PL" sz="2600" dirty="0" err="1" smtClean="0">
                <a:solidFill>
                  <a:schemeClr val="tx1"/>
                </a:solidFill>
              </a:rPr>
              <a:t>aim</a:t>
            </a:r>
            <a:r>
              <a:rPr lang="pl-PL" sz="2600" dirty="0" smtClean="0">
                <a:solidFill>
                  <a:schemeClr val="tx1"/>
                </a:solidFill>
              </a:rPr>
              <a:t>, </a:t>
            </a:r>
            <a:r>
              <a:rPr lang="pl-PL" sz="2600" dirty="0" err="1" smtClean="0">
                <a:solidFill>
                  <a:schemeClr val="tx1"/>
                </a:solidFill>
              </a:rPr>
              <a:t>chosen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means</a:t>
            </a:r>
            <a:r>
              <a:rPr lang="pl-PL" sz="2600" dirty="0" smtClean="0">
                <a:solidFill>
                  <a:schemeClr val="tx1"/>
                </a:solidFill>
              </a:rPr>
              <a:t> for </a:t>
            </a:r>
            <a:r>
              <a:rPr lang="pl-PL" sz="2600" dirty="0" err="1" smtClean="0">
                <a:solidFill>
                  <a:schemeClr val="tx1"/>
                </a:solidFill>
              </a:rPr>
              <a:t>reaching</a:t>
            </a:r>
            <a:r>
              <a:rPr lang="pl-PL" sz="2600" dirty="0" smtClean="0">
                <a:solidFill>
                  <a:schemeClr val="tx1"/>
                </a:solidFill>
              </a:rPr>
              <a:t> the </a:t>
            </a:r>
            <a:r>
              <a:rPr lang="pl-PL" sz="2600" dirty="0" err="1" smtClean="0">
                <a:solidFill>
                  <a:schemeClr val="tx1"/>
                </a:solidFill>
              </a:rPr>
              <a:t>aim</a:t>
            </a:r>
            <a:r>
              <a:rPr lang="pl-PL" sz="2600" dirty="0" smtClean="0">
                <a:solidFill>
                  <a:schemeClr val="tx1"/>
                </a:solidFill>
              </a:rPr>
              <a:t> and </a:t>
            </a:r>
            <a:r>
              <a:rPr lang="pl-PL" sz="2600" dirty="0" err="1" smtClean="0">
                <a:solidFill>
                  <a:schemeClr val="tx1"/>
                </a:solidFill>
              </a:rPr>
              <a:t>divided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responsibilities</a:t>
            </a:r>
            <a:r>
              <a:rPr lang="pl-PL" sz="2600" dirty="0" smtClean="0">
                <a:solidFill>
                  <a:schemeClr val="tx1"/>
                </a:solidFill>
              </a:rPr>
              <a:t>(„</a:t>
            </a:r>
            <a:r>
              <a:rPr lang="pl-PL" sz="2600" dirty="0" err="1" smtClean="0">
                <a:solidFill>
                  <a:schemeClr val="tx1"/>
                </a:solidFill>
              </a:rPr>
              <a:t>Permanency</a:t>
            </a:r>
            <a:r>
              <a:rPr lang="pl-PL" sz="2600" dirty="0" smtClean="0">
                <a:solidFill>
                  <a:schemeClr val="tx1"/>
                </a:solidFill>
              </a:rPr>
              <a:t> </a:t>
            </a:r>
            <a:r>
              <a:rPr lang="pl-PL" sz="2600" dirty="0" err="1" smtClean="0">
                <a:solidFill>
                  <a:schemeClr val="tx1"/>
                </a:solidFill>
              </a:rPr>
              <a:t>planning</a:t>
            </a:r>
            <a:r>
              <a:rPr lang="pl-PL" sz="2600" dirty="0" smtClean="0">
                <a:solidFill>
                  <a:schemeClr val="tx1"/>
                </a:solidFill>
              </a:rPr>
              <a:t>”)</a:t>
            </a:r>
          </a:p>
          <a:p>
            <a:pPr algn="just" eaLnBrk="1" hangingPunct="1">
              <a:lnSpc>
                <a:spcPct val="84000"/>
              </a:lnSpc>
              <a:spcBef>
                <a:spcPts val="800"/>
              </a:spcBef>
              <a:defRPr/>
            </a:pPr>
            <a:endParaRPr lang="pl-PL" sz="24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just" eaLnBrk="1" hangingPunct="1">
              <a:lnSpc>
                <a:spcPct val="84000"/>
              </a:lnSpc>
              <a:spcBef>
                <a:spcPts val="800"/>
              </a:spcBef>
              <a:defRPr/>
            </a:pPr>
            <a:endParaRPr lang="pl-PL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just" eaLnBrk="1" hangingPunct="1">
              <a:lnSpc>
                <a:spcPct val="84000"/>
              </a:lnSpc>
              <a:spcBef>
                <a:spcPts val="800"/>
              </a:spcBef>
              <a:defRPr/>
            </a:pPr>
            <a:endParaRPr lang="pl-PL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just" eaLnBrk="1" hangingPunct="1">
              <a:lnSpc>
                <a:spcPct val="84000"/>
              </a:lnSpc>
              <a:spcBef>
                <a:spcPts val="800"/>
              </a:spcBef>
              <a:defRPr/>
            </a:pPr>
            <a:endParaRPr lang="pl-PL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just" eaLnBrk="1" hangingPunct="1">
              <a:lnSpc>
                <a:spcPct val="84000"/>
              </a:lnSpc>
              <a:spcBef>
                <a:spcPts val="800"/>
              </a:spcBef>
              <a:defRPr/>
            </a:pPr>
            <a:endParaRPr lang="pl-PL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just" eaLnBrk="1" hangingPunct="1">
              <a:lnSpc>
                <a:spcPct val="84000"/>
              </a:lnSpc>
              <a:spcBef>
                <a:spcPts val="800"/>
              </a:spcBef>
              <a:defRPr/>
            </a:pPr>
            <a:endParaRPr lang="pl-PL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just" eaLnBrk="1" hangingPunct="1">
              <a:lnSpc>
                <a:spcPct val="84000"/>
              </a:lnSpc>
              <a:spcBef>
                <a:spcPts val="800"/>
              </a:spcBef>
              <a:defRPr/>
            </a:pPr>
            <a:endParaRPr lang="pl-PL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just" eaLnBrk="1" hangingPunct="1">
              <a:lnSpc>
                <a:spcPct val="84000"/>
              </a:lnSpc>
              <a:spcBef>
                <a:spcPts val="800"/>
              </a:spcBef>
              <a:defRPr/>
            </a:pPr>
            <a:endParaRPr lang="pl-PL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800101"/>
            <a:ext cx="3240087" cy="305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82" y="3800101"/>
            <a:ext cx="2473325" cy="305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410" name="Picture 2" descr="http://www.psicoterapiaintegrativa.com/therapists/images/John_Bowlb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7" y="3800101"/>
            <a:ext cx="2227699" cy="305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46611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ytuł 1"/>
          <p:cNvSpPr>
            <a:spLocks noGrp="1"/>
          </p:cNvSpPr>
          <p:nvPr>
            <p:ph type="title"/>
          </p:nvPr>
        </p:nvSpPr>
        <p:spPr>
          <a:xfrm>
            <a:off x="571500" y="1"/>
            <a:ext cx="8229600" cy="980728"/>
          </a:xfrm>
        </p:spPr>
        <p:txBody>
          <a:bodyPr/>
          <a:lstStyle/>
          <a:p>
            <a:r>
              <a:rPr lang="pl-PL" b="1" dirty="0" smtClean="0">
                <a:solidFill>
                  <a:schemeClr val="tx1"/>
                </a:solidFill>
              </a:rPr>
              <a:t>Evaluation</a:t>
            </a:r>
          </a:p>
        </p:txBody>
      </p:sp>
      <p:sp>
        <p:nvSpPr>
          <p:cNvPr id="40963" name="Symbol zastępczy zawartości 2"/>
          <p:cNvSpPr>
            <a:spLocks noGrp="1"/>
          </p:cNvSpPr>
          <p:nvPr>
            <p:ph idx="1"/>
          </p:nvPr>
        </p:nvSpPr>
        <p:spPr>
          <a:xfrm>
            <a:off x="1" y="836712"/>
            <a:ext cx="8929688" cy="54878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l-PL" sz="3200" dirty="0" err="1" smtClean="0"/>
              <a:t>Organisation</a:t>
            </a:r>
            <a:r>
              <a:rPr lang="pl-PL" sz="3200" dirty="0" smtClean="0"/>
              <a:t> of </a:t>
            </a:r>
            <a:r>
              <a:rPr lang="pl-PL" sz="3200" dirty="0" err="1" smtClean="0"/>
              <a:t>work</a:t>
            </a:r>
            <a:r>
              <a:rPr lang="pl-PL" sz="3200" dirty="0" smtClean="0"/>
              <a:t>:</a:t>
            </a:r>
          </a:p>
          <a:p>
            <a:pPr>
              <a:buFontTx/>
              <a:buChar char="-"/>
            </a:pPr>
            <a:r>
              <a:rPr lang="pl-PL" sz="3200" dirty="0" err="1" smtClean="0"/>
              <a:t>Amount</a:t>
            </a:r>
            <a:r>
              <a:rPr lang="pl-PL" sz="3200" dirty="0" smtClean="0"/>
              <a:t> of </a:t>
            </a:r>
            <a:r>
              <a:rPr lang="pl-PL" sz="3200" dirty="0" err="1" smtClean="0"/>
              <a:t>effective</a:t>
            </a:r>
            <a:r>
              <a:rPr lang="pl-PL" sz="3200" dirty="0" smtClean="0"/>
              <a:t> </a:t>
            </a:r>
            <a:r>
              <a:rPr lang="pl-PL" sz="3200" dirty="0" err="1" smtClean="0"/>
              <a:t>time</a:t>
            </a:r>
            <a:r>
              <a:rPr lang="pl-PL" sz="3200" dirty="0" smtClean="0"/>
              <a:t> for </a:t>
            </a:r>
            <a:r>
              <a:rPr lang="pl-PL" sz="3200" dirty="0" err="1" smtClean="0"/>
              <a:t>individual</a:t>
            </a:r>
            <a:r>
              <a:rPr lang="pl-PL" sz="3200" dirty="0" smtClean="0"/>
              <a:t> </a:t>
            </a:r>
            <a:r>
              <a:rPr lang="pl-PL" sz="3200" dirty="0" err="1" smtClean="0"/>
              <a:t>work</a:t>
            </a:r>
            <a:endParaRPr lang="pl-PL" sz="3200" dirty="0" smtClean="0"/>
          </a:p>
          <a:p>
            <a:pPr>
              <a:buFontTx/>
              <a:buChar char="-"/>
            </a:pPr>
            <a:r>
              <a:rPr lang="pl-PL" sz="3200" dirty="0" smtClean="0"/>
              <a:t>For </a:t>
            </a:r>
            <a:r>
              <a:rPr lang="pl-PL" sz="3200" dirty="0" err="1" smtClean="0"/>
              <a:t>work</a:t>
            </a:r>
            <a:r>
              <a:rPr lang="pl-PL" sz="3200" dirty="0" smtClean="0"/>
              <a:t> with </a:t>
            </a:r>
            <a:r>
              <a:rPr lang="pl-PL" sz="3200" dirty="0" err="1" smtClean="0"/>
              <a:t>families</a:t>
            </a:r>
            <a:endParaRPr lang="pl-PL" sz="3200" dirty="0" smtClean="0"/>
          </a:p>
          <a:p>
            <a:pPr>
              <a:buFontTx/>
              <a:buChar char="-"/>
            </a:pPr>
            <a:r>
              <a:rPr lang="pl-PL" sz="3200" dirty="0" smtClean="0"/>
              <a:t>For </a:t>
            </a:r>
            <a:r>
              <a:rPr lang="pl-PL" sz="3200" dirty="0" err="1" smtClean="0"/>
              <a:t>work</a:t>
            </a:r>
            <a:r>
              <a:rPr lang="pl-PL" sz="3200" dirty="0" smtClean="0"/>
              <a:t> on </a:t>
            </a:r>
            <a:r>
              <a:rPr lang="pl-PL" sz="3200" dirty="0" err="1" smtClean="0"/>
              <a:t>other</a:t>
            </a:r>
            <a:r>
              <a:rPr lang="pl-PL" sz="3200" dirty="0" smtClean="0"/>
              <a:t> </a:t>
            </a:r>
            <a:r>
              <a:rPr lang="pl-PL" sz="3200" dirty="0" err="1" smtClean="0"/>
              <a:t>tasks</a:t>
            </a:r>
            <a:r>
              <a:rPr lang="pl-PL" sz="3200" dirty="0" smtClean="0"/>
              <a:t> (</a:t>
            </a:r>
            <a:r>
              <a:rPr lang="pl-PL" sz="3200" dirty="0" err="1" smtClean="0"/>
              <a:t>school</a:t>
            </a:r>
            <a:r>
              <a:rPr lang="pl-PL" sz="3200" dirty="0" smtClean="0"/>
              <a:t>, </a:t>
            </a:r>
            <a:r>
              <a:rPr lang="pl-PL" sz="3200" dirty="0" err="1" smtClean="0"/>
              <a:t>interests</a:t>
            </a:r>
            <a:r>
              <a:rPr lang="pl-PL" sz="3200" dirty="0" smtClean="0"/>
              <a:t>, family </a:t>
            </a:r>
            <a:r>
              <a:rPr lang="pl-PL" sz="3200" dirty="0" err="1" smtClean="0"/>
              <a:t>court</a:t>
            </a:r>
            <a:r>
              <a:rPr lang="pl-PL" sz="3200" dirty="0" smtClean="0"/>
              <a:t> etc.)</a:t>
            </a:r>
          </a:p>
          <a:p>
            <a:pPr>
              <a:buFontTx/>
              <a:buChar char="-"/>
            </a:pPr>
            <a:r>
              <a:rPr lang="pl-PL" sz="3200" dirty="0" smtClean="0"/>
              <a:t>For </a:t>
            </a:r>
            <a:r>
              <a:rPr lang="pl-PL" sz="3200" dirty="0" err="1" smtClean="0"/>
              <a:t>work</a:t>
            </a:r>
            <a:r>
              <a:rPr lang="pl-PL" sz="3200" dirty="0" smtClean="0"/>
              <a:t> with the </a:t>
            </a:r>
            <a:r>
              <a:rPr lang="pl-PL" sz="3200" dirty="0" err="1" smtClean="0"/>
              <a:t>group</a:t>
            </a:r>
            <a:endParaRPr lang="pl-PL" sz="3200" dirty="0" smtClean="0"/>
          </a:p>
          <a:p>
            <a:endParaRPr lang="pl-PL" dirty="0" smtClean="0"/>
          </a:p>
        </p:txBody>
      </p:sp>
      <p:pic>
        <p:nvPicPr>
          <p:cNvPr id="40964" name="Picture 6" descr="Obraz 2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994" y="4437112"/>
            <a:ext cx="3569006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439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79512" y="980728"/>
            <a:ext cx="8229600" cy="4958011"/>
          </a:xfrm>
        </p:spPr>
        <p:txBody>
          <a:bodyPr/>
          <a:lstStyle/>
          <a:p>
            <a:pPr marL="109728" indent="0">
              <a:buNone/>
            </a:pPr>
            <a:r>
              <a:rPr lang="pl-PL" b="1" dirty="0" smtClean="0"/>
              <a:t>Co-</a:t>
            </a:r>
            <a:r>
              <a:rPr lang="pl-PL" b="1" dirty="0" err="1" smtClean="0"/>
              <a:t>financing</a:t>
            </a:r>
            <a:r>
              <a:rPr lang="pl-PL" b="1" dirty="0" smtClean="0"/>
              <a:t> of the </a:t>
            </a:r>
            <a:r>
              <a:rPr lang="pl-PL" b="1" dirty="0" err="1" smtClean="0"/>
              <a:t>stay</a:t>
            </a:r>
            <a:r>
              <a:rPr lang="pl-PL" b="1" dirty="0" smtClean="0"/>
              <a:t> in </a:t>
            </a:r>
            <a:r>
              <a:rPr lang="pl-PL" b="1" dirty="0" err="1" smtClean="0"/>
              <a:t>foster</a:t>
            </a:r>
            <a:r>
              <a:rPr lang="pl-PL" b="1" dirty="0" smtClean="0"/>
              <a:t> </a:t>
            </a:r>
            <a:r>
              <a:rPr lang="pl-PL" b="1" dirty="0" err="1" smtClean="0"/>
              <a:t>or</a:t>
            </a:r>
            <a:r>
              <a:rPr lang="pl-PL" b="1" dirty="0" smtClean="0"/>
              <a:t> </a:t>
            </a:r>
            <a:r>
              <a:rPr lang="pl-PL" b="1" dirty="0" err="1" smtClean="0"/>
              <a:t>institutional</a:t>
            </a:r>
            <a:r>
              <a:rPr lang="pl-PL" b="1" dirty="0" smtClean="0"/>
              <a:t> </a:t>
            </a:r>
            <a:r>
              <a:rPr lang="pl-PL" dirty="0" err="1" smtClean="0"/>
              <a:t>care</a:t>
            </a:r>
            <a:r>
              <a:rPr lang="pl-PL" dirty="0" smtClean="0"/>
              <a:t> by gmina (</a:t>
            </a:r>
            <a:r>
              <a:rPr lang="pl-PL" dirty="0" err="1" smtClean="0"/>
              <a:t>Obec</a:t>
            </a:r>
            <a:r>
              <a:rPr lang="pl-PL" dirty="0" smtClean="0"/>
              <a:t>) </a:t>
            </a:r>
            <a:r>
              <a:rPr lang="pl-PL" dirty="0" err="1" smtClean="0"/>
              <a:t>which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a </a:t>
            </a:r>
            <a:r>
              <a:rPr lang="pl-PL" dirty="0" err="1" smtClean="0"/>
              <a:t>motivation</a:t>
            </a:r>
            <a:r>
              <a:rPr lang="pl-PL" dirty="0" smtClean="0"/>
              <a:t> for </a:t>
            </a:r>
            <a:r>
              <a:rPr lang="pl-PL" dirty="0" err="1" smtClean="0"/>
              <a:t>local</a:t>
            </a:r>
            <a:r>
              <a:rPr lang="pl-PL" dirty="0" smtClean="0"/>
              <a:t> </a:t>
            </a:r>
            <a:r>
              <a:rPr lang="pl-PL" dirty="0" err="1" smtClean="0"/>
              <a:t>self-governments</a:t>
            </a:r>
            <a:r>
              <a:rPr lang="pl-PL" dirty="0" smtClean="0"/>
              <a:t> to </a:t>
            </a:r>
            <a:r>
              <a:rPr lang="pl-PL" dirty="0" err="1" smtClean="0"/>
              <a:t>support</a:t>
            </a:r>
            <a:r>
              <a:rPr lang="pl-PL" dirty="0" smtClean="0"/>
              <a:t> </a:t>
            </a:r>
            <a:r>
              <a:rPr lang="pl-PL" dirty="0" err="1" smtClean="0"/>
              <a:t>prevention</a:t>
            </a:r>
            <a:r>
              <a:rPr lang="pl-PL" dirty="0" smtClean="0"/>
              <a:t> and </a:t>
            </a:r>
            <a:r>
              <a:rPr lang="pl-PL" dirty="0" err="1" smtClean="0"/>
              <a:t>reintegration</a:t>
            </a:r>
            <a:r>
              <a:rPr lang="pl-PL" dirty="0" smtClean="0"/>
              <a:t> </a:t>
            </a:r>
            <a:r>
              <a:rPr lang="pl-PL" dirty="0" err="1" smtClean="0"/>
              <a:t>programs</a:t>
            </a:r>
            <a:endParaRPr lang="pl-PL" dirty="0" smtClean="0"/>
          </a:p>
          <a:p>
            <a:pPr>
              <a:buFontTx/>
              <a:buChar char="-"/>
            </a:pPr>
            <a:r>
              <a:rPr lang="pl-PL" dirty="0" smtClean="0"/>
              <a:t>10% in the </a:t>
            </a:r>
            <a:r>
              <a:rPr lang="pl-PL" dirty="0" err="1" smtClean="0"/>
              <a:t>first</a:t>
            </a:r>
            <a:r>
              <a:rPr lang="pl-PL" dirty="0" smtClean="0"/>
              <a:t> </a:t>
            </a:r>
            <a:r>
              <a:rPr lang="pl-PL" dirty="0" err="1" smtClean="0"/>
              <a:t>year</a:t>
            </a:r>
            <a:endParaRPr lang="pl-PL" dirty="0" smtClean="0"/>
          </a:p>
          <a:p>
            <a:pPr>
              <a:buFontTx/>
              <a:buChar char="-"/>
            </a:pPr>
            <a:r>
              <a:rPr lang="pl-PL" dirty="0" smtClean="0"/>
              <a:t>30% </a:t>
            </a:r>
            <a:r>
              <a:rPr lang="pl-PL" dirty="0" err="1" smtClean="0"/>
              <a:t>during</a:t>
            </a:r>
            <a:r>
              <a:rPr lang="pl-PL" dirty="0" smtClean="0"/>
              <a:t> the </a:t>
            </a:r>
            <a:r>
              <a:rPr lang="pl-PL" dirty="0" err="1" smtClean="0"/>
              <a:t>second</a:t>
            </a:r>
            <a:r>
              <a:rPr lang="pl-PL" dirty="0" smtClean="0"/>
              <a:t> </a:t>
            </a:r>
            <a:r>
              <a:rPr lang="pl-PL" dirty="0" err="1" smtClean="0"/>
              <a:t>year</a:t>
            </a:r>
            <a:endParaRPr lang="pl-PL" dirty="0" smtClean="0"/>
          </a:p>
          <a:p>
            <a:pPr>
              <a:buFontTx/>
              <a:buChar char="-"/>
            </a:pPr>
            <a:r>
              <a:rPr lang="pl-PL" dirty="0" smtClean="0"/>
              <a:t>50% </a:t>
            </a:r>
            <a:r>
              <a:rPr lang="pl-PL" dirty="0" err="1" smtClean="0"/>
              <a:t>during</a:t>
            </a:r>
            <a:r>
              <a:rPr lang="pl-PL" dirty="0" smtClean="0"/>
              <a:t> and </a:t>
            </a:r>
            <a:r>
              <a:rPr lang="pl-PL" dirty="0" err="1" smtClean="0"/>
              <a:t>after</a:t>
            </a:r>
            <a:r>
              <a:rPr lang="pl-PL" dirty="0" smtClean="0"/>
              <a:t> the third </a:t>
            </a:r>
            <a:r>
              <a:rPr lang="pl-PL" dirty="0" err="1" smtClean="0"/>
              <a:t>year</a:t>
            </a:r>
            <a:r>
              <a:rPr lang="pl-PL" dirty="0" smtClean="0"/>
              <a:t> of </a:t>
            </a:r>
            <a:r>
              <a:rPr lang="pl-PL" dirty="0" err="1" smtClean="0"/>
              <a:t>placement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/>
          </a:bodyPr>
          <a:lstStyle/>
          <a:p>
            <a:r>
              <a:rPr lang="pl-PL" sz="3200" dirty="0" err="1" smtClean="0">
                <a:solidFill>
                  <a:schemeClr val="tx1"/>
                </a:solidFill>
              </a:rPr>
              <a:t>Other</a:t>
            </a:r>
            <a:r>
              <a:rPr lang="pl-PL" sz="3200" dirty="0" smtClean="0">
                <a:solidFill>
                  <a:schemeClr val="tx1"/>
                </a:solidFill>
              </a:rPr>
              <a:t> </a:t>
            </a:r>
            <a:r>
              <a:rPr lang="pl-PL" sz="3200" dirty="0" err="1" smtClean="0">
                <a:solidFill>
                  <a:schemeClr val="tx1"/>
                </a:solidFill>
              </a:rPr>
              <a:t>new</a:t>
            </a:r>
            <a:r>
              <a:rPr lang="pl-PL" sz="3200" dirty="0" smtClean="0">
                <a:solidFill>
                  <a:schemeClr val="tx1"/>
                </a:solidFill>
              </a:rPr>
              <a:t> </a:t>
            </a:r>
            <a:r>
              <a:rPr lang="pl-PL" sz="3200" dirty="0" err="1" smtClean="0">
                <a:solidFill>
                  <a:schemeClr val="tx1"/>
                </a:solidFill>
              </a:rPr>
              <a:t>regulations</a:t>
            </a:r>
            <a:r>
              <a:rPr lang="pl-PL" sz="3200" dirty="0" smtClean="0">
                <a:solidFill>
                  <a:schemeClr val="tx1"/>
                </a:solidFill>
              </a:rPr>
              <a:t> and </a:t>
            </a:r>
            <a:r>
              <a:rPr lang="pl-PL" sz="3200" dirty="0" err="1" smtClean="0">
                <a:solidFill>
                  <a:schemeClr val="tx1"/>
                </a:solidFill>
              </a:rPr>
              <a:t>good</a:t>
            </a:r>
            <a:r>
              <a:rPr lang="pl-PL" sz="3200" dirty="0" smtClean="0">
                <a:solidFill>
                  <a:schemeClr val="tx1"/>
                </a:solidFill>
              </a:rPr>
              <a:t> </a:t>
            </a:r>
            <a:r>
              <a:rPr lang="pl-PL" sz="3200" dirty="0" err="1" smtClean="0">
                <a:solidFill>
                  <a:schemeClr val="tx1"/>
                </a:solidFill>
              </a:rPr>
              <a:t>practices</a:t>
            </a:r>
            <a:endParaRPr lang="pl-PL" sz="3200" dirty="0">
              <a:solidFill>
                <a:schemeClr val="tx1"/>
              </a:solidFill>
            </a:endParaRPr>
          </a:p>
        </p:txBody>
      </p:sp>
      <p:pic>
        <p:nvPicPr>
          <p:cNvPr id="31746" name="Picture 2" descr="http://img.iap.pl/s/143/8115/Edytor/Image/ugminy/gm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49" y="4077072"/>
            <a:ext cx="3733751" cy="2794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46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1481328"/>
            <a:ext cx="8964488" cy="4525963"/>
          </a:xfrm>
        </p:spPr>
        <p:txBody>
          <a:bodyPr/>
          <a:lstStyle/>
          <a:p>
            <a:r>
              <a:rPr lang="pl-PL" dirty="0" smtClean="0"/>
              <a:t>Relief </a:t>
            </a:r>
            <a:r>
              <a:rPr lang="pl-PL" dirty="0" err="1" smtClean="0"/>
              <a:t>families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temporarily</a:t>
            </a:r>
            <a:r>
              <a:rPr lang="pl-PL" dirty="0" smtClean="0"/>
              <a:t> </a:t>
            </a:r>
            <a:r>
              <a:rPr lang="pl-PL" dirty="0" err="1" smtClean="0"/>
              <a:t>take</a:t>
            </a:r>
            <a:r>
              <a:rPr lang="pl-PL" dirty="0" smtClean="0"/>
              <a:t> </a:t>
            </a:r>
            <a:r>
              <a:rPr lang="pl-PL" dirty="0" err="1" smtClean="0"/>
              <a:t>over</a:t>
            </a:r>
            <a:r>
              <a:rPr lang="pl-PL" dirty="0" smtClean="0"/>
              <a:t> the </a:t>
            </a:r>
            <a:r>
              <a:rPr lang="pl-PL" dirty="0" err="1" smtClean="0"/>
              <a:t>care</a:t>
            </a:r>
            <a:r>
              <a:rPr lang="pl-PL" dirty="0" smtClean="0"/>
              <a:t> </a:t>
            </a:r>
            <a:r>
              <a:rPr lang="pl-PL" dirty="0" err="1" smtClean="0"/>
              <a:t>over</a:t>
            </a:r>
            <a:r>
              <a:rPr lang="pl-PL" dirty="0" smtClean="0"/>
              <a:t> </a:t>
            </a:r>
            <a:r>
              <a:rPr lang="pl-PL" dirty="0" err="1" smtClean="0"/>
              <a:t>children</a:t>
            </a:r>
            <a:r>
              <a:rPr lang="pl-PL" dirty="0" smtClean="0"/>
              <a:t> from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r>
              <a:rPr lang="pl-PL" dirty="0" smtClean="0"/>
              <a:t> in </a:t>
            </a:r>
            <a:r>
              <a:rPr lang="pl-PL" dirty="0" err="1" smtClean="0"/>
              <a:t>case</a:t>
            </a:r>
            <a:r>
              <a:rPr lang="pl-PL" dirty="0" smtClean="0"/>
              <a:t> of </a:t>
            </a:r>
            <a:r>
              <a:rPr lang="pl-PL" dirty="0" err="1" smtClean="0"/>
              <a:t>holiday</a:t>
            </a:r>
            <a:r>
              <a:rPr lang="pl-PL" dirty="0" smtClean="0"/>
              <a:t> </a:t>
            </a:r>
            <a:r>
              <a:rPr lang="pl-PL" dirty="0" err="1" smtClean="0"/>
              <a:t>leave</a:t>
            </a:r>
            <a:r>
              <a:rPr lang="pl-PL" dirty="0" smtClean="0"/>
              <a:t>, </a:t>
            </a:r>
            <a:r>
              <a:rPr lang="pl-PL" dirty="0" err="1" smtClean="0"/>
              <a:t>hospitalization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due</a:t>
            </a:r>
            <a:r>
              <a:rPr lang="pl-PL" dirty="0" smtClean="0"/>
              <a:t> to </a:t>
            </a:r>
            <a:r>
              <a:rPr lang="pl-PL" dirty="0" err="1" smtClean="0"/>
              <a:t>other</a:t>
            </a:r>
            <a:r>
              <a:rPr lang="pl-PL" dirty="0" smtClean="0"/>
              <a:t> </a:t>
            </a:r>
            <a:r>
              <a:rPr lang="pl-PL" dirty="0" err="1" smtClean="0"/>
              <a:t>problems</a:t>
            </a:r>
            <a:r>
              <a:rPr lang="pl-PL" dirty="0" smtClean="0"/>
              <a:t> </a:t>
            </a:r>
            <a:r>
              <a:rPr lang="pl-PL" dirty="0" err="1" smtClean="0"/>
              <a:t>that</a:t>
            </a:r>
            <a:r>
              <a:rPr lang="pl-PL" dirty="0" smtClean="0"/>
              <a:t> </a:t>
            </a:r>
            <a:r>
              <a:rPr lang="pl-PL" dirty="0" err="1" smtClean="0"/>
              <a:t>make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smtClean="0"/>
              <a:t> </a:t>
            </a:r>
            <a:r>
              <a:rPr lang="pl-PL" dirty="0" err="1" smtClean="0"/>
              <a:t>impossible</a:t>
            </a:r>
            <a:r>
              <a:rPr lang="pl-PL" dirty="0" smtClean="0"/>
              <a:t> for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carers</a:t>
            </a:r>
            <a:r>
              <a:rPr lang="pl-PL" dirty="0" smtClean="0"/>
              <a:t> to </a:t>
            </a:r>
            <a:r>
              <a:rPr lang="pl-PL" dirty="0" err="1" smtClean="0"/>
              <a:t>provide</a:t>
            </a:r>
            <a:r>
              <a:rPr lang="pl-PL" dirty="0" smtClean="0"/>
              <a:t> </a:t>
            </a:r>
            <a:r>
              <a:rPr lang="pl-PL" dirty="0" err="1" smtClean="0"/>
              <a:t>care</a:t>
            </a:r>
            <a:r>
              <a:rPr lang="pl-PL" dirty="0" smtClean="0"/>
              <a:t>. 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chemeClr val="tx1"/>
                </a:solidFill>
              </a:rPr>
              <a:t>Relief </a:t>
            </a:r>
            <a:r>
              <a:rPr lang="pl-PL" dirty="0" err="1" smtClean="0">
                <a:solidFill>
                  <a:schemeClr val="tx1"/>
                </a:solidFill>
              </a:rPr>
              <a:t>families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32770" name="Picture 2" descr="http://s-trojmiasto.pl/zdj/c/9/93/555x0/933351-Bycie-rodzina-zastepcza-dla-obcych-dzieci-to-powazne-zadanie-Dlatego-tak-waz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84984"/>
            <a:ext cx="5286375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74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 smtClean="0">
                <a:solidFill>
                  <a:schemeClr val="tx2">
                    <a:lumMod val="50000"/>
                  </a:schemeClr>
                </a:solidFill>
              </a:rPr>
              <a:t>Thank</a:t>
            </a:r>
            <a:r>
              <a:rPr lang="pl-PL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pl-PL" dirty="0" err="1" smtClean="0">
                <a:solidFill>
                  <a:schemeClr val="tx2">
                    <a:lumMod val="50000"/>
                  </a:schemeClr>
                </a:solidFill>
              </a:rPr>
              <a:t>you</a:t>
            </a:r>
            <a:r>
              <a:rPr lang="pl-PL" dirty="0" smtClean="0">
                <a:solidFill>
                  <a:schemeClr val="tx2">
                    <a:lumMod val="50000"/>
                  </a:schemeClr>
                </a:solidFill>
              </a:rPr>
              <a:t>!!!</a:t>
            </a:r>
            <a:endParaRPr lang="pl-P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48" y="1340768"/>
            <a:ext cx="7959725" cy="412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535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170579"/>
          </a:xfrm>
        </p:spPr>
        <p:txBody>
          <a:bodyPr>
            <a:normAutofit/>
          </a:bodyPr>
          <a:lstStyle/>
          <a:p>
            <a:r>
              <a:rPr lang="pl-PL" sz="2400" dirty="0"/>
              <a:t>The </a:t>
            </a:r>
            <a:r>
              <a:rPr lang="pl-PL" sz="2400" dirty="0" err="1"/>
              <a:t>new</a:t>
            </a:r>
            <a:r>
              <a:rPr lang="pl-PL" sz="2400" dirty="0"/>
              <a:t> </a:t>
            </a:r>
            <a:r>
              <a:rPr lang="pl-PL" sz="2400" dirty="0" err="1"/>
              <a:t>Act</a:t>
            </a:r>
            <a:r>
              <a:rPr lang="pl-PL" sz="2400" dirty="0"/>
              <a:t> on Family </a:t>
            </a:r>
            <a:r>
              <a:rPr lang="pl-PL" sz="2400" dirty="0" err="1"/>
              <a:t>Support</a:t>
            </a:r>
            <a:r>
              <a:rPr lang="pl-PL" sz="2400" dirty="0"/>
              <a:t> and the System of Foster </a:t>
            </a:r>
            <a:r>
              <a:rPr lang="pl-PL" sz="2400" dirty="0" err="1"/>
              <a:t>Care</a:t>
            </a:r>
            <a:r>
              <a:rPr lang="pl-PL" sz="2400" dirty="0"/>
              <a:t> – </a:t>
            </a:r>
            <a:r>
              <a:rPr lang="pl-PL" sz="2400" dirty="0" err="1" smtClean="0"/>
              <a:t>passed</a:t>
            </a:r>
            <a:r>
              <a:rPr lang="pl-PL" sz="2400" dirty="0" smtClean="0"/>
              <a:t> by the </a:t>
            </a:r>
            <a:r>
              <a:rPr lang="pl-PL" sz="2400" dirty="0" err="1" smtClean="0"/>
              <a:t>Polish</a:t>
            </a:r>
            <a:r>
              <a:rPr lang="pl-PL" sz="2400" dirty="0" smtClean="0"/>
              <a:t> </a:t>
            </a:r>
            <a:r>
              <a:rPr lang="pl-PL" sz="2400" dirty="0" err="1" smtClean="0"/>
              <a:t>Parliament</a:t>
            </a:r>
            <a:r>
              <a:rPr lang="pl-PL" sz="2400" dirty="0" smtClean="0"/>
              <a:t> </a:t>
            </a:r>
            <a:r>
              <a:rPr lang="pl-PL" sz="2400" dirty="0" err="1" smtClean="0"/>
              <a:t>June</a:t>
            </a:r>
            <a:r>
              <a:rPr lang="pl-PL" sz="2400" dirty="0" smtClean="0"/>
              <a:t> 9, 2011</a:t>
            </a:r>
          </a:p>
          <a:p>
            <a:r>
              <a:rPr lang="pl-PL" sz="2400" dirty="0" err="1" smtClean="0"/>
              <a:t>Regulates</a:t>
            </a:r>
            <a:r>
              <a:rPr lang="pl-PL" sz="2400" dirty="0" smtClean="0"/>
              <a:t> </a:t>
            </a:r>
            <a:r>
              <a:rPr lang="pl-PL" sz="2400" dirty="0" err="1" smtClean="0"/>
              <a:t>all</a:t>
            </a:r>
            <a:r>
              <a:rPr lang="pl-PL" sz="2400" dirty="0" smtClean="0"/>
              <a:t> </a:t>
            </a:r>
            <a:r>
              <a:rPr lang="pl-PL" sz="2400" dirty="0" err="1" smtClean="0"/>
              <a:t>spheres</a:t>
            </a:r>
            <a:r>
              <a:rPr lang="pl-PL" sz="2400" dirty="0" smtClean="0"/>
              <a:t> of family </a:t>
            </a:r>
            <a:r>
              <a:rPr lang="pl-PL" sz="2400" dirty="0" err="1" smtClean="0"/>
              <a:t>support</a:t>
            </a:r>
            <a:r>
              <a:rPr lang="pl-PL" sz="2400" dirty="0" smtClean="0"/>
              <a:t> to </a:t>
            </a:r>
            <a:r>
              <a:rPr lang="pl-PL" sz="2400" dirty="0" err="1" smtClean="0"/>
              <a:t>foster</a:t>
            </a:r>
            <a:r>
              <a:rPr lang="pl-PL" sz="2400" dirty="0" smtClean="0"/>
              <a:t> and </a:t>
            </a:r>
            <a:r>
              <a:rPr lang="pl-PL" sz="2400" dirty="0" err="1" smtClean="0"/>
              <a:t>institutional</a:t>
            </a:r>
            <a:r>
              <a:rPr lang="pl-PL" sz="2400" dirty="0" smtClean="0"/>
              <a:t> </a:t>
            </a:r>
            <a:r>
              <a:rPr lang="pl-PL" sz="2400" dirty="0" err="1" smtClean="0"/>
              <a:t>care</a:t>
            </a:r>
            <a:r>
              <a:rPr lang="pl-PL" sz="2400" dirty="0" smtClean="0"/>
              <a:t>.</a:t>
            </a:r>
          </a:p>
          <a:p>
            <a:r>
              <a:rPr lang="pl-PL" sz="2400" dirty="0" err="1" smtClean="0"/>
              <a:t>Introduces</a:t>
            </a:r>
            <a:r>
              <a:rPr lang="pl-PL" sz="2400" dirty="0" smtClean="0"/>
              <a:t> </a:t>
            </a:r>
            <a:r>
              <a:rPr lang="pl-PL" sz="2400" dirty="0" err="1" smtClean="0"/>
              <a:t>various</a:t>
            </a:r>
            <a:r>
              <a:rPr lang="pl-PL" sz="2400" dirty="0" smtClean="0"/>
              <a:t> </a:t>
            </a:r>
            <a:r>
              <a:rPr lang="pl-PL" sz="2400" dirty="0" err="1" smtClean="0"/>
              <a:t>new</a:t>
            </a:r>
            <a:r>
              <a:rPr lang="pl-PL" sz="2400" dirty="0" smtClean="0"/>
              <a:t> </a:t>
            </a:r>
            <a:r>
              <a:rPr lang="pl-PL" sz="2400" dirty="0" err="1" smtClean="0"/>
              <a:t>concepts</a:t>
            </a:r>
            <a:r>
              <a:rPr lang="pl-PL" sz="2400" dirty="0" smtClean="0"/>
              <a:t> </a:t>
            </a:r>
            <a:r>
              <a:rPr lang="pl-PL" sz="2400" dirty="0" err="1" smtClean="0"/>
              <a:t>aimed</a:t>
            </a:r>
            <a:r>
              <a:rPr lang="pl-PL" sz="2400" dirty="0" smtClean="0"/>
              <a:t> </a:t>
            </a:r>
            <a:r>
              <a:rPr lang="pl-PL" sz="2400" dirty="0" err="1" smtClean="0"/>
              <a:t>at</a:t>
            </a:r>
            <a:r>
              <a:rPr lang="pl-PL" sz="2400" dirty="0" smtClean="0"/>
              <a:t> the </a:t>
            </a:r>
            <a:r>
              <a:rPr lang="pl-PL" sz="2400" dirty="0" err="1" smtClean="0"/>
              <a:t>introduction</a:t>
            </a:r>
            <a:r>
              <a:rPr lang="pl-PL" sz="2400" dirty="0" smtClean="0"/>
              <a:t> of family </a:t>
            </a:r>
            <a:r>
              <a:rPr lang="pl-PL" sz="2400" dirty="0" err="1" smtClean="0"/>
              <a:t>strengthening</a:t>
            </a:r>
            <a:r>
              <a:rPr lang="pl-PL" sz="2400" dirty="0" smtClean="0"/>
              <a:t> </a:t>
            </a:r>
            <a:r>
              <a:rPr lang="pl-PL" sz="2400" dirty="0" err="1" smtClean="0"/>
              <a:t>measures</a:t>
            </a:r>
            <a:r>
              <a:rPr lang="pl-PL" sz="2400" dirty="0" smtClean="0"/>
              <a:t> and </a:t>
            </a:r>
            <a:r>
              <a:rPr lang="pl-PL" sz="2400" dirty="0" err="1" smtClean="0"/>
              <a:t>deinstitutionalization</a:t>
            </a:r>
            <a:endParaRPr lang="pl-PL" sz="2400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908720"/>
          </a:xfrm>
        </p:spPr>
        <p:txBody>
          <a:bodyPr>
            <a:normAutofit/>
          </a:bodyPr>
          <a:lstStyle/>
          <a:p>
            <a:r>
              <a:rPr lang="pl-PL" dirty="0" smtClean="0">
                <a:solidFill>
                  <a:schemeClr val="tx1"/>
                </a:solidFill>
              </a:rPr>
              <a:t>The </a:t>
            </a:r>
            <a:r>
              <a:rPr lang="pl-PL" dirty="0" err="1" smtClean="0">
                <a:solidFill>
                  <a:schemeClr val="tx1"/>
                </a:solidFill>
              </a:rPr>
              <a:t>elaboration</a:t>
            </a:r>
            <a:r>
              <a:rPr lang="pl-PL" dirty="0" smtClean="0">
                <a:solidFill>
                  <a:schemeClr val="tx1"/>
                </a:solidFill>
              </a:rPr>
              <a:t> of the </a:t>
            </a:r>
            <a:r>
              <a:rPr lang="pl-PL" dirty="0" err="1" smtClean="0">
                <a:solidFill>
                  <a:schemeClr val="tx1"/>
                </a:solidFill>
              </a:rPr>
              <a:t>new</a:t>
            </a:r>
            <a:r>
              <a:rPr lang="pl-PL" dirty="0" smtClean="0">
                <a:solidFill>
                  <a:schemeClr val="tx1"/>
                </a:solidFill>
              </a:rPr>
              <a:t> law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www.gover.pl/userfiles/publikacje/sejm_600_17-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489" y="3356992"/>
            <a:ext cx="5251511" cy="350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8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07504" y="908720"/>
            <a:ext cx="6480720" cy="5472608"/>
          </a:xfrm>
        </p:spPr>
        <p:txBody>
          <a:bodyPr>
            <a:normAutofit fontScale="92500" lnSpcReduction="10000"/>
          </a:bodyPr>
          <a:lstStyle/>
          <a:p>
            <a:r>
              <a:rPr lang="pl-PL" dirty="0" smtClean="0"/>
              <a:t>„</a:t>
            </a:r>
            <a:r>
              <a:rPr lang="pl-PL" b="1" dirty="0" err="1" smtClean="0"/>
              <a:t>Strengthening</a:t>
            </a:r>
            <a:r>
              <a:rPr lang="pl-PL" dirty="0" smtClean="0"/>
              <a:t> the family </a:t>
            </a:r>
            <a:r>
              <a:rPr lang="pl-PL" dirty="0" err="1" smtClean="0"/>
              <a:t>experiencing</a:t>
            </a:r>
            <a:r>
              <a:rPr lang="pl-PL" dirty="0" smtClean="0"/>
              <a:t> </a:t>
            </a:r>
            <a:r>
              <a:rPr lang="pl-PL" dirty="0" err="1" smtClean="0"/>
              <a:t>difficulties</a:t>
            </a:r>
            <a:r>
              <a:rPr lang="pl-PL" dirty="0" smtClean="0"/>
              <a:t> in the </a:t>
            </a:r>
            <a:r>
              <a:rPr lang="pl-PL" dirty="0" err="1" smtClean="0"/>
              <a:t>fulfillment</a:t>
            </a:r>
            <a:r>
              <a:rPr lang="pl-PL" dirty="0" smtClean="0"/>
              <a:t> of </a:t>
            </a:r>
            <a:r>
              <a:rPr lang="pl-PL" dirty="0" err="1" smtClean="0"/>
              <a:t>its</a:t>
            </a:r>
            <a:r>
              <a:rPr lang="pl-PL" dirty="0" smtClean="0"/>
              <a:t> </a:t>
            </a:r>
            <a:r>
              <a:rPr lang="pl-PL" dirty="0" err="1" smtClean="0"/>
              <a:t>care</a:t>
            </a:r>
            <a:r>
              <a:rPr lang="pl-PL" dirty="0" smtClean="0"/>
              <a:t> </a:t>
            </a:r>
            <a:r>
              <a:rPr lang="pl-PL" dirty="0" err="1" smtClean="0"/>
              <a:t>functions</a:t>
            </a:r>
            <a:r>
              <a:rPr lang="pl-PL" dirty="0" smtClean="0"/>
              <a:t> </a:t>
            </a:r>
            <a:r>
              <a:rPr lang="pl-PL" dirty="0" err="1" smtClean="0"/>
              <a:t>means</a:t>
            </a:r>
            <a:r>
              <a:rPr lang="pl-PL" dirty="0" smtClean="0"/>
              <a:t> </a:t>
            </a:r>
            <a:r>
              <a:rPr lang="pl-PL" b="1" dirty="0" smtClean="0"/>
              <a:t>PLANNED ACTIVITIES, </a:t>
            </a:r>
            <a:r>
              <a:rPr lang="pl-PL" dirty="0" err="1" smtClean="0"/>
              <a:t>aimed</a:t>
            </a:r>
            <a:r>
              <a:rPr lang="pl-PL" dirty="0" smtClean="0"/>
              <a:t> </a:t>
            </a:r>
            <a:r>
              <a:rPr lang="pl-PL" dirty="0" err="1" smtClean="0"/>
              <a:t>at</a:t>
            </a:r>
            <a:r>
              <a:rPr lang="pl-PL" dirty="0" smtClean="0"/>
              <a:t> the </a:t>
            </a:r>
            <a:r>
              <a:rPr lang="pl-PL" dirty="0" err="1" smtClean="0"/>
              <a:t>restitution</a:t>
            </a:r>
            <a:r>
              <a:rPr lang="pl-PL" dirty="0" smtClean="0"/>
              <a:t> of </a:t>
            </a:r>
            <a:r>
              <a:rPr lang="pl-PL" dirty="0" err="1" smtClean="0"/>
              <a:t>its</a:t>
            </a:r>
            <a:r>
              <a:rPr lang="pl-PL" dirty="0" smtClean="0"/>
              <a:t> </a:t>
            </a:r>
            <a:r>
              <a:rPr lang="pl-PL" dirty="0" err="1" smtClean="0"/>
              <a:t>functions</a:t>
            </a:r>
            <a:r>
              <a:rPr lang="pl-PL" dirty="0" smtClean="0"/>
              <a:t>.”</a:t>
            </a:r>
          </a:p>
          <a:p>
            <a:endParaRPr lang="pl-PL" dirty="0"/>
          </a:p>
          <a:p>
            <a:r>
              <a:rPr lang="pl-PL" dirty="0" smtClean="0"/>
              <a:t>New </a:t>
            </a:r>
            <a:r>
              <a:rPr lang="pl-PL" dirty="0" err="1" smtClean="0"/>
              <a:t>priorities</a:t>
            </a:r>
            <a:r>
              <a:rPr lang="pl-PL" dirty="0" smtClean="0"/>
              <a:t>: </a:t>
            </a:r>
          </a:p>
          <a:p>
            <a:pPr>
              <a:buFontTx/>
              <a:buChar char="-"/>
            </a:pPr>
            <a:r>
              <a:rPr lang="pl-PL" b="1" dirty="0" smtClean="0"/>
              <a:t>Family </a:t>
            </a:r>
            <a:r>
              <a:rPr lang="pl-PL" b="1" dirty="0" err="1" smtClean="0"/>
              <a:t>strengthening</a:t>
            </a:r>
            <a:r>
              <a:rPr lang="pl-PL" dirty="0" smtClean="0"/>
              <a:t> (</a:t>
            </a:r>
            <a:r>
              <a:rPr lang="pl-PL" dirty="0" err="1" smtClean="0"/>
              <a:t>strenghts</a:t>
            </a:r>
            <a:r>
              <a:rPr lang="pl-PL" dirty="0" smtClean="0"/>
              <a:t> and </a:t>
            </a:r>
            <a:r>
              <a:rPr lang="pl-PL" dirty="0" err="1" smtClean="0"/>
              <a:t>needs</a:t>
            </a:r>
            <a:r>
              <a:rPr lang="pl-PL" dirty="0" smtClean="0"/>
              <a:t> </a:t>
            </a:r>
            <a:r>
              <a:rPr lang="pl-PL" dirty="0" err="1" smtClean="0"/>
              <a:t>concept</a:t>
            </a:r>
            <a:r>
              <a:rPr lang="pl-PL" dirty="0" smtClean="0"/>
              <a:t>)</a:t>
            </a:r>
          </a:p>
          <a:p>
            <a:pPr>
              <a:buFontTx/>
              <a:buChar char="-"/>
            </a:pPr>
            <a:r>
              <a:rPr lang="pl-PL" b="1" dirty="0" smtClean="0"/>
              <a:t>Family </a:t>
            </a:r>
            <a:r>
              <a:rPr lang="pl-PL" b="1" dirty="0" err="1" smtClean="0"/>
              <a:t>reintegration</a:t>
            </a:r>
            <a:r>
              <a:rPr lang="pl-PL" b="1" dirty="0" smtClean="0"/>
              <a:t> </a:t>
            </a:r>
            <a:r>
              <a:rPr lang="pl-PL" dirty="0" smtClean="0"/>
              <a:t>(</a:t>
            </a:r>
            <a:r>
              <a:rPr lang="pl-PL" dirty="0" err="1" smtClean="0"/>
              <a:t>rather</a:t>
            </a:r>
            <a:r>
              <a:rPr lang="pl-PL" dirty="0" smtClean="0"/>
              <a:t> </a:t>
            </a:r>
            <a:r>
              <a:rPr lang="pl-PL" dirty="0" err="1" smtClean="0"/>
              <a:t>then</a:t>
            </a:r>
            <a:r>
              <a:rPr lang="pl-PL" dirty="0" smtClean="0"/>
              <a:t> </a:t>
            </a:r>
            <a:r>
              <a:rPr lang="pl-PL" dirty="0" err="1" smtClean="0"/>
              <a:t>long</a:t>
            </a:r>
            <a:r>
              <a:rPr lang="pl-PL" dirty="0" smtClean="0"/>
              <a:t>-term </a:t>
            </a:r>
            <a:r>
              <a:rPr lang="pl-PL" dirty="0" err="1" smtClean="0"/>
              <a:t>care</a:t>
            </a:r>
            <a:r>
              <a:rPr lang="pl-PL" dirty="0" smtClean="0"/>
              <a:t>)</a:t>
            </a:r>
          </a:p>
          <a:p>
            <a:pPr>
              <a:buFontTx/>
              <a:buChar char="-"/>
            </a:pPr>
            <a:r>
              <a:rPr lang="pl-PL" b="1" dirty="0" err="1" smtClean="0"/>
              <a:t>Permanency</a:t>
            </a:r>
            <a:r>
              <a:rPr lang="pl-PL" b="1" dirty="0" smtClean="0"/>
              <a:t> </a:t>
            </a:r>
            <a:r>
              <a:rPr lang="pl-PL" b="1" dirty="0" err="1" smtClean="0"/>
              <a:t>planning</a:t>
            </a:r>
            <a:r>
              <a:rPr lang="pl-PL" dirty="0" smtClean="0"/>
              <a:t> (</a:t>
            </a:r>
            <a:r>
              <a:rPr lang="pl-PL" dirty="0" err="1" smtClean="0"/>
              <a:t>instead</a:t>
            </a:r>
            <a:r>
              <a:rPr lang="pl-PL" dirty="0" smtClean="0"/>
              <a:t> of </a:t>
            </a:r>
            <a:r>
              <a:rPr lang="pl-PL" dirty="0" err="1" smtClean="0"/>
              <a:t>long</a:t>
            </a:r>
            <a:r>
              <a:rPr lang="pl-PL" dirty="0" smtClean="0"/>
              <a:t>-term </a:t>
            </a:r>
            <a:r>
              <a:rPr lang="pl-PL" dirty="0" err="1" smtClean="0"/>
              <a:t>placements</a:t>
            </a:r>
            <a:r>
              <a:rPr lang="pl-PL" dirty="0" smtClean="0"/>
              <a:t>; </a:t>
            </a:r>
            <a:r>
              <a:rPr lang="pl-PL" dirty="0" err="1" smtClean="0"/>
              <a:t>every</a:t>
            </a:r>
            <a:r>
              <a:rPr lang="pl-PL" dirty="0" smtClean="0"/>
              <a:t> </a:t>
            </a:r>
            <a:r>
              <a:rPr lang="pl-PL" dirty="0" err="1" smtClean="0"/>
              <a:t>activity</a:t>
            </a:r>
            <a:r>
              <a:rPr lang="pl-PL" dirty="0" smtClean="0"/>
              <a:t> </a:t>
            </a:r>
            <a:r>
              <a:rPr lang="pl-PL" dirty="0" err="1" smtClean="0"/>
              <a:t>has</a:t>
            </a:r>
            <a:r>
              <a:rPr lang="pl-PL" dirty="0" smtClean="0"/>
              <a:t> to be </a:t>
            </a:r>
            <a:r>
              <a:rPr lang="pl-PL" dirty="0" err="1" smtClean="0"/>
              <a:t>aim-oriented</a:t>
            </a:r>
            <a:r>
              <a:rPr lang="pl-PL" dirty="0" smtClean="0"/>
              <a:t>)</a:t>
            </a:r>
          </a:p>
          <a:p>
            <a:pPr marL="109728" indent="0">
              <a:buNone/>
            </a:pPr>
            <a:endParaRPr lang="pl-PL" dirty="0" smtClean="0"/>
          </a:p>
          <a:p>
            <a:pPr>
              <a:buFontTx/>
              <a:buChar char="-"/>
            </a:pPr>
            <a:endParaRPr lang="pl-PL" dirty="0" smtClean="0"/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pl-PL" dirty="0" smtClean="0"/>
              <a:t>The </a:t>
            </a:r>
            <a:r>
              <a:rPr lang="pl-PL" dirty="0" err="1" smtClean="0"/>
              <a:t>philosophy</a:t>
            </a:r>
            <a:r>
              <a:rPr lang="pl-PL" dirty="0" smtClean="0"/>
              <a:t> of the </a:t>
            </a:r>
            <a:r>
              <a:rPr lang="pl-PL" dirty="0" err="1" smtClean="0"/>
              <a:t>new</a:t>
            </a:r>
            <a:r>
              <a:rPr lang="pl-PL" dirty="0" smtClean="0"/>
              <a:t> law:</a:t>
            </a:r>
            <a:endParaRPr lang="pl-PL" dirty="0"/>
          </a:p>
        </p:txBody>
      </p:sp>
      <p:pic>
        <p:nvPicPr>
          <p:cNvPr id="3074" name="Picture 2" descr="http://wojciechmianowski.pl/wp-content/uploads/2011/10/c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306" y="3501008"/>
            <a:ext cx="2720471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61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pl-PL" sz="2800" dirty="0" smtClean="0"/>
              <a:t>The </a:t>
            </a:r>
            <a:r>
              <a:rPr lang="pl-PL" sz="2800" dirty="0" err="1" smtClean="0"/>
              <a:t>Polish</a:t>
            </a:r>
            <a:r>
              <a:rPr lang="pl-PL" sz="2800" dirty="0" smtClean="0"/>
              <a:t> system of </a:t>
            </a:r>
            <a:r>
              <a:rPr lang="pl-PL" sz="2800" dirty="0" err="1" smtClean="0"/>
              <a:t>support</a:t>
            </a:r>
            <a:r>
              <a:rPr lang="pl-PL" sz="2800" dirty="0" smtClean="0"/>
              <a:t> of </a:t>
            </a:r>
            <a:r>
              <a:rPr lang="pl-PL" sz="2800" dirty="0" err="1" smtClean="0"/>
              <a:t>families</a:t>
            </a:r>
            <a:r>
              <a:rPr lang="pl-PL" sz="2800" dirty="0" smtClean="0"/>
              <a:t> </a:t>
            </a:r>
            <a:r>
              <a:rPr lang="pl-PL" sz="2800" dirty="0" err="1" smtClean="0"/>
              <a:t>has</a:t>
            </a:r>
            <a:r>
              <a:rPr lang="pl-PL" sz="2800" dirty="0" smtClean="0"/>
              <a:t> </a:t>
            </a:r>
            <a:r>
              <a:rPr lang="pl-PL" sz="2800" dirty="0" err="1" smtClean="0"/>
              <a:t>been</a:t>
            </a:r>
            <a:r>
              <a:rPr lang="pl-PL" sz="2800" dirty="0" smtClean="0"/>
              <a:t> </a:t>
            </a:r>
            <a:r>
              <a:rPr lang="pl-PL" sz="2800" dirty="0" err="1" smtClean="0"/>
              <a:t>accused</a:t>
            </a:r>
            <a:r>
              <a:rPr lang="pl-PL" sz="2800" dirty="0" smtClean="0"/>
              <a:t> of </a:t>
            </a:r>
            <a:r>
              <a:rPr lang="pl-PL" sz="2800" dirty="0" err="1" smtClean="0"/>
              <a:t>either</a:t>
            </a:r>
            <a:r>
              <a:rPr lang="pl-PL" sz="2800" dirty="0" smtClean="0"/>
              <a:t> </a:t>
            </a:r>
            <a:r>
              <a:rPr lang="pl-PL" sz="2800" dirty="0" err="1" smtClean="0"/>
              <a:t>passiveness</a:t>
            </a:r>
            <a:r>
              <a:rPr lang="pl-PL" sz="2800" dirty="0" smtClean="0"/>
              <a:t> </a:t>
            </a:r>
            <a:r>
              <a:rPr lang="pl-PL" sz="2800" dirty="0" err="1" smtClean="0"/>
              <a:t>or</a:t>
            </a:r>
            <a:r>
              <a:rPr lang="pl-PL" sz="2800" dirty="0" smtClean="0"/>
              <a:t> </a:t>
            </a:r>
            <a:r>
              <a:rPr lang="pl-PL" sz="2800" dirty="0" err="1" smtClean="0"/>
              <a:t>too</a:t>
            </a:r>
            <a:r>
              <a:rPr lang="pl-PL" sz="2800" dirty="0" smtClean="0"/>
              <a:t> </a:t>
            </a:r>
            <a:r>
              <a:rPr lang="pl-PL" sz="2800" dirty="0" err="1" smtClean="0"/>
              <a:t>quick</a:t>
            </a:r>
            <a:r>
              <a:rPr lang="pl-PL" sz="2800" dirty="0" smtClean="0"/>
              <a:t> </a:t>
            </a:r>
            <a:r>
              <a:rPr lang="pl-PL" sz="2800" dirty="0" err="1" smtClean="0"/>
              <a:t>interventions</a:t>
            </a:r>
            <a:r>
              <a:rPr lang="pl-PL" sz="2800" dirty="0" smtClean="0"/>
              <a:t> and </a:t>
            </a:r>
            <a:r>
              <a:rPr lang="pl-PL" sz="2800" dirty="0" err="1" smtClean="0"/>
              <a:t>unplanned</a:t>
            </a:r>
            <a:r>
              <a:rPr lang="pl-PL" sz="2800" dirty="0" smtClean="0"/>
              <a:t>, </a:t>
            </a:r>
            <a:r>
              <a:rPr lang="pl-PL" sz="2800" dirty="0" err="1" smtClean="0"/>
              <a:t>very</a:t>
            </a:r>
            <a:r>
              <a:rPr lang="pl-PL" sz="2800" dirty="0" smtClean="0"/>
              <a:t> </a:t>
            </a:r>
            <a:r>
              <a:rPr lang="pl-PL" sz="2800" dirty="0" err="1" smtClean="0"/>
              <a:t>often</a:t>
            </a:r>
            <a:r>
              <a:rPr lang="pl-PL" sz="2800" dirty="0" smtClean="0"/>
              <a:t> </a:t>
            </a:r>
            <a:r>
              <a:rPr lang="pl-PL" sz="2800" dirty="0" err="1" smtClean="0"/>
              <a:t>unnecessary</a:t>
            </a:r>
            <a:r>
              <a:rPr lang="pl-PL" sz="2800" dirty="0" smtClean="0"/>
              <a:t> </a:t>
            </a:r>
            <a:r>
              <a:rPr lang="pl-PL" sz="2800" dirty="0" err="1" smtClean="0"/>
              <a:t>separations</a:t>
            </a:r>
            <a:r>
              <a:rPr lang="pl-PL" sz="2800" dirty="0" smtClean="0"/>
              <a:t> of </a:t>
            </a:r>
            <a:r>
              <a:rPr lang="pl-PL" sz="2800" dirty="0" err="1" smtClean="0"/>
              <a:t>children</a:t>
            </a:r>
            <a:r>
              <a:rPr lang="pl-PL" sz="2800" dirty="0" smtClean="0"/>
              <a:t> from </a:t>
            </a:r>
            <a:r>
              <a:rPr lang="pl-PL" sz="2800" dirty="0" err="1" smtClean="0"/>
              <a:t>families</a:t>
            </a:r>
            <a:endParaRPr lang="pl-PL" sz="2800" dirty="0" smtClean="0"/>
          </a:p>
          <a:p>
            <a:pPr eaLnBrk="1" hangingPunct="1">
              <a:lnSpc>
                <a:spcPct val="90000"/>
              </a:lnSpc>
            </a:pPr>
            <a:r>
              <a:rPr lang="pl-PL" sz="2800" dirty="0" err="1" smtClean="0"/>
              <a:t>This</a:t>
            </a:r>
            <a:r>
              <a:rPr lang="pl-PL" sz="2800" dirty="0" smtClean="0"/>
              <a:t> </a:t>
            </a:r>
            <a:r>
              <a:rPr lang="pl-PL" sz="2800" dirty="0" err="1" smtClean="0"/>
              <a:t>is</a:t>
            </a:r>
            <a:r>
              <a:rPr lang="pl-PL" sz="2800" dirty="0" smtClean="0"/>
              <a:t> </a:t>
            </a:r>
            <a:r>
              <a:rPr lang="pl-PL" sz="2800" dirty="0" err="1" smtClean="0"/>
              <a:t>why</a:t>
            </a:r>
            <a:r>
              <a:rPr lang="pl-PL" sz="2800" dirty="0" smtClean="0"/>
              <a:t> the </a:t>
            </a:r>
            <a:r>
              <a:rPr lang="pl-PL" sz="2800" dirty="0" err="1" smtClean="0"/>
              <a:t>local</a:t>
            </a:r>
            <a:r>
              <a:rPr lang="pl-PL" sz="2800" dirty="0" smtClean="0"/>
              <a:t> family </a:t>
            </a:r>
            <a:r>
              <a:rPr lang="pl-PL" sz="2800" dirty="0" err="1" smtClean="0"/>
              <a:t>support</a:t>
            </a:r>
            <a:r>
              <a:rPr lang="pl-PL" sz="2800" dirty="0" smtClean="0"/>
              <a:t> </a:t>
            </a:r>
            <a:r>
              <a:rPr lang="pl-PL" sz="2800" dirty="0" err="1" smtClean="0"/>
              <a:t>systems</a:t>
            </a:r>
            <a:r>
              <a:rPr lang="pl-PL" sz="2800" dirty="0" smtClean="0"/>
              <a:t> </a:t>
            </a:r>
            <a:r>
              <a:rPr lang="pl-PL" sz="2800" dirty="0" err="1" smtClean="0"/>
              <a:t>are</a:t>
            </a:r>
            <a:r>
              <a:rPr lang="pl-PL" sz="2800" dirty="0" smtClean="0"/>
              <a:t> </a:t>
            </a:r>
            <a:r>
              <a:rPr lang="pl-PL" sz="2800" dirty="0" err="1" smtClean="0"/>
              <a:t>being</a:t>
            </a:r>
            <a:r>
              <a:rPr lang="pl-PL" sz="2800" dirty="0" smtClean="0"/>
              <a:t> </a:t>
            </a:r>
            <a:r>
              <a:rPr lang="pl-PL" sz="2800" dirty="0" err="1" smtClean="0"/>
              <a:t>created</a:t>
            </a:r>
            <a:r>
              <a:rPr lang="pl-PL" sz="2800" dirty="0" smtClean="0"/>
              <a:t> with the </a:t>
            </a:r>
            <a:r>
              <a:rPr lang="pl-PL" sz="2800" dirty="0" err="1" smtClean="0"/>
              <a:t>new</a:t>
            </a:r>
            <a:r>
              <a:rPr lang="pl-PL" sz="2800" dirty="0" smtClean="0"/>
              <a:t> </a:t>
            </a:r>
            <a:r>
              <a:rPr lang="pl-PL" sz="2800" dirty="0" err="1" smtClean="0"/>
              <a:t>function</a:t>
            </a:r>
            <a:r>
              <a:rPr lang="pl-PL" sz="2800" dirty="0" smtClean="0"/>
              <a:t> of family </a:t>
            </a:r>
            <a:r>
              <a:rPr lang="pl-PL" sz="2800" dirty="0" err="1" smtClean="0"/>
              <a:t>assistants</a:t>
            </a:r>
            <a:r>
              <a:rPr lang="pl-PL" sz="2800" dirty="0" smtClean="0"/>
              <a:t> </a:t>
            </a:r>
            <a:r>
              <a:rPr lang="pl-PL" sz="2800" dirty="0" err="1" smtClean="0"/>
              <a:t>at</a:t>
            </a:r>
            <a:r>
              <a:rPr lang="pl-PL" sz="2800" dirty="0" smtClean="0"/>
              <a:t> the </a:t>
            </a:r>
            <a:r>
              <a:rPr lang="pl-PL" sz="2800" dirty="0" err="1" smtClean="0"/>
              <a:t>level</a:t>
            </a:r>
            <a:r>
              <a:rPr lang="pl-PL" sz="2800" dirty="0" smtClean="0"/>
              <a:t> of</a:t>
            </a:r>
          </a:p>
          <a:p>
            <a:pPr marL="109728" indent="0" eaLnBrk="1" hangingPunct="1">
              <a:lnSpc>
                <a:spcPct val="90000"/>
              </a:lnSpc>
              <a:buNone/>
            </a:pPr>
            <a:r>
              <a:rPr lang="pl-PL" sz="2800" dirty="0"/>
              <a:t> </a:t>
            </a:r>
            <a:r>
              <a:rPr lang="pl-PL" sz="2800" dirty="0" smtClean="0"/>
              <a:t>  gmina (</a:t>
            </a:r>
            <a:r>
              <a:rPr lang="pl-PL" sz="2800" dirty="0" err="1" smtClean="0"/>
              <a:t>cz</a:t>
            </a:r>
            <a:r>
              <a:rPr lang="pl-PL" sz="2800" dirty="0" smtClean="0"/>
              <a:t>: </a:t>
            </a:r>
            <a:r>
              <a:rPr lang="pl-PL" sz="2800" dirty="0" err="1" smtClean="0"/>
              <a:t>Obec</a:t>
            </a:r>
            <a:r>
              <a:rPr lang="pl-PL" sz="2800" dirty="0" smtClean="0"/>
              <a:t>)</a:t>
            </a:r>
            <a:endParaRPr lang="pl-PL" sz="2800" dirty="0"/>
          </a:p>
          <a:p>
            <a:pPr eaLnBrk="1" hangingPunct="1">
              <a:lnSpc>
                <a:spcPct val="90000"/>
              </a:lnSpc>
              <a:spcBef>
                <a:spcPts val="0"/>
              </a:spcBef>
            </a:pPr>
            <a:r>
              <a:rPr lang="pl-PL" sz="2800" dirty="0" smtClean="0"/>
              <a:t>The </a:t>
            </a:r>
            <a:r>
              <a:rPr lang="pl-PL" sz="2800" dirty="0" err="1" smtClean="0"/>
              <a:t>work</a:t>
            </a:r>
            <a:r>
              <a:rPr lang="pl-PL" sz="2800" dirty="0" smtClean="0"/>
              <a:t> of the family</a:t>
            </a:r>
          </a:p>
          <a:p>
            <a:pPr marL="109728" indent="0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pl-PL" sz="2800" dirty="0" smtClean="0"/>
              <a:t>   </a:t>
            </a:r>
            <a:r>
              <a:rPr lang="pl-PL" sz="2800" dirty="0" err="1" smtClean="0"/>
              <a:t>assistant</a:t>
            </a:r>
            <a:r>
              <a:rPr lang="pl-PL" sz="2800" dirty="0" smtClean="0"/>
              <a:t> </a:t>
            </a:r>
            <a:r>
              <a:rPr lang="pl-PL" sz="2800" dirty="0" err="1" smtClean="0"/>
              <a:t>may</a:t>
            </a:r>
            <a:r>
              <a:rPr lang="pl-PL" sz="2800" dirty="0" smtClean="0"/>
              <a:t> be </a:t>
            </a:r>
            <a:r>
              <a:rPr lang="pl-PL" sz="2800" dirty="0" err="1" smtClean="0"/>
              <a:t>supported</a:t>
            </a:r>
            <a:endParaRPr lang="pl-PL" sz="2800" dirty="0" smtClean="0"/>
          </a:p>
          <a:p>
            <a:pPr marL="109728" indent="0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pl-PL" sz="2800" dirty="0"/>
              <a:t> </a:t>
            </a:r>
            <a:r>
              <a:rPr lang="pl-PL" sz="2800" dirty="0" smtClean="0"/>
              <a:t>  with </a:t>
            </a:r>
            <a:r>
              <a:rPr lang="pl-PL" sz="2800" dirty="0" err="1" smtClean="0"/>
              <a:t>social</a:t>
            </a:r>
            <a:r>
              <a:rPr lang="pl-PL" sz="2800" dirty="0" smtClean="0"/>
              <a:t> </a:t>
            </a:r>
            <a:r>
              <a:rPr lang="pl-PL" sz="2800" dirty="0" err="1" smtClean="0"/>
              <a:t>worker’s</a:t>
            </a:r>
            <a:r>
              <a:rPr lang="pl-PL" sz="2800" dirty="0" smtClean="0"/>
              <a:t> </a:t>
            </a:r>
            <a:r>
              <a:rPr lang="pl-PL" sz="2800" dirty="0" err="1" smtClean="0"/>
              <a:t>support</a:t>
            </a:r>
            <a:r>
              <a:rPr lang="pl-PL" sz="2800" dirty="0" smtClean="0"/>
              <a:t>,</a:t>
            </a:r>
          </a:p>
          <a:p>
            <a:pPr marL="109728" indent="0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pl-PL" sz="2800" dirty="0"/>
              <a:t> </a:t>
            </a:r>
            <a:r>
              <a:rPr lang="pl-PL" sz="2800" dirty="0" smtClean="0"/>
              <a:t>  </a:t>
            </a:r>
            <a:r>
              <a:rPr lang="pl-PL" sz="2800" dirty="0" err="1" smtClean="0"/>
              <a:t>social</a:t>
            </a:r>
            <a:r>
              <a:rPr lang="pl-PL" sz="2800" dirty="0" smtClean="0"/>
              <a:t> </a:t>
            </a:r>
            <a:r>
              <a:rPr lang="pl-PL" sz="2800" dirty="0" err="1" smtClean="0"/>
              <a:t>benefits</a:t>
            </a:r>
            <a:r>
              <a:rPr lang="pl-PL" sz="2800" dirty="0" smtClean="0"/>
              <a:t>, and </a:t>
            </a:r>
            <a:r>
              <a:rPr lang="pl-PL" sz="2800" dirty="0" err="1" smtClean="0"/>
              <a:t>day</a:t>
            </a:r>
            <a:r>
              <a:rPr lang="pl-PL" sz="2800" dirty="0" smtClean="0"/>
              <a:t> </a:t>
            </a:r>
            <a:r>
              <a:rPr lang="pl-PL" sz="2800" dirty="0" err="1" smtClean="0"/>
              <a:t>care</a:t>
            </a:r>
            <a:endParaRPr lang="pl-PL" sz="2800" dirty="0" smtClean="0"/>
          </a:p>
          <a:p>
            <a:pPr marL="109728" indent="0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pl-PL" sz="2800" dirty="0"/>
              <a:t> </a:t>
            </a:r>
            <a:r>
              <a:rPr lang="pl-PL" sz="2800" dirty="0" smtClean="0"/>
              <a:t>  for </a:t>
            </a:r>
            <a:r>
              <a:rPr lang="pl-PL" sz="2800" dirty="0" err="1" smtClean="0"/>
              <a:t>children</a:t>
            </a:r>
            <a:endParaRPr lang="pl-PL" sz="2800" dirty="0" smtClean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0"/>
            <a:ext cx="8507288" cy="1124744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dirty="0" err="1" smtClean="0">
                <a:solidFill>
                  <a:schemeClr val="tx1"/>
                </a:solidFill>
              </a:rPr>
              <a:t>Before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substitute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care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is</a:t>
            </a:r>
            <a:r>
              <a:rPr lang="pl-PL" dirty="0" smtClean="0">
                <a:solidFill>
                  <a:schemeClr val="tx1"/>
                </a:solidFill>
              </a:rPr>
              <a:t> a </a:t>
            </a:r>
            <a:r>
              <a:rPr lang="pl-PL" dirty="0" err="1" smtClean="0">
                <a:solidFill>
                  <a:schemeClr val="tx1"/>
                </a:solidFill>
              </a:rPr>
              <a:t>solution</a:t>
            </a:r>
            <a:r>
              <a:rPr lang="pl-PL" dirty="0" smtClean="0">
                <a:solidFill>
                  <a:schemeClr val="tx1"/>
                </a:solidFill>
              </a:rPr>
              <a:t>:</a:t>
            </a:r>
          </a:p>
        </p:txBody>
      </p:sp>
      <p:pic>
        <p:nvPicPr>
          <p:cNvPr id="5" name="Picture 2" descr="http://s.v3.tvp.pl/images/0/3/a/uid_03aafff58043c769c358aa835b98be001269543976939_width_700_play_0_pos_3_gs_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33056"/>
            <a:ext cx="3506688" cy="2924944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405449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836712"/>
            <a:ext cx="9115368" cy="517057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pl-PL" dirty="0" smtClean="0"/>
              <a:t>  </a:t>
            </a:r>
            <a:r>
              <a:rPr lang="pl-PL" dirty="0" err="1" smtClean="0"/>
              <a:t>Their</a:t>
            </a:r>
            <a:r>
              <a:rPr lang="pl-PL" dirty="0" smtClean="0"/>
              <a:t> role:</a:t>
            </a:r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pl-PL" sz="2400" b="1" dirty="0" err="1" smtClean="0"/>
              <a:t>prevention</a:t>
            </a:r>
            <a:r>
              <a:rPr lang="pl-PL" sz="2400" b="1" dirty="0" smtClean="0"/>
              <a:t> of </a:t>
            </a:r>
            <a:r>
              <a:rPr lang="pl-PL" sz="2400" b="1" dirty="0" err="1" smtClean="0"/>
              <a:t>separation</a:t>
            </a:r>
            <a:r>
              <a:rPr lang="pl-PL" sz="2400" b="1" dirty="0" smtClean="0"/>
              <a:t> </a:t>
            </a:r>
            <a:r>
              <a:rPr lang="pl-PL" sz="2400" dirty="0" smtClean="0"/>
              <a:t>of </a:t>
            </a:r>
            <a:r>
              <a:rPr lang="pl-PL" sz="2400" dirty="0" err="1" smtClean="0"/>
              <a:t>children</a:t>
            </a:r>
            <a:r>
              <a:rPr lang="pl-PL" sz="2400" dirty="0" smtClean="0"/>
              <a:t> from </a:t>
            </a:r>
            <a:r>
              <a:rPr lang="pl-PL" sz="2400" dirty="0" err="1" smtClean="0"/>
              <a:t>families</a:t>
            </a:r>
            <a:r>
              <a:rPr lang="pl-PL" sz="2400" dirty="0" smtClean="0"/>
              <a:t> </a:t>
            </a:r>
            <a:r>
              <a:rPr lang="pl-PL" sz="2400" dirty="0" err="1" smtClean="0"/>
              <a:t>or</a:t>
            </a:r>
            <a:r>
              <a:rPr lang="pl-PL" sz="2400" dirty="0" smtClean="0"/>
              <a:t> </a:t>
            </a:r>
            <a:r>
              <a:rPr lang="pl-PL" sz="2400" dirty="0" err="1" smtClean="0"/>
              <a:t>work</a:t>
            </a:r>
            <a:r>
              <a:rPr lang="pl-PL" sz="2400" dirty="0" smtClean="0"/>
              <a:t> on </a:t>
            </a:r>
            <a:r>
              <a:rPr lang="pl-PL" sz="2400" dirty="0" err="1" smtClean="0"/>
              <a:t>reintegration</a:t>
            </a:r>
            <a:r>
              <a:rPr lang="pl-PL" sz="2400" dirty="0" smtClean="0"/>
              <a:t> in </a:t>
            </a:r>
            <a:r>
              <a:rPr lang="pl-PL" sz="2400" dirty="0" err="1" smtClean="0"/>
              <a:t>case</a:t>
            </a:r>
            <a:r>
              <a:rPr lang="pl-PL" sz="2400" dirty="0" smtClean="0"/>
              <a:t> of </a:t>
            </a:r>
            <a:r>
              <a:rPr lang="pl-PL" sz="2400" dirty="0" err="1" smtClean="0"/>
              <a:t>separation</a:t>
            </a:r>
            <a:endParaRPr lang="pl-PL" sz="2400" dirty="0" smtClean="0"/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pl-PL" sz="2400" b="1" dirty="0" err="1" smtClean="0"/>
              <a:t>empowering</a:t>
            </a:r>
            <a:r>
              <a:rPr lang="pl-PL" sz="2400" dirty="0" smtClean="0"/>
              <a:t> </a:t>
            </a:r>
            <a:r>
              <a:rPr lang="pl-PL" sz="2400" dirty="0" err="1" smtClean="0"/>
              <a:t>families</a:t>
            </a:r>
            <a:endParaRPr lang="pl-PL" sz="2400" dirty="0" smtClean="0"/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pl-PL" sz="2400" b="1" dirty="0" err="1" smtClean="0"/>
              <a:t>coordinating</a:t>
            </a:r>
            <a:r>
              <a:rPr lang="pl-PL" sz="2400" b="1" dirty="0" smtClean="0"/>
              <a:t> </a:t>
            </a:r>
            <a:r>
              <a:rPr lang="pl-PL" sz="2400" b="1" dirty="0" err="1" smtClean="0"/>
              <a:t>support</a:t>
            </a:r>
            <a:r>
              <a:rPr lang="pl-PL" sz="2400" b="1" dirty="0" smtClean="0"/>
              <a:t> </a:t>
            </a:r>
            <a:r>
              <a:rPr lang="pl-PL" sz="2400" dirty="0" err="1" smtClean="0"/>
              <a:t>based</a:t>
            </a:r>
            <a:r>
              <a:rPr lang="pl-PL" sz="2400" dirty="0" smtClean="0"/>
              <a:t> on </a:t>
            </a:r>
            <a:r>
              <a:rPr lang="pl-PL" sz="2400" dirty="0" err="1" smtClean="0"/>
              <a:t>strengths</a:t>
            </a:r>
            <a:r>
              <a:rPr lang="pl-PL" sz="2400" dirty="0" smtClean="0"/>
              <a:t> and </a:t>
            </a:r>
            <a:r>
              <a:rPr lang="pl-PL" sz="2400" dirty="0" err="1" smtClean="0"/>
              <a:t>resources</a:t>
            </a:r>
            <a:r>
              <a:rPr lang="pl-PL" sz="2400" dirty="0" smtClean="0"/>
              <a:t> of the family</a:t>
            </a:r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pl-PL" sz="2400" b="1" dirty="0" err="1" smtClean="0"/>
              <a:t>strengthening</a:t>
            </a:r>
            <a:r>
              <a:rPr lang="pl-PL" sz="2400" b="1" dirty="0" smtClean="0"/>
              <a:t> </a:t>
            </a:r>
            <a:r>
              <a:rPr lang="pl-PL" sz="2400" b="1" dirty="0" err="1" smtClean="0"/>
              <a:t>competencies</a:t>
            </a:r>
            <a:r>
              <a:rPr lang="pl-PL" sz="2400" b="1" dirty="0" smtClean="0"/>
              <a:t> </a:t>
            </a:r>
            <a:r>
              <a:rPr lang="pl-PL" sz="2400" dirty="0" err="1" smtClean="0"/>
              <a:t>enabling</a:t>
            </a:r>
            <a:r>
              <a:rPr lang="pl-PL" sz="2400" dirty="0" smtClean="0"/>
              <a:t> </a:t>
            </a:r>
            <a:r>
              <a:rPr lang="pl-PL" sz="2400" dirty="0" err="1" smtClean="0"/>
              <a:t>full</a:t>
            </a:r>
            <a:r>
              <a:rPr lang="pl-PL" sz="2400" dirty="0" smtClean="0"/>
              <a:t> </a:t>
            </a:r>
            <a:r>
              <a:rPr lang="pl-PL" sz="2400" dirty="0" err="1" smtClean="0"/>
              <a:t>independence</a:t>
            </a:r>
            <a:r>
              <a:rPr lang="pl-PL" sz="2400" dirty="0" smtClean="0"/>
              <a:t> and </a:t>
            </a:r>
            <a:r>
              <a:rPr lang="pl-PL" sz="2400" dirty="0" err="1" smtClean="0"/>
              <a:t>fulfillment</a:t>
            </a:r>
            <a:r>
              <a:rPr lang="pl-PL" sz="2400" dirty="0" smtClean="0"/>
              <a:t> of </a:t>
            </a:r>
            <a:r>
              <a:rPr lang="pl-PL" sz="2400" dirty="0" err="1" smtClean="0"/>
              <a:t>care</a:t>
            </a:r>
            <a:r>
              <a:rPr lang="pl-PL" sz="2400" dirty="0" smtClean="0"/>
              <a:t> </a:t>
            </a:r>
            <a:r>
              <a:rPr lang="pl-PL" sz="2400" dirty="0" err="1" smtClean="0"/>
              <a:t>roles</a:t>
            </a:r>
            <a:endParaRPr lang="pl-PL" sz="2400" dirty="0" smtClean="0"/>
          </a:p>
          <a:p>
            <a:pPr>
              <a:spcBef>
                <a:spcPts val="0"/>
              </a:spcBef>
              <a:buFont typeface="Wingdings" pitchFamily="2" charset="2"/>
              <a:buChar char="§"/>
            </a:pPr>
            <a:r>
              <a:rPr lang="pl-PL" sz="2400" b="1" dirty="0" err="1" smtClean="0"/>
              <a:t>coordination</a:t>
            </a:r>
            <a:r>
              <a:rPr lang="pl-PL" sz="2400" dirty="0" smtClean="0"/>
              <a:t> of </a:t>
            </a:r>
            <a:r>
              <a:rPr lang="pl-PL" sz="2400" dirty="0" err="1" smtClean="0"/>
              <a:t>work</a:t>
            </a:r>
            <a:r>
              <a:rPr lang="pl-PL" sz="2400" dirty="0" smtClean="0"/>
              <a:t> with the </a:t>
            </a:r>
            <a:r>
              <a:rPr lang="pl-PL" sz="2400" dirty="0" err="1" smtClean="0"/>
              <a:t>child</a:t>
            </a:r>
            <a:r>
              <a:rPr lang="pl-PL" sz="2400" dirty="0" smtClean="0"/>
              <a:t> and the family </a:t>
            </a:r>
            <a:r>
              <a:rPr lang="pl-PL" sz="2400" dirty="0" err="1" smtClean="0"/>
              <a:t>if</a:t>
            </a:r>
            <a:r>
              <a:rPr lang="pl-PL" sz="2400" dirty="0" smtClean="0"/>
              <a:t> the </a:t>
            </a:r>
            <a:r>
              <a:rPr lang="pl-PL" sz="2400" dirty="0" err="1" smtClean="0"/>
              <a:t>child</a:t>
            </a:r>
            <a:r>
              <a:rPr lang="pl-PL" sz="2400" dirty="0" smtClean="0"/>
              <a:t> </a:t>
            </a:r>
            <a:r>
              <a:rPr lang="pl-PL" sz="2400" dirty="0" err="1" smtClean="0"/>
              <a:t>is</a:t>
            </a:r>
            <a:r>
              <a:rPr lang="pl-PL" sz="2400" dirty="0" smtClean="0"/>
              <a:t> </a:t>
            </a:r>
            <a:r>
              <a:rPr lang="pl-PL" sz="2400" dirty="0" err="1" smtClean="0"/>
              <a:t>placed</a:t>
            </a:r>
            <a:r>
              <a:rPr lang="pl-PL" sz="2400" dirty="0" smtClean="0"/>
              <a:t> in the system of </a:t>
            </a:r>
            <a:r>
              <a:rPr lang="pl-PL" sz="2400" dirty="0" err="1" smtClean="0"/>
              <a:t>foster</a:t>
            </a:r>
            <a:r>
              <a:rPr lang="pl-PL" sz="2400" dirty="0" smtClean="0"/>
              <a:t> </a:t>
            </a:r>
            <a:r>
              <a:rPr lang="pl-PL" sz="2400" dirty="0" err="1" smtClean="0"/>
              <a:t>care</a:t>
            </a:r>
            <a:r>
              <a:rPr lang="pl-PL" sz="2400" dirty="0" smtClean="0"/>
              <a:t> (</a:t>
            </a:r>
            <a:r>
              <a:rPr lang="pl-PL" sz="2400" dirty="0" err="1" smtClean="0"/>
              <a:t>or</a:t>
            </a:r>
            <a:r>
              <a:rPr lang="pl-PL" sz="2400" dirty="0" smtClean="0"/>
              <a:t> </a:t>
            </a:r>
            <a:r>
              <a:rPr lang="pl-PL" sz="2400" dirty="0" err="1" smtClean="0"/>
              <a:t>institution</a:t>
            </a:r>
            <a:r>
              <a:rPr lang="pl-PL" sz="2400" dirty="0" smtClean="0"/>
              <a:t>)</a:t>
            </a:r>
            <a:endParaRPr lang="pl-PL" sz="24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pl-PL" dirty="0" smtClean="0">
                <a:solidFill>
                  <a:schemeClr val="tx1"/>
                </a:solidFill>
              </a:rPr>
              <a:t>New in the law: Family </a:t>
            </a:r>
            <a:r>
              <a:rPr lang="pl-PL" dirty="0" err="1" smtClean="0">
                <a:solidFill>
                  <a:schemeClr val="tx1"/>
                </a:solidFill>
              </a:rPr>
              <a:t>assistants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21506" name="Picture 2" descr="http://bi.gazeta.pl/im/1/10920/z10920911S,Potrzeba-dodatkowych-srodkow-na-rodzinne-domy-dz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700717"/>
            <a:ext cx="3247224" cy="216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43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">
  <a:themeElements>
    <a:clrScheme name="Hol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Hol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Hol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1086</TotalTime>
  <Words>2156</Words>
  <Application>Microsoft Office PowerPoint</Application>
  <PresentationFormat>Pokaz na ekranie (4:3)</PresentationFormat>
  <Paragraphs>272</Paragraphs>
  <Slides>53</Slides>
  <Notes>3</Notes>
  <HiddenSlides>0</HiddenSlides>
  <MMClips>0</MMClips>
  <ScaleCrop>false</ScaleCrop>
  <HeadingPairs>
    <vt:vector size="6" baseType="variant"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53</vt:i4>
      </vt:variant>
    </vt:vector>
  </HeadingPairs>
  <TitlesOfParts>
    <vt:vector size="55" baseType="lpstr">
      <vt:lpstr>Hol</vt:lpstr>
      <vt:lpstr>Acrobat Document</vt:lpstr>
      <vt:lpstr>Our Home Association  Warsaw, Poland</vt:lpstr>
      <vt:lpstr> What does it mean to be vulnerable?</vt:lpstr>
      <vt:lpstr>The key words in the definition:</vt:lpstr>
      <vt:lpstr>Basic theoretical foundations for the reform </vt:lpstr>
      <vt:lpstr>Prezentacja programu PowerPoint</vt:lpstr>
      <vt:lpstr>The elaboration of the new law</vt:lpstr>
      <vt:lpstr>The philosophy of the new law:</vt:lpstr>
      <vt:lpstr>Before substitute care is a solution:</vt:lpstr>
      <vt:lpstr>New in the law: Family assistants</vt:lpstr>
      <vt:lpstr>New concepts in foster care</vt:lpstr>
      <vt:lpstr>The new institution of foster care organizer in Powiat (cz: Okres)</vt:lpstr>
      <vt:lpstr>Role of foster care organizer, continued:</vt:lpstr>
      <vt:lpstr>Foster care coordinator</vt:lpstr>
      <vt:lpstr>Foster care – tendencies and dillemmas:</vt:lpstr>
      <vt:lpstr>Foster families - 2010</vt:lpstr>
      <vt:lpstr>Good practices: Foster Care Support Center – „PORT” - Warsaw</vt:lpstr>
      <vt:lpstr>Public campaigns: „It’s warmer in a family”</vt:lpstr>
      <vt:lpstr>   Foster care tram in Warsaw</vt:lpstr>
      <vt:lpstr>Foster carers promoting foster families</vt:lpstr>
      <vt:lpstr>Deinstitutionalization campaign</vt:lpstr>
      <vt:lpstr>Institutional care in Poland</vt:lpstr>
      <vt:lpstr>Institutional vs. Foster care</vt:lpstr>
      <vt:lpstr>     Why not institutions?</vt:lpstr>
      <vt:lpstr>Intitutions:</vt:lpstr>
      <vt:lpstr>Why not institutions</vt:lpstr>
      <vt:lpstr>The new small group homes </vt:lpstr>
      <vt:lpstr>The aim of the placement in a small group home („The home for children:”)</vt:lpstr>
      <vt:lpstr>Changed working conditions in new homes for children</vt:lpstr>
      <vt:lpstr>Organisation – homes for 68 children (example of Ustka – Baltic sea-side):</vt:lpstr>
      <vt:lpstr>Organisation - continued</vt:lpstr>
      <vt:lpstr>Organisation - continued</vt:lpstr>
      <vt:lpstr>Good practice: Method of Individual Planning implemented in small group homes </vt:lpstr>
      <vt:lpstr>The Individual Planning Method</vt:lpstr>
      <vt:lpstr>  The reform is implemented by devoted people – not by regulations </vt:lpstr>
      <vt:lpstr>Personality</vt:lpstr>
      <vt:lpstr>Competencies</vt:lpstr>
      <vt:lpstr>Competencies - continued</vt:lpstr>
      <vt:lpstr>Ability for Attachment</vt:lpstr>
      <vt:lpstr>Ability for Attachment</vt:lpstr>
      <vt:lpstr>Knowledge</vt:lpstr>
      <vt:lpstr>Education</vt:lpstr>
      <vt:lpstr>Prezentacja programu PowerPoint</vt:lpstr>
      <vt:lpstr>Prezentacja programu PowerPoint</vt:lpstr>
      <vt:lpstr>Home in Mragowo</vt:lpstr>
      <vt:lpstr>Evaluation of new homes for children</vt:lpstr>
      <vt:lpstr>Evaluation - continued</vt:lpstr>
      <vt:lpstr>Evaluation - continued</vt:lpstr>
      <vt:lpstr>Evaluation</vt:lpstr>
      <vt:lpstr>Evaluation</vt:lpstr>
      <vt:lpstr>Evaluation</vt:lpstr>
      <vt:lpstr>Other new regulations and good practices</vt:lpstr>
      <vt:lpstr>Relief families</vt:lpstr>
      <vt:lpstr>Thank you!!!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Admin</dc:creator>
  <cp:lastModifiedBy>Admin</cp:lastModifiedBy>
  <cp:revision>49</cp:revision>
  <dcterms:created xsi:type="dcterms:W3CDTF">2011-11-18T13:33:22Z</dcterms:created>
  <dcterms:modified xsi:type="dcterms:W3CDTF">2012-12-06T11:50:02Z</dcterms:modified>
</cp:coreProperties>
</file>