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5" r:id="rId3"/>
    <p:sldId id="298" r:id="rId4"/>
    <p:sldId id="299" r:id="rId5"/>
    <p:sldId id="282" r:id="rId6"/>
    <p:sldId id="276" r:id="rId7"/>
    <p:sldId id="296" r:id="rId8"/>
    <p:sldId id="285" r:id="rId9"/>
    <p:sldId id="287" r:id="rId10"/>
    <p:sldId id="286" r:id="rId11"/>
    <p:sldId id="297" r:id="rId12"/>
    <p:sldId id="288" r:id="rId13"/>
    <p:sldId id="290" r:id="rId14"/>
    <p:sldId id="291" r:id="rId15"/>
    <p:sldId id="294" r:id="rId16"/>
    <p:sldId id="279" r:id="rId17"/>
    <p:sldId id="280" r:id="rId18"/>
    <p:sldId id="274" r:id="rId19"/>
    <p:sldId id="284" r:id="rId20"/>
    <p:sldId id="283" r:id="rId21"/>
    <p:sldId id="269" r:id="rId22"/>
    <p:sldId id="263" r:id="rId23"/>
    <p:sldId id="260" r:id="rId24"/>
    <p:sldId id="267" r:id="rId25"/>
    <p:sldId id="268" r:id="rId26"/>
    <p:sldId id="270" r:id="rId27"/>
    <p:sldId id="300" r:id="rId28"/>
    <p:sldId id="301" r:id="rId29"/>
    <p:sldId id="271" r:id="rId30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2890" autoAdjust="0"/>
  </p:normalViewPr>
  <p:slideViewPr>
    <p:cSldViewPr snapToGrid="0">
      <p:cViewPr varScale="1">
        <p:scale>
          <a:sx n="109" d="100"/>
          <a:sy n="109" d="100"/>
        </p:scale>
        <p:origin x="-5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45496-109B-4962-A9C0-35E3CEBC0089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B06A2-D04F-4C41-9E47-456A6FDCAC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312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5B662-C041-41E0-B06A-8E113E57CCDD}" type="datetimeFigureOut">
              <a:rPr lang="cs-CZ"/>
              <a:t>4.10.2017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425BA-54FA-4C3E-8588-9A148DD7A876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034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3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78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55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81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07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57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194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174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509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425BA-54FA-4C3E-8588-9A148DD7A876}" type="slidenum">
              <a:rPr lang="cs-CZ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22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74E77AE-32CB-4348-A3E1-0B419AF6DBB0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DEE704F-DB51-4315-8D0D-DBEBE5D2EF7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jpeg"/><Relationship Id="rId7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FE5A7EC-2D86-440C-B94C-C9802C963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5177" y="932329"/>
            <a:ext cx="7682752" cy="538601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/>
              <a:t>Sociální šetření </a:t>
            </a:r>
            <a:br>
              <a:rPr lang="cs-CZ" sz="6000" b="1" dirty="0"/>
            </a:br>
            <a:r>
              <a:rPr lang="cs-CZ" sz="6000" b="1" dirty="0"/>
              <a:t>u osob bez přístřeší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600" dirty="0"/>
              <a:t>Olomouc </a:t>
            </a:r>
            <a:r>
              <a:rPr lang="cs-CZ" sz="3600" dirty="0" smtClean="0"/>
              <a:t>2.10.2017</a:t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6" y="1394232"/>
            <a:ext cx="1203608" cy="62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9" y="2463720"/>
            <a:ext cx="3110303" cy="21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7B2F899D-88EE-403B-9489-C0DE394E9944}"/>
              </a:ext>
            </a:extLst>
          </p:cNvPr>
          <p:cNvSpPr txBox="1">
            <a:spLocks/>
          </p:cNvSpPr>
          <p:nvPr/>
        </p:nvSpPr>
        <p:spPr>
          <a:xfrm>
            <a:off x="137980" y="5088355"/>
            <a:ext cx="3110302" cy="1340528"/>
          </a:xfrm>
          <a:prstGeom prst="rect">
            <a:avLst/>
          </a:prstGeom>
        </p:spPr>
        <p:txBody>
          <a:bodyPr vert="horz" lIns="45720" tIns="0" rIns="45720" bIns="0">
            <a:normAutofit fontScale="92500" lnSpcReduction="10000"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2200" kern="1200" baseline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cs-CZ" u="sng" dirty="0" smtClean="0">
                <a:solidFill>
                  <a:schemeClr val="tx1"/>
                </a:solidFill>
              </a:rPr>
              <a:t>Registrační číslo projektu </a:t>
            </a:r>
            <a:r>
              <a:rPr lang="cs-CZ" sz="1500" dirty="0" smtClean="0">
                <a:solidFill>
                  <a:schemeClr val="tx1"/>
                </a:solidFill>
              </a:rPr>
              <a:t>CZ.03.2.63/0.0/0.0/16_128/0006179 </a:t>
            </a:r>
          </a:p>
          <a:p>
            <a:pPr algn="l"/>
            <a:r>
              <a:rPr lang="cs-CZ" u="sng" dirty="0" smtClean="0">
                <a:solidFill>
                  <a:schemeClr val="tx1"/>
                </a:solidFill>
              </a:rPr>
              <a:t>Název projektu</a:t>
            </a:r>
          </a:p>
          <a:p>
            <a:pPr algn="l"/>
            <a:r>
              <a:rPr lang="cs-CZ" sz="1700" dirty="0" smtClean="0">
                <a:solidFill>
                  <a:schemeClr val="tx1"/>
                </a:solidFill>
              </a:rPr>
              <a:t>Podpora sociální práce </a:t>
            </a:r>
            <a:br>
              <a:rPr lang="cs-CZ" sz="1700" dirty="0" smtClean="0">
                <a:solidFill>
                  <a:schemeClr val="tx1"/>
                </a:solidFill>
              </a:rPr>
            </a:br>
            <a:r>
              <a:rPr lang="cs-CZ" sz="1700" dirty="0" smtClean="0">
                <a:solidFill>
                  <a:schemeClr val="tx1"/>
                </a:solidFill>
              </a:rPr>
              <a:t>v ORP Hodonín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" y="119786"/>
            <a:ext cx="3373603" cy="70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4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Sociální 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Sociální šetření probíhá v terénu nebo v přirozeném prostředí klienta </a:t>
            </a:r>
          </a:p>
          <a:p>
            <a:pPr algn="just"/>
            <a:r>
              <a:rPr lang="cs-CZ" u="sng" dirty="0"/>
              <a:t>Navázání vztahu důvěry osob bez přístřeší k sociálním pracovníkům </a:t>
            </a:r>
            <a:r>
              <a:rPr lang="cs-CZ" dirty="0"/>
              <a:t>– oslovení klienta, představení se, nabídka pomoci (nechtějí, nemají potřebu, doba i půl roku)</a:t>
            </a:r>
          </a:p>
          <a:p>
            <a:pPr algn="just"/>
            <a:r>
              <a:rPr lang="cs-CZ" dirty="0"/>
              <a:t>Zjištění potřeb a vytvoření zakázky klienta</a:t>
            </a:r>
          </a:p>
          <a:p>
            <a:pPr algn="just"/>
            <a:r>
              <a:rPr lang="cs-CZ" dirty="0"/>
              <a:t>Motivační rozhovor – plány do budoucna, zda mu situace vyhovuje, má jiné možnosti, jak může sociální pracovník pomoci,...</a:t>
            </a:r>
          </a:p>
          <a:p>
            <a:pPr algn="just"/>
            <a:r>
              <a:rPr lang="cs-CZ" dirty="0"/>
              <a:t>Sociální poradenství </a:t>
            </a:r>
          </a:p>
          <a:p>
            <a:pPr algn="just"/>
            <a:r>
              <a:rPr lang="cs-CZ" dirty="0"/>
              <a:t>Dokumentace místa – fotografie se souhlasem klienta, nikdy klienty nefotíme ani s jejich souhlasem</a:t>
            </a:r>
          </a:p>
          <a:p>
            <a:pPr algn="just"/>
            <a:r>
              <a:rPr lang="cs-CZ" dirty="0"/>
              <a:t>Pravidelnost sociální práce – dle situace práce s klientem</a:t>
            </a:r>
          </a:p>
          <a:p>
            <a:pPr algn="just"/>
            <a:r>
              <a:rPr lang="cs-CZ" dirty="0"/>
              <a:t>Spolupráce na úklidu a udržování pořádku v okolí, kde se zdržují –klienti, oddělení údržby města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2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Získání důvěry klienta	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počátku neformální rozhovor</a:t>
            </a:r>
          </a:p>
          <a:p>
            <a:r>
              <a:rPr lang="cs-CZ" dirty="0"/>
              <a:t>Zkušenosti od jiných klientů se SP</a:t>
            </a:r>
          </a:p>
          <a:p>
            <a:r>
              <a:rPr lang="cs-CZ" dirty="0"/>
              <a:t>Neustálý zájem i o nespolupracujícího klienta, který může trvat i půl roku</a:t>
            </a:r>
          </a:p>
          <a:p>
            <a:r>
              <a:rPr lang="cs-CZ" dirty="0"/>
              <a:t>Drobné pomoci (např. podá baterku s reflexním páskem, následně oblečení, vyřízení dávek,….)</a:t>
            </a:r>
          </a:p>
          <a:p>
            <a:r>
              <a:rPr lang="cs-CZ" dirty="0"/>
              <a:t>Důkazem navázání důvěry může být, že se klient se začne zajímat proč sociální pracovník nepřišel, že ho čekal a nebo ho sám vyhledá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74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Místa sociálního 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Ráno opouští své místo přespání velmi brzy před svítáním a večer se vrací pozdě za tmy – nechtějí být viděni</a:t>
            </a:r>
          </a:p>
          <a:p>
            <a:r>
              <a:rPr lang="cs-CZ" dirty="0"/>
              <a:t>Současná situace</a:t>
            </a:r>
          </a:p>
          <a:p>
            <a:pPr lvl="1"/>
            <a:r>
              <a:rPr lang="cs-CZ" dirty="0"/>
              <a:t>Časté stěhování z důvodu bezpečnosti</a:t>
            </a:r>
          </a:p>
          <a:p>
            <a:pPr lvl="1"/>
            <a:r>
              <a:rPr lang="cs-CZ" dirty="0"/>
              <a:t>Nejsou vidět na dříve frekventovaných místech – nádraží, obchodní domy</a:t>
            </a:r>
          </a:p>
          <a:p>
            <a:pPr lvl="1"/>
            <a:r>
              <a:rPr lang="cs-CZ" dirty="0"/>
              <a:t>Sociálním pracovníkům místo prozradí – mají důvěru</a:t>
            </a:r>
          </a:p>
          <a:p>
            <a:r>
              <a:rPr lang="cs-CZ" dirty="0"/>
              <a:t>Roční období</a:t>
            </a:r>
          </a:p>
          <a:p>
            <a:pPr lvl="1"/>
            <a:r>
              <a:rPr lang="cs-CZ" dirty="0"/>
              <a:t>Zima – opuštěné domy a objekty, vchody, potrubí, teplovody</a:t>
            </a:r>
          </a:p>
          <a:p>
            <a:pPr lvl="1"/>
            <a:r>
              <a:rPr lang="cs-CZ" dirty="0"/>
              <a:t>Léto – parky, nádražní lavičky, veřejná prostranství</a:t>
            </a:r>
          </a:p>
          <a:p>
            <a:r>
              <a:rPr lang="cs-CZ" dirty="0"/>
              <a:t>Nalezené místo, kde viditelně někdo přespává</a:t>
            </a:r>
          </a:p>
          <a:p>
            <a:pPr lvl="1"/>
            <a:r>
              <a:rPr lang="cs-CZ" dirty="0"/>
              <a:t>Informativní zpráva na místě s kontakty</a:t>
            </a:r>
          </a:p>
          <a:p>
            <a:pPr lvl="1"/>
            <a:r>
              <a:rPr lang="cs-CZ" dirty="0"/>
              <a:t>Pravidelný monitoring místa ve spolupráci s </a:t>
            </a:r>
            <a:r>
              <a:rPr lang="cs-CZ" dirty="0" err="1"/>
              <a:t>MěP</a:t>
            </a:r>
            <a:endParaRPr lang="cs-CZ" dirty="0"/>
          </a:p>
          <a:p>
            <a:r>
              <a:rPr lang="cs-CZ" dirty="0"/>
              <a:t>Sledování migrace – zda k nám přichází noví klienti – stávající nemigrují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66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2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Spolupracující 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Dobrá praxe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Vyhledávání klientů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Poskytování sociální služby – charita, pečovatelská služba, pobytové služby 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Spolupráce s ÚP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Spolupráce s lékaři a zdravotnickým zařízením</a:t>
            </a:r>
          </a:p>
          <a:p>
            <a:r>
              <a:rPr lang="cs-CZ" dirty="0"/>
              <a:t>Špatná praxe</a:t>
            </a:r>
          </a:p>
          <a:p>
            <a:pPr lvl="1"/>
            <a:r>
              <a:rPr lang="cs-CZ" dirty="0"/>
              <a:t>Předávání klientů pouze k určitému úkonu</a:t>
            </a:r>
          </a:p>
          <a:p>
            <a:pPr lvl="1"/>
            <a:r>
              <a:rPr lang="cs-CZ" dirty="0"/>
              <a:t>Po skončení klient odchází, není informace, jak sociální práce pokračuje</a:t>
            </a:r>
          </a:p>
          <a:p>
            <a:r>
              <a:rPr lang="cs-CZ" dirty="0"/>
              <a:t>Řešení</a:t>
            </a:r>
          </a:p>
          <a:p>
            <a:pPr lvl="1"/>
            <a:r>
              <a:rPr lang="cs-CZ" dirty="0"/>
              <a:t>Multidisciplinární tým – vyjasnění kompetencí</a:t>
            </a:r>
          </a:p>
          <a:p>
            <a:pPr lvl="1"/>
            <a:r>
              <a:rPr lang="cs-CZ" dirty="0"/>
              <a:t>Pravidelné měsíční setkávání</a:t>
            </a:r>
          </a:p>
          <a:p>
            <a:pPr marL="292608" lvl="1" indent="0">
              <a:buNone/>
            </a:pPr>
            <a:endParaRPr lang="cs-CZ" dirty="0"/>
          </a:p>
          <a:p>
            <a:pPr marL="292608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3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2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Možnosti bydlení – prostupné bydlení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Systém aktivně a cíleně pracuje s osobami, které se ocitly </a:t>
            </a:r>
            <a:br>
              <a:rPr lang="cs-CZ" dirty="0"/>
            </a:br>
            <a:r>
              <a:rPr lang="cs-CZ" dirty="0"/>
              <a:t>ve vážných sociálních problémech včetně ztráty </a:t>
            </a:r>
            <a:r>
              <a:rPr lang="cs-CZ" dirty="0" smtClean="0"/>
              <a:t>bydlení</a:t>
            </a:r>
            <a:endParaRPr lang="cs-CZ" dirty="0"/>
          </a:p>
          <a:p>
            <a:pPr algn="just"/>
            <a:r>
              <a:rPr lang="cs-CZ" dirty="0"/>
              <a:t>Napomáhá těm, kdo usilují o integraci, aby se vymanili </a:t>
            </a:r>
            <a:br>
              <a:rPr lang="cs-CZ" dirty="0"/>
            </a:br>
            <a:r>
              <a:rPr lang="cs-CZ" dirty="0"/>
              <a:t>z prostředí, v němž nechtějí žít</a:t>
            </a:r>
          </a:p>
          <a:p>
            <a:pPr algn="just"/>
            <a:r>
              <a:rPr lang="cs-CZ" dirty="0"/>
              <a:t>Je určen pro nízkopříjmové skupiny osob a </a:t>
            </a:r>
            <a:r>
              <a:rPr lang="cs-CZ" dirty="0" smtClean="0"/>
              <a:t>osoby ohrožené </a:t>
            </a:r>
            <a:r>
              <a:rPr lang="cs-CZ" dirty="0"/>
              <a:t>sociálním vyloučením</a:t>
            </a:r>
          </a:p>
          <a:p>
            <a:pPr algn="just"/>
            <a:r>
              <a:rPr lang="cs-CZ" dirty="0"/>
              <a:t>Cílové skupiny</a:t>
            </a:r>
          </a:p>
          <a:p>
            <a:pPr lvl="1" algn="just"/>
            <a:r>
              <a:rPr lang="cs-CZ" dirty="0"/>
              <a:t>Rodiny s dětmi</a:t>
            </a:r>
          </a:p>
          <a:p>
            <a:pPr lvl="1" algn="just"/>
            <a:r>
              <a:rPr lang="cs-CZ" dirty="0"/>
              <a:t>Samostatně žijící občané v produktivním věku</a:t>
            </a:r>
          </a:p>
          <a:p>
            <a:pPr lvl="1" algn="just"/>
            <a:r>
              <a:rPr lang="cs-CZ" dirty="0"/>
              <a:t>Osoby z dětských domovů a dalších zařízení</a:t>
            </a:r>
          </a:p>
          <a:p>
            <a:pPr marL="292608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1. stupeň – azylové bydlení</a:t>
            </a:r>
          </a:p>
          <a:p>
            <a:pPr lvl="1" algn="just"/>
            <a:r>
              <a:rPr lang="cs-CZ" dirty="0"/>
              <a:t>2. stupeň – ubytovny</a:t>
            </a:r>
          </a:p>
          <a:p>
            <a:pPr lvl="1" algn="just"/>
            <a:r>
              <a:rPr lang="cs-CZ" dirty="0"/>
              <a:t>3. stupeň – nájemní bydlení</a:t>
            </a:r>
          </a:p>
          <a:p>
            <a:pPr marL="292608" lvl="1" indent="0">
              <a:buNone/>
            </a:pPr>
            <a:endParaRPr lang="cs-CZ" dirty="0"/>
          </a:p>
          <a:p>
            <a:pPr marL="292608" lvl="1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2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Možnosti bydlení V Hodoníně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Noclehárna</a:t>
            </a:r>
          </a:p>
          <a:p>
            <a:r>
              <a:rPr lang="cs-CZ" dirty="0"/>
              <a:t>Azylové bydlení dle cílových </a:t>
            </a:r>
            <a:r>
              <a:rPr lang="cs-CZ" dirty="0" smtClean="0"/>
              <a:t>skupin</a:t>
            </a:r>
          </a:p>
          <a:p>
            <a:r>
              <a:rPr lang="cs-CZ" dirty="0" smtClean="0"/>
              <a:t>Chráněné bydlení</a:t>
            </a:r>
            <a:endParaRPr lang="cs-CZ" dirty="0"/>
          </a:p>
          <a:p>
            <a:r>
              <a:rPr lang="cs-CZ" dirty="0"/>
              <a:t>Ubytovny – spolupracující</a:t>
            </a:r>
          </a:p>
          <a:p>
            <a:r>
              <a:rPr lang="cs-CZ" dirty="0"/>
              <a:t>Startovací byty</a:t>
            </a:r>
          </a:p>
          <a:p>
            <a:r>
              <a:rPr lang="cs-CZ" dirty="0"/>
              <a:t>Sociální byty</a:t>
            </a:r>
          </a:p>
          <a:p>
            <a:r>
              <a:rPr lang="cs-CZ" dirty="0"/>
              <a:t>Městské byty</a:t>
            </a:r>
          </a:p>
          <a:p>
            <a:r>
              <a:rPr lang="cs-CZ" dirty="0"/>
              <a:t>Dům s pečovatelskou službou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Komunitní dům seniorů – vysoké náklady, které klienti nejsou schopni uhradit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531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101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23E715-0098-47AF-8D51-86401D87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překážky v sociální práci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21A46B8-41E9-428C-A2B0-D231ADA09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985744" cy="4827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Ze strany klientů:</a:t>
            </a:r>
          </a:p>
          <a:p>
            <a:r>
              <a:rPr lang="cs-CZ" dirty="0"/>
              <a:t>Neochota spolupracovat – rezignace klienta na svoji situaci, klient je spokojen s nynějším stavem</a:t>
            </a:r>
            <a:endParaRPr lang="cs-CZ" sz="2000" dirty="0"/>
          </a:p>
          <a:p>
            <a:r>
              <a:rPr lang="cs-CZ" dirty="0"/>
              <a:t>Neplnění povinností /ÚP, schůzky, ubytovací řád/</a:t>
            </a:r>
            <a:endParaRPr lang="cs-CZ" sz="2000" dirty="0"/>
          </a:p>
          <a:p>
            <a:r>
              <a:rPr lang="cs-CZ" dirty="0"/>
              <a:t>Zneužívání návykových látek /především alkohol/</a:t>
            </a:r>
          </a:p>
          <a:p>
            <a:r>
              <a:rPr lang="cs-CZ" dirty="0"/>
              <a:t>Nechtějí oficiálně pracovat, aby jejich příjem nepodléhal exekuci</a:t>
            </a:r>
          </a:p>
          <a:p>
            <a:r>
              <a:rPr lang="cs-CZ" dirty="0"/>
              <a:t>Pokuty za nevhodné chování, výtržnosti, krádeže, opilství, … zvyšující se dluhy u města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000" dirty="0"/>
          </a:p>
          <a:p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99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EAC55B-55C2-43F3-9F9C-6EE038FB5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překážky v sociální práci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6949586-7023-412E-9D08-C6DE0046A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609416"/>
            <a:ext cx="9933989" cy="484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Ze strany veřejnosti a institucí:</a:t>
            </a:r>
          </a:p>
          <a:p>
            <a:pPr algn="just"/>
            <a:r>
              <a:rPr lang="cs-CZ" dirty="0"/>
              <a:t>Nedostatek ubytovacích míst /ubytovny, byty/</a:t>
            </a:r>
            <a:endParaRPr lang="cs-CZ" sz="1000" dirty="0"/>
          </a:p>
          <a:p>
            <a:pPr algn="just"/>
            <a:r>
              <a:rPr lang="cs-CZ" dirty="0"/>
              <a:t>Neochota realitních kanceláří a soukromých ubytoven spolupracovat – </a:t>
            </a:r>
            <a:r>
              <a:rPr lang="cs-CZ" dirty="0" err="1"/>
              <a:t>přistěhovávání</a:t>
            </a:r>
            <a:r>
              <a:rPr lang="cs-CZ" dirty="0"/>
              <a:t> klientů z jiných měst, krajů,...</a:t>
            </a:r>
          </a:p>
          <a:p>
            <a:pPr algn="just"/>
            <a:r>
              <a:rPr lang="cs-CZ" dirty="0"/>
              <a:t>Nedostatek zařízení pro klienty s psychiatrickým onemocněním</a:t>
            </a:r>
            <a:endParaRPr lang="cs-CZ" sz="1000" dirty="0"/>
          </a:p>
          <a:p>
            <a:pPr algn="just"/>
            <a:r>
              <a:rPr lang="cs-CZ" dirty="0"/>
              <a:t>Jednání s úřady či institucemi </a:t>
            </a:r>
          </a:p>
          <a:p>
            <a:pPr lvl="1" algn="just"/>
            <a:r>
              <a:rPr lang="cs-CZ" dirty="0"/>
              <a:t>Rozdílem je, pokud klient přichází v doprovodu SP nebo sám</a:t>
            </a:r>
          </a:p>
          <a:p>
            <a:pPr lvl="1" algn="just"/>
            <a:r>
              <a:rPr lang="cs-CZ" dirty="0"/>
              <a:t>Neochota klientovi pomoci (x výborná spolupráce s ÚP v Hodoníně)</a:t>
            </a:r>
          </a:p>
          <a:p>
            <a:pPr algn="just"/>
            <a:r>
              <a:rPr lang="cs-CZ" dirty="0"/>
              <a:t>Pohled veřejnosti </a:t>
            </a:r>
          </a:p>
          <a:p>
            <a:pPr lvl="1" algn="just"/>
            <a:r>
              <a:rPr lang="cs-CZ" dirty="0"/>
              <a:t>Odsouzení klientů lidmi, kteří o nich nic nevědí</a:t>
            </a:r>
          </a:p>
          <a:p>
            <a:pPr lvl="1" algn="just"/>
            <a:r>
              <a:rPr lang="cs-CZ" dirty="0"/>
              <a:t>Je špatně, pokud se o ně SP zajímá i pokud se o ně nezajímá</a:t>
            </a:r>
          </a:p>
          <a:p>
            <a:pPr marL="292608" lvl="1" indent="0" algn="just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86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19953D-B520-49FD-98ED-EE23B241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057"/>
          </a:xfrm>
        </p:spPr>
        <p:txBody>
          <a:bodyPr/>
          <a:lstStyle/>
          <a:p>
            <a:pPr algn="ctr"/>
            <a:r>
              <a:rPr lang="cs-CZ" b="1" dirty="0"/>
              <a:t>Kazuistika č. 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E82DB0F-C345-4A02-BF16-21AA5C08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8166"/>
            <a:ext cx="9399494" cy="4383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b="1" dirty="0"/>
              <a:t>Pan Zdeněk, 64 let</a:t>
            </a:r>
          </a:p>
          <a:p>
            <a:r>
              <a:rPr lang="cs-CZ" sz="2800" dirty="0"/>
              <a:t>3 roky bezdomovec, dříve ubytovna</a:t>
            </a:r>
          </a:p>
          <a:p>
            <a:r>
              <a:rPr lang="cs-CZ" sz="2800" dirty="0"/>
              <a:t>starobní důchodce</a:t>
            </a:r>
          </a:p>
          <a:p>
            <a:r>
              <a:rPr lang="cs-CZ" sz="2800" dirty="0"/>
              <a:t>zdravotní problémy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/>
              <a:t>Nynější situace:</a:t>
            </a:r>
          </a:p>
          <a:p>
            <a:r>
              <a:rPr lang="cs-CZ" sz="2800" dirty="0"/>
              <a:t>přiznaný sociální byt – od začátku září v něm již bydlí</a:t>
            </a:r>
          </a:p>
          <a:p>
            <a:r>
              <a:rPr lang="cs-CZ" sz="2800" dirty="0"/>
              <a:t>zaregistrování u lékaře v Hodoníně</a:t>
            </a:r>
          </a:p>
          <a:p>
            <a:r>
              <a:rPr lang="cs-CZ" sz="2800" dirty="0"/>
              <a:t>zařizování bytu nábytkem</a:t>
            </a:r>
          </a:p>
          <a:p>
            <a:r>
              <a:rPr lang="cs-CZ" sz="2800" dirty="0"/>
              <a:t>pravidelné návštěvy sociálního pracovníka</a:t>
            </a:r>
          </a:p>
          <a:p>
            <a:endParaRPr lang="cs-CZ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E0B64B2-DABE-4A02-8403-BC67E32E6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76" y="1108235"/>
            <a:ext cx="3798724" cy="2849043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18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Kazuistika č.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800" b="1" dirty="0"/>
              <a:t>Paní Alena, 50 let</a:t>
            </a:r>
          </a:p>
          <a:p>
            <a:r>
              <a:rPr lang="cs-CZ" sz="2800" dirty="0"/>
              <a:t>4 roky bezdomovec</a:t>
            </a:r>
          </a:p>
          <a:p>
            <a:r>
              <a:rPr lang="cs-CZ" sz="2800" dirty="0"/>
              <a:t>bez příjmu</a:t>
            </a:r>
          </a:p>
          <a:p>
            <a:r>
              <a:rPr lang="cs-CZ" sz="2800" dirty="0"/>
              <a:t>trvalé bydliště Ostrava</a:t>
            </a:r>
          </a:p>
          <a:p>
            <a:r>
              <a:rPr lang="cs-CZ" sz="2800" dirty="0"/>
              <a:t>psychicky a fyzicky týraná žena</a:t>
            </a:r>
          </a:p>
          <a:p>
            <a:pPr marL="0" indent="0">
              <a:buNone/>
            </a:pPr>
            <a:endParaRPr lang="cs-CZ" sz="2800" b="1" dirty="0"/>
          </a:p>
          <a:p>
            <a:pPr marL="0" indent="0">
              <a:buNone/>
            </a:pPr>
            <a:r>
              <a:rPr lang="cs-CZ" sz="2800" b="1" dirty="0"/>
              <a:t>Nynější situace:</a:t>
            </a:r>
          </a:p>
          <a:p>
            <a:r>
              <a:rPr lang="cs-CZ" sz="2800" dirty="0"/>
              <a:t>evidence na ÚP a dávky hmotné nouze</a:t>
            </a:r>
          </a:p>
          <a:p>
            <a:r>
              <a:rPr lang="cs-CZ" sz="2800" dirty="0"/>
              <a:t>bydlení na ubytovně</a:t>
            </a:r>
          </a:p>
          <a:p>
            <a:r>
              <a:rPr lang="cs-CZ" sz="2800" dirty="0"/>
              <a:t>zařízený pokoj nábytkem z </a:t>
            </a:r>
            <a:r>
              <a:rPr lang="cs-CZ" sz="2800" dirty="0" err="1"/>
              <a:t>MěÚ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F0579E6-0AA4-4700-A144-54E68F318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1" r="24238" b="531"/>
          <a:stretch/>
        </p:blipFill>
        <p:spPr>
          <a:xfrm>
            <a:off x="7517121" y="1071130"/>
            <a:ext cx="3626008" cy="26314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7BA987B-FC4C-4597-BF78-88B35BF12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21" y="4150806"/>
            <a:ext cx="4082948" cy="2488368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7707" y="745554"/>
            <a:ext cx="965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Lokality obývané </a:t>
            </a:r>
            <a:r>
              <a:rPr lang="cs-CZ" dirty="0" smtClean="0"/>
              <a:t>osobami bez přístřeší</a:t>
            </a:r>
            <a:br>
              <a:rPr lang="cs-CZ" dirty="0" smtClean="0"/>
            </a:br>
            <a:r>
              <a:rPr lang="cs-CZ" dirty="0" smtClean="0"/>
              <a:t> v Hodoníně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37" y="1942866"/>
            <a:ext cx="6364186" cy="451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485EEB4B-C4BE-44F7-A7E4-6E03D4A88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23" y="4110275"/>
            <a:ext cx="3492307" cy="26192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893F3C8-B9D3-434C-928E-F0657F09C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9" y="1491045"/>
            <a:ext cx="3694899" cy="20783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6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Kazuistika č.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b="1" dirty="0"/>
              <a:t>Pan Ján, 53 let</a:t>
            </a:r>
          </a:p>
          <a:p>
            <a:r>
              <a:rPr lang="cs-CZ" sz="2800" dirty="0"/>
              <a:t>2 rok žije v potrubí</a:t>
            </a:r>
          </a:p>
          <a:p>
            <a:r>
              <a:rPr lang="cs-CZ" sz="2800" dirty="0"/>
              <a:t>bez příjmu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/>
              <a:t>Nynější situace:</a:t>
            </a:r>
          </a:p>
          <a:p>
            <a:r>
              <a:rPr lang="cs-CZ" sz="2800" dirty="0"/>
              <a:t>evidence na ÚP a dávky hmotné nouze</a:t>
            </a:r>
          </a:p>
          <a:p>
            <a:r>
              <a:rPr lang="cs-CZ" sz="2800" dirty="0"/>
              <a:t>přislíbená práce pod </a:t>
            </a:r>
            <a:r>
              <a:rPr lang="cs-CZ" sz="2800" dirty="0" err="1"/>
              <a:t>MěÚ</a:t>
            </a:r>
            <a:endParaRPr lang="cs-CZ" sz="2800" dirty="0"/>
          </a:p>
          <a:p>
            <a:r>
              <a:rPr lang="cs-CZ" sz="2800" dirty="0"/>
              <a:t>konec července nástup do práce pomocný dělník na úklid a údržbu města</a:t>
            </a:r>
          </a:p>
          <a:p>
            <a:r>
              <a:rPr lang="cs-CZ" sz="2800" dirty="0"/>
              <a:t>Zajištěno bydlení na ubytovně – klient nakonec odmítnul, bude bydlet na zahradě v zahradní chatě</a:t>
            </a:r>
          </a:p>
          <a:p>
            <a:endParaRPr lang="cs-CZ" sz="2800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xmlns="" id="{2207540B-F5E4-4168-9FC9-FA8142EB2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05" y="1263192"/>
            <a:ext cx="3740947" cy="2846895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08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0A6FF9-D322-4F53-BD86-F79D70EF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71" y="791511"/>
            <a:ext cx="10515600" cy="5775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„slumy“ – zahrádky u kolejí Hodonín-Břeclav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2F98418-713C-47C3-9E2C-5BCA87BE4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8" y="1381441"/>
            <a:ext cx="3305665" cy="2479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C75AB7E-2619-4D7F-A225-F042610F1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7" y="3962243"/>
            <a:ext cx="3305665" cy="24792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13124FD-1846-4DC0-8334-1BE02C3F1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3" y="3962244"/>
            <a:ext cx="3305665" cy="24792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96355F27-DD97-49C2-9B8E-8003B6605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89" y="1443013"/>
            <a:ext cx="3240071" cy="243005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12C6FEB9-105C-42A5-AB78-0B6A6ED24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32" y="1422268"/>
            <a:ext cx="3338666" cy="2503999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8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58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1BD491-73F9-4941-84EA-AE685D82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77" y="689844"/>
            <a:ext cx="10515600" cy="728384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okolí vlakového nádraží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CDE7993A-19D8-4540-B865-ED97ECB19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55" y="2343056"/>
            <a:ext cx="5711531" cy="428408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F0ACF50-BAB5-44F8-8085-09471351A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86" y="1598874"/>
            <a:ext cx="3557048" cy="26677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19369B2-DC40-4F5E-A62A-49CCB93A7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1" y="1579137"/>
            <a:ext cx="3609679" cy="2707260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384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07C2ED5-B452-4E2D-9F53-355F8D44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06" y="590550"/>
            <a:ext cx="10515600" cy="78494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okolí vlakového nádraží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3BEED10E-C6E5-4DE9-BD92-0A9B3D551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48" y="1296023"/>
            <a:ext cx="3622832" cy="27168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7028FB5-6EDF-43DF-9526-7CBFF65E8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50" y="1345098"/>
            <a:ext cx="3717597" cy="278819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AF6B3685-BB80-439B-A56C-3D6DAC688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0172"/>
          <a:stretch/>
        </p:blipFill>
        <p:spPr>
          <a:xfrm>
            <a:off x="254697" y="1345098"/>
            <a:ext cx="3766274" cy="25593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B8B1D32-5110-43B4-A6E3-A2C0E864F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4" y="4012872"/>
            <a:ext cx="3632940" cy="27247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485EEB4B-C4BE-44F7-A7E4-6E03D4A88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51" y="3926656"/>
            <a:ext cx="3747895" cy="28109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1853AB3-D212-4E97-9F78-AEBE1B98C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17" y="3926656"/>
            <a:ext cx="3793503" cy="2845128"/>
          </a:xfrm>
          <a:prstGeom prst="rect">
            <a:avLst/>
          </a:prstGeom>
        </p:spPr>
      </p:pic>
      <p:pic>
        <p:nvPicPr>
          <p:cNvPr id="12" name="Obrázek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3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D28963-89B4-4578-8C26-81696266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91" y="592347"/>
            <a:ext cx="10515600" cy="813226"/>
          </a:xfrm>
        </p:spPr>
        <p:txBody>
          <a:bodyPr/>
          <a:lstStyle/>
          <a:p>
            <a:pPr algn="ctr"/>
            <a:r>
              <a:rPr lang="cs-CZ" dirty="0"/>
              <a:t>nemocnice TGM Hodonín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4FB1450-3B97-4282-827D-AA20BFE6A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077"/>
            <a:ext cx="3742442" cy="21051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4E22DC7-408B-4958-AEAF-CD4F8BF87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95" y="2759068"/>
            <a:ext cx="3864991" cy="21740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2EA615C9-5EBA-4506-9863-7DB16DF18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" y="4622080"/>
            <a:ext cx="3525626" cy="19831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9507E7F-5C84-494A-8924-A50D0521A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09" y="4080039"/>
            <a:ext cx="3536728" cy="265254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CDCFA1BB-5028-4D88-A0D5-75B26A1C5D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22" y="1386764"/>
            <a:ext cx="3466333" cy="2599750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3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C2536C-ED1D-4607-93B1-A24A9769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Černý most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43B34F9-E878-4B0E-9986-63888CF3E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8" y="4131592"/>
            <a:ext cx="4515440" cy="25399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009E29B-005E-483B-BF12-DBA1F6318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5600" y="1669722"/>
            <a:ext cx="4447358" cy="25016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2EA70EFF-A931-44C5-A85D-C526F7CF1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8" y="1461153"/>
            <a:ext cx="4515440" cy="25399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BAC2042E-4B29-469D-B6AE-483593D90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4378043"/>
            <a:ext cx="4374038" cy="2460396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24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7CE31BC-D24F-48CD-9DCB-BCE9E3B8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43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parovod </a:t>
            </a:r>
            <a:r>
              <a:rPr lang="cs-CZ" dirty="0"/>
              <a:t>u nákupního centra Cukrovar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183B8C8-FF56-4B10-9261-85BD8CDFD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6" y="1556722"/>
            <a:ext cx="3858705" cy="21705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93B757DC-4B37-46E6-A4CC-7416E6F1F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01" y="2448397"/>
            <a:ext cx="5835460" cy="32824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2CB27C97-5B36-4425-94A8-FDF31F4C2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9" y="3926196"/>
            <a:ext cx="3938309" cy="2215299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885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0B4DEE-692D-457E-AF5E-4F33864F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79" y="706195"/>
            <a:ext cx="965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Rybníček </a:t>
            </a:r>
            <a:r>
              <a:rPr lang="cs-CZ" dirty="0" smtClean="0"/>
              <a:t>U nádraží (pod Oblastní Charitou)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6548722E-E7EF-4EED-BBCF-347D4E99E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1" y="1930185"/>
            <a:ext cx="4247297" cy="255393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3C2E86C-E8B0-4B49-ACF8-828C92064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20" y="1930185"/>
            <a:ext cx="4476554" cy="26427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7ADE781-1648-4A16-A76A-07C05721A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1" y="4489630"/>
            <a:ext cx="4247296" cy="23891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F0405695-7133-4F0F-A94E-F40BFAE83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20" y="4572937"/>
            <a:ext cx="4476554" cy="2305797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660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9757C03-8EF0-4A55-9C61-9C19FA9EE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Potrubí za elektrárnou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AF8B7EDB-A0B8-4A91-B568-ED7C145DA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95" y="1529829"/>
            <a:ext cx="3447675" cy="2585756"/>
          </a:xfrm>
          <a:prstGeom prst="rect">
            <a:avLst/>
          </a:prstGeom>
        </p:spPr>
      </p:pic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xmlns="" id="{634EDFC9-0739-432B-BCE5-1B004E17C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59" y="1529829"/>
            <a:ext cx="3926541" cy="2312768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8975FA1E-B333-4830-864A-F330C3DFC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71" y="4134072"/>
            <a:ext cx="4285129" cy="241038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38557970-C724-4CE3-A940-E78329A2F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1" y="4256776"/>
            <a:ext cx="4066988" cy="2287681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09600" y="1466661"/>
            <a:ext cx="9652000" cy="49890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cs-CZ" dirty="0" smtClean="0"/>
              <a:t>Před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35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095DF00-6A2F-4C9E-B979-DFD3E563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6127"/>
            <a:ext cx="9652000" cy="507960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6000" dirty="0" smtClean="0"/>
              <a:t>Děkujeme </a:t>
            </a:r>
            <a:r>
              <a:rPr lang="cs-CZ" sz="6000" dirty="0"/>
              <a:t>za pozornost</a:t>
            </a:r>
          </a:p>
          <a:p>
            <a:pPr marL="0" indent="0" algn="ctr">
              <a:buNone/>
            </a:pPr>
            <a:r>
              <a:rPr lang="cs-CZ" sz="6000" dirty="0" smtClean="0"/>
              <a:t>a přejeme co nejméně osob bez přístřeší ve Vašich městech a obcích</a:t>
            </a:r>
            <a:endParaRPr lang="cs-CZ" sz="6000" dirty="0"/>
          </a:p>
          <a:p>
            <a:pPr marL="0" indent="0" algn="ctr">
              <a:buNone/>
            </a:pPr>
            <a:r>
              <a:rPr lang="cs-CZ" sz="4000" dirty="0"/>
              <a:t>Bc. Michaela Klepáčová</a:t>
            </a:r>
          </a:p>
          <a:p>
            <a:pPr marL="0" indent="0" algn="ctr">
              <a:buNone/>
            </a:pPr>
            <a:r>
              <a:rPr lang="cs-CZ" sz="4000" dirty="0"/>
              <a:t>Mgr. Alžběta Vrbíčková</a:t>
            </a:r>
          </a:p>
          <a:p>
            <a:pPr marL="0" indent="0" algn="ctr">
              <a:buNone/>
            </a:pPr>
            <a:r>
              <a:rPr lang="cs-CZ" sz="4000" dirty="0"/>
              <a:t>Mgr. Milan Janda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6" y="4472412"/>
            <a:ext cx="3936339" cy="22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9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92ECC0-3ECE-476F-ABF1-DA7715E3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POJMY - SOCIÁLNÍ 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B2F899D-88EE-403B-9489-C0DE394E9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Sociální šetření </a:t>
            </a:r>
          </a:p>
          <a:p>
            <a:pPr marL="0" indent="0" algn="just">
              <a:buNone/>
            </a:pPr>
            <a:endParaRPr lang="cs-CZ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metoda sociální práce, jejímž obecným cílem je seznámení se s přirozeným prostředím klienta a získání informací o jeho životní situaci</a:t>
            </a:r>
          </a:p>
          <a:p>
            <a:pPr marL="0" indent="0" algn="just">
              <a:buNone/>
            </a:pPr>
            <a:endParaRPr lang="cs-CZ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slouží jako východisko pro určení a vyjednání cílů pomoci poskytované sociálním pracovníkem při řešení klientovi obtížné životní situace</a:t>
            </a:r>
          </a:p>
          <a:p>
            <a:pPr marL="0" indent="0" algn="just">
              <a:buNone/>
            </a:pPr>
            <a:endParaRPr lang="cs-CZ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využívá dalších činností sociální práce</a:t>
            </a:r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2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3195AD-961F-4CE9-8F41-FF33AA76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POJMY- Bezdomovectví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6CDF6B3-1E2F-4301-B681-36FA8A9AE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sz="3000" b="1" dirty="0"/>
              <a:t>Osoba bez přístřeší -</a:t>
            </a:r>
            <a:r>
              <a:rPr lang="cs-CZ" sz="3000" dirty="0"/>
              <a:t> </a:t>
            </a:r>
            <a:r>
              <a:rPr lang="cs-CZ" dirty="0"/>
              <a:t>osoba, nemající domov či možnost dlouhodobě využívat nějaké přístřeší</a:t>
            </a:r>
            <a:endParaRPr lang="cs-CZ" sz="3000" dirty="0"/>
          </a:p>
          <a:p>
            <a:pPr algn="just"/>
            <a:r>
              <a:rPr lang="cs-CZ" sz="3000" b="1" dirty="0"/>
              <a:t>Bezdomovectví</a:t>
            </a:r>
            <a:r>
              <a:rPr lang="cs-CZ" sz="3000" dirty="0"/>
              <a:t> - </a:t>
            </a:r>
            <a:r>
              <a:rPr lang="cs-CZ" dirty="0"/>
              <a:t>způsob života této osoby a existence tohoto jevu </a:t>
            </a:r>
          </a:p>
          <a:p>
            <a:pPr lvl="1" algn="just"/>
            <a:r>
              <a:rPr lang="cs-CZ" b="1" dirty="0"/>
              <a:t>Zjevné</a:t>
            </a:r>
            <a:r>
              <a:rPr lang="cs-CZ" dirty="0"/>
              <a:t> - osoby, které okázale žijí mimo standardní hranice sociálních norem a návyků (nádraží, parky). Klienti sociálních služeb (</a:t>
            </a:r>
            <a:r>
              <a:rPr lang="cs-CZ" dirty="0" err="1"/>
              <a:t>DC,noclehárny</a:t>
            </a:r>
            <a:r>
              <a:rPr lang="cs-CZ" dirty="0"/>
              <a:t>, AD)</a:t>
            </a:r>
          </a:p>
          <a:p>
            <a:pPr lvl="1" algn="just"/>
            <a:r>
              <a:rPr lang="cs-CZ" b="1" dirty="0"/>
              <a:t>Skryté</a:t>
            </a:r>
            <a:r>
              <a:rPr lang="cs-CZ" dirty="0"/>
              <a:t> - lidé, žijící jako bezdomovci, nelze však rozlišit </a:t>
            </a:r>
            <a:br>
              <a:rPr lang="cs-CZ" dirty="0"/>
            </a:br>
            <a:r>
              <a:rPr lang="cs-CZ" dirty="0"/>
              <a:t>„na první pohled“ (valná většina lidí bez domova), dbají o svůj vzhled hygienu a čistotu (nejsou klienti sociálních služeb)</a:t>
            </a:r>
          </a:p>
          <a:p>
            <a:pPr lvl="1" algn="just"/>
            <a:r>
              <a:rPr lang="cs-CZ" b="1" dirty="0"/>
              <a:t>Potencionální</a:t>
            </a:r>
            <a:r>
              <a:rPr lang="cs-CZ" dirty="0"/>
              <a:t> - lidé, kterým bezdomovectví hrozí, nejisté zaměstnání, nejisté bydlení, žijící </a:t>
            </a:r>
            <a:r>
              <a:rPr lang="cs-CZ" i="1" dirty="0"/>
              <a:t>ve </a:t>
            </a:r>
            <a:r>
              <a:rPr lang="cs-CZ" dirty="0"/>
              <a:t>složitých obtížných podmínkách</a:t>
            </a:r>
          </a:p>
          <a:p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30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Situace ve městě Hodoníně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6847" y="1609416"/>
            <a:ext cx="9853308" cy="484632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Počet osob bez přístřeší, </a:t>
            </a:r>
            <a:r>
              <a:rPr lang="cs-CZ" u="sng" dirty="0"/>
              <a:t>které jsou nám </a:t>
            </a:r>
            <a:r>
              <a:rPr lang="cs-CZ" u="sng" dirty="0" smtClean="0"/>
              <a:t>známy (zjevní)</a:t>
            </a:r>
            <a:r>
              <a:rPr lang="cs-CZ" dirty="0" smtClean="0"/>
              <a:t>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Ženy			10 z Hodonína		  9 z jiné obce</a:t>
            </a:r>
          </a:p>
          <a:p>
            <a:pPr marL="0" indent="0">
              <a:buNone/>
            </a:pPr>
            <a:r>
              <a:rPr lang="cs-CZ" dirty="0"/>
              <a:t>Muži			25 z Hodonína		40 z jiné obce</a:t>
            </a:r>
          </a:p>
          <a:p>
            <a:pPr marL="0" indent="0">
              <a:buNone/>
            </a:pPr>
            <a:r>
              <a:rPr lang="cs-CZ" dirty="0"/>
              <a:t>Rodiny		  2 z Hodonína		  0 z jiné obce</a:t>
            </a:r>
          </a:p>
          <a:p>
            <a:pPr marL="0" indent="0">
              <a:buNone/>
            </a:pPr>
            <a:r>
              <a:rPr lang="cs-CZ" dirty="0"/>
              <a:t>Celkem 		86 osob bez domova</a:t>
            </a:r>
          </a:p>
          <a:p>
            <a:pPr marL="0" indent="0">
              <a:buNone/>
            </a:pPr>
            <a:r>
              <a:rPr lang="cs-CZ" sz="1200" dirty="0"/>
              <a:t>(statistika nezahrnuje osoby na </a:t>
            </a:r>
            <a:r>
              <a:rPr lang="cs-CZ" sz="1200" dirty="0" smtClean="0"/>
              <a:t>ubytovnách a azylových domech)</a:t>
            </a: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 algn="just">
              <a:buNone/>
            </a:pPr>
            <a:r>
              <a:rPr lang="cs-CZ" dirty="0"/>
              <a:t>Délka ztráty </a:t>
            </a:r>
            <a:r>
              <a:rPr lang="cs-CZ" dirty="0" smtClean="0"/>
              <a:t>bydlení u těchto osob: </a:t>
            </a:r>
            <a:r>
              <a:rPr lang="cs-CZ" dirty="0"/>
              <a:t>v průměru 5 a více let</a:t>
            </a:r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8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774777-098E-4C10-8F06-4FFD85F60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2" y="751499"/>
            <a:ext cx="965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/>
            </a:r>
            <a:br>
              <a:rPr lang="cs-CZ" b="1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Nejčastější </a:t>
            </a:r>
            <a:r>
              <a:rPr lang="cs-CZ" b="1" dirty="0"/>
              <a:t>příčiny ztráty bydlení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3D4B687-77C9-40AB-99D6-E1A969DF2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961"/>
            <a:ext cx="10515600" cy="477600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Nízký nebo žádný příjem</a:t>
            </a:r>
            <a:endParaRPr lang="cs-CZ" sz="1000" dirty="0"/>
          </a:p>
          <a:p>
            <a:pPr>
              <a:lnSpc>
                <a:spcPct val="120000"/>
              </a:lnSpc>
            </a:pPr>
            <a:r>
              <a:rPr lang="cs-CZ" dirty="0"/>
              <a:t>Osoby v hmotné nouzi</a:t>
            </a:r>
            <a:endParaRPr lang="cs-CZ" sz="1000" dirty="0"/>
          </a:p>
          <a:p>
            <a:pPr>
              <a:lnSpc>
                <a:spcPct val="120000"/>
              </a:lnSpc>
            </a:pPr>
            <a:r>
              <a:rPr lang="cs-CZ" dirty="0"/>
              <a:t>Neschopnost postarat se o základní potřeby /jídlo, finance…/</a:t>
            </a:r>
            <a:endParaRPr lang="cs-CZ" sz="1000" dirty="0"/>
          </a:p>
          <a:p>
            <a:pPr>
              <a:lnSpc>
                <a:spcPct val="120000"/>
              </a:lnSpc>
            </a:pPr>
            <a:r>
              <a:rPr lang="cs-CZ" dirty="0"/>
              <a:t>Osoby s psychiatrickým onemocněním</a:t>
            </a:r>
            <a:endParaRPr lang="cs-CZ" sz="1000" dirty="0"/>
          </a:p>
          <a:p>
            <a:pPr>
              <a:lnSpc>
                <a:spcPct val="120000"/>
              </a:lnSpc>
            </a:pPr>
            <a:r>
              <a:rPr lang="cs-CZ" dirty="0"/>
              <a:t>Problémy se zneužíváním návykových látek</a:t>
            </a:r>
          </a:p>
          <a:p>
            <a:pPr>
              <a:lnSpc>
                <a:spcPct val="120000"/>
              </a:lnSpc>
            </a:pPr>
            <a:r>
              <a:rPr lang="cs-CZ" dirty="0"/>
              <a:t>Patologické hráčství - </a:t>
            </a:r>
            <a:r>
              <a:rPr lang="cs-CZ" dirty="0" err="1"/>
              <a:t>gambling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/>
              <a:t>Kriminální minulost</a:t>
            </a:r>
          </a:p>
          <a:p>
            <a:pPr>
              <a:lnSpc>
                <a:spcPct val="120000"/>
              </a:lnSpc>
            </a:pPr>
            <a:r>
              <a:rPr lang="cs-CZ" dirty="0"/>
              <a:t>Špatné rodinné prostředí</a:t>
            </a:r>
          </a:p>
          <a:p>
            <a:pPr>
              <a:lnSpc>
                <a:spcPct val="120000"/>
              </a:lnSpc>
            </a:pPr>
            <a:r>
              <a:rPr lang="cs-CZ" dirty="0"/>
              <a:t>Neuspokojivé bydlení</a:t>
            </a:r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74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2439" y="745553"/>
            <a:ext cx="965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Rozdělení klientů dle </a:t>
            </a:r>
            <a:r>
              <a:rPr lang="cs-CZ" dirty="0" smtClean="0"/>
              <a:t>věku a příčin ztráty bydlení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 35 let</a:t>
            </a:r>
          </a:p>
          <a:p>
            <a:pPr lvl="1"/>
            <a:r>
              <a:rPr lang="cs-CZ" dirty="0"/>
              <a:t>Špatná parta</a:t>
            </a:r>
          </a:p>
          <a:p>
            <a:pPr lvl="1"/>
            <a:r>
              <a:rPr lang="cs-CZ" dirty="0"/>
              <a:t>Drogy</a:t>
            </a:r>
          </a:p>
          <a:p>
            <a:pPr lvl="1"/>
            <a:r>
              <a:rPr lang="cs-CZ" dirty="0"/>
              <a:t>Děti z výchovných ústavů (děti nepřizpůsobivých rodičů)</a:t>
            </a:r>
          </a:p>
          <a:p>
            <a:r>
              <a:rPr lang="cs-CZ" dirty="0"/>
              <a:t>Od 35 do 60 let</a:t>
            </a:r>
          </a:p>
          <a:p>
            <a:pPr lvl="1"/>
            <a:r>
              <a:rPr lang="cs-CZ" dirty="0"/>
              <a:t>Alkohol</a:t>
            </a:r>
          </a:p>
          <a:p>
            <a:pPr lvl="1"/>
            <a:r>
              <a:rPr lang="cs-CZ" dirty="0"/>
              <a:t>Ztráta zaměstnání</a:t>
            </a:r>
          </a:p>
          <a:p>
            <a:pPr lvl="1"/>
            <a:r>
              <a:rPr lang="cs-CZ" dirty="0"/>
              <a:t>Neshody v rodině, rozvod</a:t>
            </a:r>
          </a:p>
          <a:p>
            <a:r>
              <a:rPr lang="cs-CZ" dirty="0"/>
              <a:t>Nad 60 let</a:t>
            </a:r>
          </a:p>
          <a:p>
            <a:pPr lvl="1"/>
            <a:r>
              <a:rPr lang="cs-CZ" dirty="0"/>
              <a:t>Ztráta bydlení</a:t>
            </a:r>
          </a:p>
          <a:p>
            <a:pPr lvl="1"/>
            <a:r>
              <a:rPr lang="cs-CZ" dirty="0"/>
              <a:t>Nízký příjem, šmejdi, půjčky, zadluženost</a:t>
            </a:r>
          </a:p>
          <a:p>
            <a:pPr marL="292608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90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Příprava na Sociální 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Depistáž, vytipování míst, kde se osoby bez přístřeší zdržují provádíme </a:t>
            </a:r>
            <a:br>
              <a:rPr lang="cs-CZ" dirty="0"/>
            </a:br>
            <a:r>
              <a:rPr lang="cs-CZ" dirty="0"/>
              <a:t>ve spolupráci s: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Městskou policií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Oddělením údržby města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Oblastní charitou (noclehárna, denní centrum)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Starosty spádových obcí 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Občany Hodonína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55" y="0"/>
            <a:ext cx="1791845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Příprava na Sociální 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609416"/>
            <a:ext cx="9807389" cy="484632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Bezpečí sociálních pracovníků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Asistence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bezpečnostních složek – Městská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policie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Ochranné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pomůcky – rukavice, návleky, dezinfekční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prostředky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Očkování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proti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žloutence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Kožní nemoci (svrab, štěnice)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Nebezpečná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zvířata – psi –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pamlsky,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pepřový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sprej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Kurz sebeobrany </a:t>
            </a:r>
          </a:p>
          <a:p>
            <a:pPr lvl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Společné první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sociální šetření nebo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šetření v neznámých lokalitách</a:t>
            </a:r>
          </a:p>
          <a:p>
            <a:r>
              <a:rPr lang="cs-CZ" dirty="0" smtClean="0"/>
              <a:t>Vlastní automobil - výhody</a:t>
            </a:r>
          </a:p>
          <a:p>
            <a:pPr lvl="1"/>
            <a:r>
              <a:rPr lang="cs-CZ" dirty="0" smtClean="0"/>
              <a:t>Okamžitě </a:t>
            </a:r>
            <a:r>
              <a:rPr lang="cs-CZ" dirty="0"/>
              <a:t>k dispozici</a:t>
            </a:r>
          </a:p>
          <a:p>
            <a:pPr lvl="1"/>
            <a:r>
              <a:rPr lang="cs-CZ" dirty="0" smtClean="0"/>
              <a:t>Dostupnost </a:t>
            </a:r>
            <a:r>
              <a:rPr lang="cs-CZ" dirty="0"/>
              <a:t>do většiny </a:t>
            </a:r>
            <a:r>
              <a:rPr lang="cs-CZ" dirty="0" smtClean="0"/>
              <a:t>míst </a:t>
            </a:r>
          </a:p>
          <a:p>
            <a:pPr lvl="1"/>
            <a:r>
              <a:rPr lang="cs-CZ" dirty="0" smtClean="0"/>
              <a:t>Materiální </a:t>
            </a:r>
            <a:r>
              <a:rPr lang="cs-CZ" dirty="0"/>
              <a:t>zabezpečení </a:t>
            </a:r>
            <a:r>
              <a:rPr lang="cs-CZ" dirty="0" smtClean="0"/>
              <a:t>sebou (oblečení, pomůcky)</a:t>
            </a:r>
            <a:endParaRPr lang="cs-CZ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037" y="-1"/>
            <a:ext cx="1522963" cy="89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227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288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1781</TotalTime>
  <Words>1091</Words>
  <Application>Microsoft Office PowerPoint</Application>
  <PresentationFormat>Vlastní</PresentationFormat>
  <Paragraphs>221</Paragraphs>
  <Slides>29</Slides>
  <Notes>11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Bohatý</vt:lpstr>
      <vt:lpstr>Sociální šetření  u osob bez přístřeší    Olomouc 2.10.2017 </vt:lpstr>
      <vt:lpstr>Lokality obývané osobami bez přístřeší  v Hodoníně</vt:lpstr>
      <vt:lpstr>ZÁKLADNÍ POJMY - SOCIÁLNÍ ŠETŘENÍ</vt:lpstr>
      <vt:lpstr>ZÁKLADNÍ POJMY- Bezdomovectví</vt:lpstr>
      <vt:lpstr>Situace ve městě Hodoníně</vt:lpstr>
      <vt:lpstr>                                          Nejčastější příčiny ztráty bydlení </vt:lpstr>
      <vt:lpstr>Rozdělení klientů dle věku a příčin ztráty bydlení </vt:lpstr>
      <vt:lpstr>Příprava na Sociální šetření</vt:lpstr>
      <vt:lpstr>Příprava na Sociální šetření</vt:lpstr>
      <vt:lpstr>První Sociální šetření</vt:lpstr>
      <vt:lpstr>Získání důvěry klienta  </vt:lpstr>
      <vt:lpstr>Místa sociálního šetření</vt:lpstr>
      <vt:lpstr>Spolupracující organizace</vt:lpstr>
      <vt:lpstr>Možnosti bydlení – prostupné bydlení</vt:lpstr>
      <vt:lpstr>Možnosti bydlení V Hodoníně </vt:lpstr>
      <vt:lpstr>překážky v sociální práci </vt:lpstr>
      <vt:lpstr>překážky v sociální práci </vt:lpstr>
      <vt:lpstr>Kazuistika č. 1</vt:lpstr>
      <vt:lpstr>Kazuistika č. 2</vt:lpstr>
      <vt:lpstr>Kazuistika č. 3</vt:lpstr>
      <vt:lpstr>„slumy“ – zahrádky u kolejí Hodonín-Břeclav</vt:lpstr>
      <vt:lpstr>okolí vlakového nádraží</vt:lpstr>
      <vt:lpstr>okolí vlakového nádraží</vt:lpstr>
      <vt:lpstr>nemocnice TGM Hodonín</vt:lpstr>
      <vt:lpstr>Černý most</vt:lpstr>
      <vt:lpstr>   parovod u nákupního centra Cukrovar</vt:lpstr>
      <vt:lpstr>Rybníček U nádraží (pod Oblastní Charitou)</vt:lpstr>
      <vt:lpstr>Potrubí za elektrárnou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Vrbickova</dc:creator>
  <cp:lastModifiedBy>Votruba Petr</cp:lastModifiedBy>
  <cp:revision>116</cp:revision>
  <dcterms:created xsi:type="dcterms:W3CDTF">2017-06-15T05:32:59Z</dcterms:created>
  <dcterms:modified xsi:type="dcterms:W3CDTF">2017-10-04T06:58:17Z</dcterms:modified>
</cp:coreProperties>
</file>