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40"/>
  </p:notesMasterIdLst>
  <p:handoutMasterIdLst>
    <p:handoutMasterId r:id="rId41"/>
  </p:handoutMasterIdLst>
  <p:sldIdLst>
    <p:sldId id="330" r:id="rId7"/>
    <p:sldId id="329" r:id="rId8"/>
    <p:sldId id="321" r:id="rId9"/>
    <p:sldId id="322" r:id="rId10"/>
    <p:sldId id="323" r:id="rId11"/>
    <p:sldId id="279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5" r:id="rId20"/>
    <p:sldId id="307" r:id="rId21"/>
    <p:sldId id="308" r:id="rId22"/>
    <p:sldId id="310" r:id="rId23"/>
    <p:sldId id="309" r:id="rId24"/>
    <p:sldId id="311" r:id="rId25"/>
    <p:sldId id="315" r:id="rId26"/>
    <p:sldId id="334" r:id="rId27"/>
    <p:sldId id="325" r:id="rId28"/>
    <p:sldId id="326" r:id="rId29"/>
    <p:sldId id="328" r:id="rId30"/>
    <p:sldId id="317" r:id="rId31"/>
    <p:sldId id="318" r:id="rId32"/>
    <p:sldId id="319" r:id="rId33"/>
    <p:sldId id="333" r:id="rId34"/>
    <p:sldId id="320" r:id="rId35"/>
    <p:sldId id="335" r:id="rId36"/>
    <p:sldId id="327" r:id="rId37"/>
    <p:sldId id="331" r:id="rId38"/>
    <p:sldId id="332" r:id="rId3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5" autoAdjust="0"/>
    <p:restoredTop sz="94629" autoAdjust="0"/>
  </p:normalViewPr>
  <p:slideViewPr>
    <p:cSldViewPr>
      <p:cViewPr varScale="1">
        <p:scale>
          <a:sx n="61" d="100"/>
          <a:sy n="61" d="100"/>
        </p:scale>
        <p:origin x="1085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1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4F3C8-B97A-4B88-BE1D-97E39AE393AC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22F43-4894-4F4A-ABA4-2B53FA198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74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31C94-73A7-451E-A6F0-41C3A12B1656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7ED4A-EE6E-45F9-929D-36C86B7076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95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:a16="http://schemas.microsoft.com/office/drawing/2014/main" id="{F8CF261C-27AF-4255-80FE-80679837D1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>
            <a:extLst>
              <a:ext uri="{FF2B5EF4-FFF2-40B4-BE49-F238E27FC236}">
                <a16:creationId xmlns:a16="http://schemas.microsoft.com/office/drawing/2014/main" id="{FADC64BD-BB97-466C-9B46-426D0E3494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6387" name="Zástupný symbol pro číslo snímku 3">
            <a:extLst>
              <a:ext uri="{FF2B5EF4-FFF2-40B4-BE49-F238E27FC236}">
                <a16:creationId xmlns:a16="http://schemas.microsoft.com/office/drawing/2014/main" id="{5CDAFC10-9A19-46CB-9CF5-4AFCBF2E4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028D32-1F6A-4741-AF14-8DDBDC5F9904}" type="slidenum">
              <a:rPr lang="cs-CZ" altLang="en-US">
                <a:latin typeface="Calibri" panose="020F0502020204030204" pitchFamily="34" charset="0"/>
              </a:rPr>
              <a:pPr eaLnBrk="1" hangingPunct="1"/>
              <a:t>1</a:t>
            </a:fld>
            <a:endParaRPr lang="cs-CZ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921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B659EFB8-9EFE-43E7-AC04-ECCBE3521D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79F0F718-8717-403A-A9AA-0DABDE926F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C7B560-3B67-4210-85D2-EF94D4CDD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062023-9796-4DF0-A84E-CA63E1593427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9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B659EFB8-9EFE-43E7-AC04-ECCBE3521D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79F0F718-8717-403A-A9AA-0DABDE926F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C7B560-3B67-4210-85D2-EF94D4CDD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062023-9796-4DF0-A84E-CA63E1593427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99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169D42DE-C6CD-4BBE-B5B5-1F976BD5F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24849CB3-A371-4562-845E-B1A14BE40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F83FCF7C-9C58-4F16-8EDE-142E771F0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4B2F3E-BBE3-4E26-B5C7-F7CE400204EC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94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169D42DE-C6CD-4BBE-B5B5-1F976BD5F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24849CB3-A371-4562-845E-B1A14BE40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F83FCF7C-9C58-4F16-8EDE-142E771F0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4B2F3E-BBE3-4E26-B5C7-F7CE400204EC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94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169D42DE-C6CD-4BBE-B5B5-1F976BD5F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24849CB3-A371-4562-845E-B1A14BE40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F83FCF7C-9C58-4F16-8EDE-142E771F0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4B2F3E-BBE3-4E26-B5C7-F7CE400204EC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94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B659EFB8-9EFE-43E7-AC04-ECCBE3521D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79F0F718-8717-403A-A9AA-0DABDE926F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C7B560-3B67-4210-85D2-EF94D4CDD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062023-9796-4DF0-A84E-CA63E1593427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83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B659EFB8-9EFE-43E7-AC04-ECCBE3521D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79F0F718-8717-403A-A9AA-0DABDE926F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C7B560-3B67-4210-85D2-EF94D4CDD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062023-9796-4DF0-A84E-CA63E1593427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75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169D42DE-C6CD-4BBE-B5B5-1F976BD5F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24849CB3-A371-4562-845E-B1A14BE40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F83FCF7C-9C58-4F16-8EDE-142E771F0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4B2F3E-BBE3-4E26-B5C7-F7CE400204EC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93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169D42DE-C6CD-4BBE-B5B5-1F976BD5F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24849CB3-A371-4562-845E-B1A14BE40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F83FCF7C-9C58-4F16-8EDE-142E771F0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4B2F3E-BBE3-4E26-B5C7-F7CE400204EC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66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169D42DE-C6CD-4BBE-B5B5-1F976BD5F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24849CB3-A371-4562-845E-B1A14BE40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F83FCF7C-9C58-4F16-8EDE-142E771F0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4B2F3E-BBE3-4E26-B5C7-F7CE400204EC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8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8A7347C7-9001-4D34-A6DA-4E577AAC34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45812A0D-FD4A-44FF-A075-E38D76FF1E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5ABA1550-8DF8-4C2D-AFC7-1EDFC3008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02FBEE-5B75-402B-90E6-09DF2DEE0985}" type="slidenum">
              <a:rPr lang="cs-CZ" altLang="en-US">
                <a:latin typeface="Calibri" panose="020F0502020204030204" pitchFamily="34" charset="0"/>
              </a:rPr>
              <a:pPr eaLnBrk="1" hangingPunct="1"/>
              <a:t>2</a:t>
            </a:fld>
            <a:endParaRPr lang="cs-CZ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20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169D42DE-C6CD-4BBE-B5B5-1F976BD5F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24849CB3-A371-4562-845E-B1A14BE40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F83FCF7C-9C58-4F16-8EDE-142E771F0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4B2F3E-BBE3-4E26-B5C7-F7CE400204EC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59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169D42DE-C6CD-4BBE-B5B5-1F976BD5F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24849CB3-A371-4562-845E-B1A14BE40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F83FCF7C-9C58-4F16-8EDE-142E771F0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4B2F3E-BBE3-4E26-B5C7-F7CE400204EC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990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169D42DE-C6CD-4BBE-B5B5-1F976BD5F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24849CB3-A371-4562-845E-B1A14BE40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F83FCF7C-9C58-4F16-8EDE-142E771F0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4B2F3E-BBE3-4E26-B5C7-F7CE400204EC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666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>
            <a:extLst>
              <a:ext uri="{FF2B5EF4-FFF2-40B4-BE49-F238E27FC236}">
                <a16:creationId xmlns:a16="http://schemas.microsoft.com/office/drawing/2014/main" id="{8A7347C7-9001-4D34-A6DA-4E577AAC34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Zástupný symbol pro poznámky 2">
            <a:extLst>
              <a:ext uri="{FF2B5EF4-FFF2-40B4-BE49-F238E27FC236}">
                <a16:creationId xmlns:a16="http://schemas.microsoft.com/office/drawing/2014/main" id="{45812A0D-FD4A-44FF-A075-E38D76FF1E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5ABA1550-8DF8-4C2D-AFC7-1EDFC3008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02FBEE-5B75-402B-90E6-09DF2DEE0985}" type="slidenum">
              <a:rPr lang="cs-CZ" altLang="en-US">
                <a:latin typeface="Calibri" panose="020F0502020204030204" pitchFamily="34" charset="0"/>
              </a:rPr>
              <a:pPr eaLnBrk="1" hangingPunct="1"/>
              <a:t>6</a:t>
            </a:fld>
            <a:endParaRPr lang="cs-C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>
            <a:extLst>
              <a:ext uri="{FF2B5EF4-FFF2-40B4-BE49-F238E27FC236}">
                <a16:creationId xmlns:a16="http://schemas.microsoft.com/office/drawing/2014/main" id="{3669CDEA-D1AD-4B0C-AAA8-DB67B93E59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Zástupný symbol pro poznámky 2">
            <a:extLst>
              <a:ext uri="{FF2B5EF4-FFF2-40B4-BE49-F238E27FC236}">
                <a16:creationId xmlns:a16="http://schemas.microsoft.com/office/drawing/2014/main" id="{AD15CA86-8681-41D1-AC54-1090BF62AC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9FA333F5-77EB-46C6-AC2C-3D10F1289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840DFB-ACE8-4FBC-9949-961784093DE4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B659EFB8-9EFE-43E7-AC04-ECCBE3521D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79F0F718-8717-403A-A9AA-0DABDE926F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C7B560-3B67-4210-85D2-EF94D4CDDD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062023-9796-4DF0-A84E-CA63E1593427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992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169D42DE-C6CD-4BBE-B5B5-1F976BD5FB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24849CB3-A371-4562-845E-B1A14BE40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8435" name="Zástupný symbol pro číslo snímku 3">
            <a:extLst>
              <a:ext uri="{FF2B5EF4-FFF2-40B4-BE49-F238E27FC236}">
                <a16:creationId xmlns:a16="http://schemas.microsoft.com/office/drawing/2014/main" id="{F83FCF7C-9C58-4F16-8EDE-142E771F0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4B2F3E-BBE3-4E26-B5C7-F7CE400204EC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07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>
            <a:extLst>
              <a:ext uri="{FF2B5EF4-FFF2-40B4-BE49-F238E27FC236}">
                <a16:creationId xmlns:a16="http://schemas.microsoft.com/office/drawing/2014/main" id="{6D26F84F-8832-4D1A-AB32-BC73362C4D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Zástupný symbol pro poznámky 2">
            <a:extLst>
              <a:ext uri="{FF2B5EF4-FFF2-40B4-BE49-F238E27FC236}">
                <a16:creationId xmlns:a16="http://schemas.microsoft.com/office/drawing/2014/main" id="{0754A947-E1D7-4BD0-97A1-3F3F6E92A0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51736C-0414-447E-A969-EA33317144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A0904D-27A3-40EB-991A-04AF63F27112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>
            <a:extLst>
              <a:ext uri="{FF2B5EF4-FFF2-40B4-BE49-F238E27FC236}">
                <a16:creationId xmlns:a16="http://schemas.microsoft.com/office/drawing/2014/main" id="{283D421D-8D2F-4203-A25F-91B1B59CDF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>
            <a:extLst>
              <a:ext uri="{FF2B5EF4-FFF2-40B4-BE49-F238E27FC236}">
                <a16:creationId xmlns:a16="http://schemas.microsoft.com/office/drawing/2014/main" id="{336014D6-FF8E-4914-8C99-0452DD1931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D0D2C0-3E73-42ED-824B-7B88A8546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8132FA4-066B-41DD-B7D7-E8FDD1CCB8FB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E3801F6E-C0AB-43C6-904A-6B575A0199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EA97F2F1-6CBD-49E0-8606-C13E1E9A4B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AA03E3B-5462-4F3E-8229-E1AC53DA00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D5609-F15D-4C40-AA2A-FCE3F67D6574}" type="slidenum">
              <a:rPr lang="cs-CZ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cs-CZ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00B6-D409-49F3-80AE-09C13D6411C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F95B-5109-4E52-A792-3B443C31393E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1F2A-7AEC-4FAA-B0CA-18EED7EBFBE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BDF0-DF60-4294-80CB-965059C2AAFD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BDD1-16E6-495F-ADD1-FBB086849D7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72F5-5FAE-47C4-A56D-E3441B3235AD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C3C0-2B11-44A0-B36F-7EC47A0F5AE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F0CF-89C6-409D-8753-85C70F0C9C45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0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1A31-DB7C-496E-904B-70C4DC76275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2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3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73CB-1B68-4BFE-B4ED-44592E6B00D5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28D1-CF9F-44C9-AC65-BA5EC59084E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9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419D-450A-40F6-B521-7FE65A5B09A2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5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EFEA-C6FF-4E1F-84FE-645D1DB7FC1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8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E193-9281-4FFA-B9ED-332F1F1F528D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7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Slide Number Placeholder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3AC9-04C0-4AC6-84F8-C289F707E57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1" name="Footer Placeholder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2" name="Date Placeholder 3">
            <a:extLst/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3BD4-D92D-4A22-87D3-69A0129EEEBD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5F2A-CBB1-45DB-B190-FA1A93B4382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3F07D-D664-4568-A78A-8C6779A49742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7BBD-5CB3-48E7-821B-0254F1E896C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C40C-9482-4FC0-93A4-47F67FAC9DB5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1E58-4F55-49F3-A5B0-AED260E4A54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46C9-98D0-4D51-BE0B-C9C0AEE9CC70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00B6-D409-49F3-80AE-09C13D6411C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F95B-5109-4E52-A792-3B443C31393E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1F2A-7AEC-4FAA-B0CA-18EED7EBFBE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BDF0-DF60-4294-80CB-965059C2AAFD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BDD1-16E6-495F-ADD1-FBB086849D7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72F5-5FAE-47C4-A56D-E3441B3235AD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C3C0-2B11-44A0-B36F-7EC47A0F5AE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F0CF-89C6-409D-8753-85C70F0C9C45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0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1A31-DB7C-496E-904B-70C4DC76275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2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3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73CB-1B68-4BFE-B4ED-44592E6B00D5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28D1-CF9F-44C9-AC65-BA5EC59084E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9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419D-450A-40F6-B521-7FE65A5B09A2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5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EFEA-C6FF-4E1F-84FE-645D1DB7FC1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8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E193-9281-4FFA-B9ED-332F1F1F528D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7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Slide Number Placeholder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3AC9-04C0-4AC6-84F8-C289F707E57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1" name="Footer Placeholder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2" name="Date Placeholder 3">
            <a:extLst/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3BD4-D92D-4A22-87D3-69A0129EEEBD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5F2A-CBB1-45DB-B190-FA1A93B4382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3F07D-D664-4568-A78A-8C6779A49742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7BBD-5CB3-48E7-821B-0254F1E896C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C40C-9482-4FC0-93A4-47F67FAC9DB5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1E58-4F55-49F3-A5B0-AED260E4A54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46C9-98D0-4D51-BE0B-C9C0AEE9CC70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65EAD0-4FF5-441F-B79F-F6809A1253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56BE8-5711-4B07-B5F9-71F3979A1CC5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BC7A8-80F8-4F1F-B345-EC1D2B20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617F309-0188-484E-BD63-50466FB8818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01723-CB38-4BBC-ACCE-5B75C1D4E612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04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>
            <a:extLst>
              <a:ext uri="{FF2B5EF4-FFF2-40B4-BE49-F238E27FC236}">
                <a16:creationId xmlns:a16="http://schemas.microsoft.com/office/drawing/2014/main" id="{114338E4-B77B-4D27-B7FB-85D5A5E424F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3468A55-56FB-45A3-A5F1-D6CA5D2EC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4002065C-9633-4E0D-98D3-C9896B5E8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>
              <a:extLst>
                <a:ext uri="{FF2B5EF4-FFF2-40B4-BE49-F238E27FC236}">
                  <a16:creationId xmlns:a16="http://schemas.microsoft.com/office/drawing/2014/main" id="{EEAE085A-5BC8-4E12-96E9-5807514E3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A39235-CF56-4B4C-AA94-5D1764AB0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E79655-9C42-4433-9A85-562F9D39987C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3A6C7B7-C5B0-4129-9884-F6892EED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A4FC069-EBAC-4B49-8CFF-9A58D8C9104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6AB6-8FE3-4876-BA59-8642FC47792C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16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>
            <a:extLst>
              <a:ext uri="{FF2B5EF4-FFF2-40B4-BE49-F238E27FC236}">
                <a16:creationId xmlns:a16="http://schemas.microsoft.com/office/drawing/2014/main" id="{9C096DEC-C3BE-4CA4-8837-9FF6EF55A3D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83BC99A-AAD4-4850-83B5-37EE3BFF1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8FB752D5-45D0-4B65-BF3F-6779CBABC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>
              <a:extLst>
                <a:ext uri="{FF2B5EF4-FFF2-40B4-BE49-F238E27FC236}">
                  <a16:creationId xmlns:a16="http://schemas.microsoft.com/office/drawing/2014/main" id="{0AE38B97-DA21-488E-A0A8-ECAF85042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36189A-B793-4D61-9BA6-ED4AB19F62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0C411A-2680-4272-A0D0-3A4C77B5F52E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834809F-E37F-4546-9AFF-E4A6020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245976A-336A-48D9-AECF-8C22E1E4F8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D68FC-6DB4-4E29-9EEE-63B662DADEF9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43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>
            <a:extLst>
              <a:ext uri="{FF2B5EF4-FFF2-40B4-BE49-F238E27FC236}">
                <a16:creationId xmlns:a16="http://schemas.microsoft.com/office/drawing/2014/main" id="{5D45B223-1E38-4F0D-A66C-26F21B5CA96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F4C2039-22B4-4CBA-9B75-FF87FC16EB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B6DA8164-B0F9-46F5-83C1-51C7C7B44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>
              <a:extLst>
                <a:ext uri="{FF2B5EF4-FFF2-40B4-BE49-F238E27FC236}">
                  <a16:creationId xmlns:a16="http://schemas.microsoft.com/office/drawing/2014/main" id="{55F7C27B-4A44-4870-A80B-0F6A6CF13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4F4EEE-71D9-45A3-84ED-E63153D26A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60903F-7D07-4A1F-9B5D-CE240C298184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C008482-8AA7-40FF-83F9-068779D1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EA55C5D-2588-4DE2-BE5E-5862A83966B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D48D-0DD5-41CE-A968-8F27F34B1F1F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9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8">
            <a:extLst>
              <a:ext uri="{FF2B5EF4-FFF2-40B4-BE49-F238E27FC236}">
                <a16:creationId xmlns:a16="http://schemas.microsoft.com/office/drawing/2014/main" id="{B56B173B-A4DB-41CA-85AC-637458B0E2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5A5F7C0-7078-4940-9547-8FBF85964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845C9C79-C748-44E2-AD39-D9C0588D3D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0" name="Picture 6" descr="C:\Users\Matin\Desktop\Sociální bydlení 2-3.png">
              <a:extLst>
                <a:ext uri="{FF2B5EF4-FFF2-40B4-BE49-F238E27FC236}">
                  <a16:creationId xmlns:a16="http://schemas.microsoft.com/office/drawing/2014/main" id="{056C9F59-0B7A-4AE6-99F3-5BC7CE9E0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47C9AA-D0D7-41F5-B3B4-00624AD2CE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0C8291-548A-4B15-9FA4-76036846BB5B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2FD359C-DBC0-486F-86BA-BCB32DF4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FB0ABD1-4CCE-40DD-905A-F674960AFAC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EBCCA-2EC5-4099-B36D-0F9E09F483B4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28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8">
            <a:extLst>
              <a:ext uri="{FF2B5EF4-FFF2-40B4-BE49-F238E27FC236}">
                <a16:creationId xmlns:a16="http://schemas.microsoft.com/office/drawing/2014/main" id="{3C7EE532-EBA2-4378-B940-4B5D5AA3860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DF27FA17-1A87-4FB2-B6D8-BC0D73ECF0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F20593-F7E2-4377-BEB0-6B0AB75CF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6" descr="C:\Users\Matin\Desktop\Sociální bydlení 2-3.png">
              <a:extLst>
                <a:ext uri="{FF2B5EF4-FFF2-40B4-BE49-F238E27FC236}">
                  <a16:creationId xmlns:a16="http://schemas.microsoft.com/office/drawing/2014/main" id="{E6B6A745-BD00-4CA3-B5C9-7DB19EF2D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C85174-549A-4182-9E8B-9E88CE318C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66ABE0-9EE9-4767-B989-D3998290B6A3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43D15D-78A5-4D17-A28A-2E3A8632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73B4F4A-7737-401F-B63A-A66D498E586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5B809-DCD6-410D-A0B1-590CF6DBCA34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4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>
            <a:extLst>
              <a:ext uri="{FF2B5EF4-FFF2-40B4-BE49-F238E27FC236}">
                <a16:creationId xmlns:a16="http://schemas.microsoft.com/office/drawing/2014/main" id="{C475CBAE-604E-4C57-A16E-A7165A16800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738364-A00A-4C85-ACE9-0CCE866D9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90E5D3EF-67DE-447E-B2DF-ECF694E77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5" name="Picture 6" descr="C:\Users\Matin\Desktop\Sociální bydlení 2-3.png">
              <a:extLst>
                <a:ext uri="{FF2B5EF4-FFF2-40B4-BE49-F238E27FC236}">
                  <a16:creationId xmlns:a16="http://schemas.microsoft.com/office/drawing/2014/main" id="{97870793-5456-4058-9D02-9383E4116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44F98-1697-4943-8F75-F6538C050A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C62F6-7E71-4CE7-BDCC-D4EDED915159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D45043-C5D4-48B8-A903-F6D99B5B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02A6357-91F5-4764-BB03-E1628B17974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DB6E-84AF-471A-9205-12D69E78F2FB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97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7">
            <a:extLst>
              <a:ext uri="{FF2B5EF4-FFF2-40B4-BE49-F238E27FC236}">
                <a16:creationId xmlns:a16="http://schemas.microsoft.com/office/drawing/2014/main" id="{B3B41B8E-AA5A-470B-AD21-3E5AEC92198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4CF414D-EE4B-4BA9-A426-9C70D5FDB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8252CC11-5152-4A32-AA1C-46B48D2A2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>
              <a:extLst>
                <a:ext uri="{FF2B5EF4-FFF2-40B4-BE49-F238E27FC236}">
                  <a16:creationId xmlns:a16="http://schemas.microsoft.com/office/drawing/2014/main" id="{EB0EE7C2-6BFA-420E-B9A6-214AF27544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D5FA742-5A27-4778-914D-905EF13260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5A0B20-D74D-444D-800B-7C9279970441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531BB67-045A-4329-9E4C-A73C1ADB998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E8032AB-BCA2-4377-AFBA-57EA2E2C043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350DB-052E-433F-878F-DA5995074A6E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6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>
            <a:extLst>
              <a:ext uri="{FF2B5EF4-FFF2-40B4-BE49-F238E27FC236}">
                <a16:creationId xmlns:a16="http://schemas.microsoft.com/office/drawing/2014/main" id="{E1E61287-4D5E-475F-A581-6B56A221821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9FC5CC5D-E287-41FF-BB3B-3009625640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55FA322B-10B8-42BF-AD8C-88A10A15E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>
              <a:extLst>
                <a:ext uri="{FF2B5EF4-FFF2-40B4-BE49-F238E27FC236}">
                  <a16:creationId xmlns:a16="http://schemas.microsoft.com/office/drawing/2014/main" id="{F6484064-376D-4C2A-AFB5-37A93D57E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A93CF0-B55D-4B63-B37A-4943B5BBF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1ECE22-EBE5-4349-B054-47D52E7B102E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AFCAF27-59AB-491C-8F46-6E32B0F5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6D3C637-7E4D-4819-AB7E-210CBABF1B1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E097B-FE05-43BA-9E04-13FCEB23D423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09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>
            <a:extLst>
              <a:ext uri="{FF2B5EF4-FFF2-40B4-BE49-F238E27FC236}">
                <a16:creationId xmlns:a16="http://schemas.microsoft.com/office/drawing/2014/main" id="{49602EBC-6C48-409D-B078-3F98F5950E7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B44E3018-BEBF-41F9-9E22-2FE2746A62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14363E3B-277E-4F6E-BF6F-0E0ED48A97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>
              <a:extLst>
                <a:ext uri="{FF2B5EF4-FFF2-40B4-BE49-F238E27FC236}">
                  <a16:creationId xmlns:a16="http://schemas.microsoft.com/office/drawing/2014/main" id="{CCD6AF53-1AC2-4113-8E32-AC04998EC1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473CB50-CEEF-4A22-AC65-8CEA96B5D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AB992F-8D8B-4777-8E27-9F611591C762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BDB22D1-FE81-4D15-8A22-EF0BB557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244B453-91AE-4111-8FC2-40171936712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E6F7B-F428-4ABB-9E7B-D57C7E02B0AB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23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084071-8D45-4AE4-BA49-3B0F34DC1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166EEB-6BDA-4D54-B6EB-9457C6E095CF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906C8-5EBB-4067-BC20-F6C89B39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76E0D8B-CE2F-4F46-A3F0-1F65F052C4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883D3-EAC1-4DA3-9305-F2795A11A33B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388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00B6-D409-49F3-80AE-09C13D6411C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F95B-5109-4E52-A792-3B443C31393E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906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1F2A-7AEC-4FAA-B0CA-18EED7EBFBE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BDF0-DF60-4294-80CB-965059C2AAFD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71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BDD1-16E6-495F-ADD1-FBB086849D7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72F5-5FAE-47C4-A56D-E3441B3235AD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15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C3C0-2B11-44A0-B36F-7EC47A0F5AE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F0CF-89C6-409D-8753-85C70F0C9C45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302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0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1A31-DB7C-496E-904B-70C4DC76275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2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3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73CB-1B68-4BFE-B4ED-44592E6B00D5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49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28D1-CF9F-44C9-AC65-BA5EC59084E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9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419D-450A-40F6-B521-7FE65A5B09A2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400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5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EFEA-C6FF-4E1F-84FE-645D1DB7FC1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8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E193-9281-4FFA-B9ED-332F1F1F528D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31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7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Slide Number Placeholder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3AC9-04C0-4AC6-84F8-C289F707E57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1" name="Footer Placeholder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2" name="Date Placeholder 3">
            <a:extLst/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3BD4-D92D-4A22-87D3-69A0129EEEBD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606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5F2A-CBB1-45DB-B190-FA1A93B4382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3F07D-D664-4568-A78A-8C6779A49742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2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7BBD-5CB3-48E7-821B-0254F1E896C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C40C-9482-4FC0-93A4-47F67FAC9DB5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15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1E58-4F55-49F3-A5B0-AED260E4A54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46C9-98D0-4D51-BE0B-C9C0AEE9CC70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53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F00B6-D409-49F3-80AE-09C13D6411C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F95B-5109-4E52-A792-3B443C31393E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87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1F2A-7AEC-4FAA-B0CA-18EED7EBFBE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BDF0-DF60-4294-80CB-965059C2AAFD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5521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BDD1-16E6-495F-ADD1-FBB086849D7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472F5-5FAE-47C4-A56D-E3441B3235AD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882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C3C0-2B11-44A0-B36F-7EC47A0F5AE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7F0CF-89C6-409D-8753-85C70F0C9C45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3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0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81A31-DB7C-496E-904B-70C4DC76275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2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3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73CB-1B68-4BFE-B4ED-44592E6B00D5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874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6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028D1-CF9F-44C9-AC65-BA5EC59084E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9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419D-450A-40F6-B521-7FE65A5B09A2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217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5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EFEA-C6FF-4E1F-84FE-645D1DB7FC1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8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1E193-9281-4FFA-B9ED-332F1F1F528D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849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7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Slide Number Placeholder 5">
            <a:extLst/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D3AC9-04C0-4AC6-84F8-C289F707E57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1" name="Footer Placeholder 4">
            <a:extLst/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2" name="Date Placeholder 3">
            <a:extLst/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3BD4-D92D-4A22-87D3-69A0129EEEBD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611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5F2A-CBB1-45DB-B190-FA1A93B4382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1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3F07D-D664-4568-A78A-8C6779A49742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890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 userDrawn="1"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>
              <a:extLst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7" name="Picture 6" descr="C:\Users\Matin\Desktop\Sociální bydlení 2-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7BBD-5CB3-48E7-821B-0254F1E896C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10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C40C-9482-4FC0-93A4-47F67FAC9DB5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84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21E58-4F55-49F3-A5B0-AED260E4A54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46C9-98D0-4D51-BE0B-C9C0AEE9CC70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0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B18FD-1099-4225-9626-0CAFDE51FC31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792E3-60CA-46FC-978D-EAA175245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B18FD-1099-4225-9626-0CAFDE51FC31}" type="datetimeFigureOut">
              <a:rPr lang="cs-CZ" smtClean="0"/>
              <a:t>06.02.2019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792E3-60CA-46FC-978D-EAA1752459A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C00EE-63F4-4E81-BB76-D433E26C0D9C}" type="slidenum">
              <a:rPr lang="cs-CZ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FD59A1-B596-4800-AA18-2A45A86C9D3A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C00EE-63F4-4E81-BB76-D433E26C0D9C}" type="slidenum">
              <a:rPr lang="cs-CZ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FD59A1-B596-4800-AA18-2A45A86C9D3A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D0186-B2CD-4ABC-855B-046AEA94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411E0FF-BB01-4937-8257-9212CBE758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2FBC21-DA79-4E90-8019-A28698A915B3}"/>
              </a:ext>
            </a:extLst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3356D3-D191-4D9A-B07C-2A43020A9C1D}"/>
              </a:ext>
            </a:extLst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42697-D132-4559-981B-BF5B9860C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7D1421-3631-4696-A11B-E93EB09D6A63}" type="slidenum">
              <a:rPr lang="cs-CZ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en-US"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DEDB6-6DC6-44C0-A1D7-2613755F7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DD31F-E498-4E24-A503-FDD1C14B6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B7BB42-3C12-45AA-9EC4-39105212E5FA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0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C00EE-63F4-4E81-BB76-D433E26C0D9C}" type="slidenum">
              <a:rPr lang="cs-CZ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FD59A1-B596-4800-AA18-2A45A86C9D3A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82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6C00EE-63F4-4E81-BB76-D433E26C0D9C}" type="slidenum">
              <a:rPr lang="cs-CZ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EEECE1"/>
              </a:solidFill>
            </a:endParaRP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FD59A1-B596-4800-AA18-2A45A86C9D3A}" type="datetime1">
              <a:rPr lang="cs-CZ">
                <a:solidFill>
                  <a:srgbClr val="EEECE1"/>
                </a:solidFill>
              </a:rPr>
              <a:pPr>
                <a:defRPr/>
              </a:pPr>
              <a:t>06.02.2019</a:t>
            </a:fld>
            <a:endParaRPr lang="cs-CZ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9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nibydleni.mpsv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nibydleni.mpsv.cz/" TargetMode="External"/><Relationship Id="rId7" Type="http://schemas.openxmlformats.org/officeDocument/2006/relationships/hyperlink" Target="mailto:socialni.bydleni@mpsv.cz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hyperlink" Target="http://www.facebook.com/socialnibydlenivcr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Relationship Id="rId4" Type="http://schemas.openxmlformats.org/officeDocument/2006/relationships/hyperlink" Target="http://socialnibydleni.mpsv.cz/cs/co-je-socialni-bydleni/priklady-dobre-praxe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rb.cz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://www.nsmascr.cz/schvalene-scll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prehled-vyzev-opz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mapa-svl-2015/?page=1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nibydleni.mpsv.cz/" TargetMode="External"/><Relationship Id="rId2" Type="http://schemas.openxmlformats.org/officeDocument/2006/relationships/hyperlink" Target="mailto:barbora.staskova@mpsv.cz" TargetMode="External"/><Relationship Id="rId1" Type="http://schemas.openxmlformats.org/officeDocument/2006/relationships/slideLayout" Target="../slideLayouts/slideLayout51.xml"/><Relationship Id="rId5" Type="http://schemas.openxmlformats.org/officeDocument/2006/relationships/hyperlink" Target="mailto:socialni.bydleni@mpsv.cz" TargetMode="External"/><Relationship Id="rId4" Type="http://schemas.openxmlformats.org/officeDocument/2006/relationships/hyperlink" Target="http://www.facebook.com/socialnibydlenivcr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stat/product?code=ilc_lvho02&amp;language=en&amp;mode=vie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_0q-zyabdAhWLzKQKHez8BiYQjRx6BAgBEAU&amp;url=https://www.mirror.co.uk/news/uk-news/buy-boom-set-continue-private-7501650&amp;psig=AOvVaw3DYtyhQOxUFaOoEQUhr4Uy&amp;ust=153632973246251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41849D-7977-4F0E-813E-58F3BA303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00808"/>
            <a:ext cx="8460432" cy="388833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900" b="1" dirty="0">
                <a:latin typeface="Arial" panose="020B0604020202020204" pitchFamily="34" charset="0"/>
                <a:cs typeface="Arial" panose="020B0604020202020204" pitchFamily="34" charset="0"/>
              </a:rPr>
              <a:t>Jak sociální bydlení pomáhá – </a:t>
            </a:r>
            <a:r>
              <a:rPr lang="cs-CZ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Spolupráce, síťování a další příklady </a:t>
            </a: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z praxe systémového projektu MPSV</a:t>
            </a: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workshop projektu Systémová podpora sociální práce v obcích </a:t>
            </a:r>
            <a:r>
              <a:rPr lang="cs-CZ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3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Hr.Králové</a:t>
            </a:r>
            <a:r>
              <a:rPr lang="cs-CZ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7.2.2019</a:t>
            </a:r>
            <a:endParaRPr lang="cs-CZ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F5CE512-EF30-4AF1-8B22-C0919C7EC9BF}"/>
              </a:ext>
            </a:extLst>
          </p:cNvPr>
          <p:cNvSpPr txBox="1"/>
          <p:nvPr/>
        </p:nvSpPr>
        <p:spPr>
          <a:xfrm>
            <a:off x="395536" y="5732463"/>
            <a:ext cx="79547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b="1" dirty="0" smtClean="0"/>
              <a:t>Barbora Š. Stašková</a:t>
            </a:r>
            <a:endParaRPr lang="cs-CZ" sz="2000" b="1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Oddělení sociálního bydlení a sociálního začleňování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MPSV</a:t>
            </a: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C5749EF1-475C-41BD-9C46-E2DB8A314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pic>
        <p:nvPicPr>
          <p:cNvPr id="11269" name="Picture 2" descr="W:\PUBLICITA\VIZUÁLNÍ_IDENTITA\loga\OPZ\logo_OPZ_barevne.jpg">
            <a:extLst>
              <a:ext uri="{FF2B5EF4-FFF2-40B4-BE49-F238E27FC236}">
                <a16:creationId xmlns:a16="http://schemas.microsoft.com/office/drawing/2014/main" id="{0EAB74E9-61EE-49F4-81FD-04AC44867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1" y="228600"/>
            <a:ext cx="4608513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9B4F92E-4012-43A2-B8A1-8158D6F0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436096" y="116632"/>
            <a:ext cx="1011237" cy="1036637"/>
          </a:xfrm>
          <a:prstGeom prst="roundRect">
            <a:avLst/>
          </a:prstGeom>
          <a:noFill/>
          <a:ln>
            <a:noFill/>
          </a:ln>
          <a:effectLst/>
          <a:extLst/>
        </p:spPr>
      </p:pic>
      <p:pic>
        <p:nvPicPr>
          <p:cNvPr id="11271" name="Picture 6" descr="C:\Users\Matin\Desktop\Sociální bydlení 2-3.png">
            <a:extLst>
              <a:ext uri="{FF2B5EF4-FFF2-40B4-BE49-F238E27FC236}">
                <a16:creationId xmlns:a16="http://schemas.microsoft.com/office/drawing/2014/main" id="{6F190559-61D0-4CD3-A6EB-98247BC85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30175"/>
            <a:ext cx="1296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0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D51A8-0A0C-48A7-A815-89B05610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34" y="1412875"/>
            <a:ext cx="7298171" cy="3311525"/>
          </a:xfrm>
        </p:spPr>
        <p:txBody>
          <a:bodyPr>
            <a:normAutofit/>
          </a:bodyPr>
          <a:lstStyle/>
          <a:p>
            <a:pPr lvl="0" algn="ctr"/>
            <a:r>
              <a:rPr lang="cs-CZ" sz="4800" dirty="0">
                <a:latin typeface="+mn-lt"/>
                <a:cs typeface="Arial" panose="020B0604020202020204" pitchFamily="34" charset="0"/>
              </a:rPr>
              <a:t/>
            </a:r>
            <a:br>
              <a:rPr lang="cs-CZ" sz="4800" dirty="0">
                <a:latin typeface="+mn-lt"/>
                <a:cs typeface="Arial" panose="020B0604020202020204" pitchFamily="34" charset="0"/>
              </a:rPr>
            </a:br>
            <a:r>
              <a:rPr lang="cs-CZ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Systémový projekt MPSV</a:t>
            </a: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cs-CZ" sz="4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405CB457-017B-4644-A745-E24EE5BC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43B5ED-DBA0-473C-876E-E94D503F1CA1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cs-CZ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5637" y="0"/>
            <a:ext cx="8312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10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72ED3-6FCA-4119-9A84-F9A23103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642938"/>
            <a:ext cx="8027988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250FEDC-5DF7-4EAE-8242-83C3385BA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761053"/>
              </p:ext>
            </p:extLst>
          </p:nvPr>
        </p:nvGraphicFramePr>
        <p:xfrm>
          <a:off x="611188" y="1557338"/>
          <a:ext cx="7070725" cy="41447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3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6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047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Název projektu:</a:t>
                      </a:r>
                    </a:p>
                  </a:txBody>
                  <a:tcPr marL="91438" marR="91438" marT="45690" marB="45690"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Sociální bydlení – metodická a informační podpora v oblasti sociálních agend</a:t>
                      </a:r>
                    </a:p>
                  </a:txBody>
                  <a:tcPr marL="91438" marR="91438" marT="45690" marB="456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/>
                        <a:t>Zkrácený název:</a:t>
                      </a:r>
                    </a:p>
                  </a:txBody>
                  <a:tcPr marL="91438" marR="91438" marT="45690" marB="45690" anchor="ctr"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Podpora</a:t>
                      </a:r>
                      <a:r>
                        <a:rPr lang="cs-CZ" sz="1600" b="1" baseline="0" dirty="0"/>
                        <a:t> sociálního bydlení</a:t>
                      </a:r>
                      <a:endParaRPr lang="cs-CZ" sz="1600" b="1" dirty="0"/>
                    </a:p>
                  </a:txBody>
                  <a:tcPr marL="91438" marR="91438" marT="45690" marB="456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/>
                        <a:t>IČ projektu:</a:t>
                      </a:r>
                    </a:p>
                  </a:txBody>
                  <a:tcPr marL="91438" marR="91438" marT="45690" marB="45690" anchor="ctr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CZ.03.2.63/0.0/0.0/15_017/0003539</a:t>
                      </a:r>
                    </a:p>
                  </a:txBody>
                  <a:tcPr marL="91438" marR="91438" marT="45690" marB="456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Operační program:</a:t>
                      </a:r>
                      <a:endParaRPr lang="cs-CZ" sz="1600" b="1" dirty="0"/>
                    </a:p>
                  </a:txBody>
                  <a:tcPr marL="91438" marR="91438" marT="45690" marB="456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 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Zaměstnanost </a:t>
                      </a:r>
                      <a:r>
                        <a:rPr lang="cs-CZ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Číslo výzvy: </a:t>
                      </a:r>
                      <a:r>
                        <a:rPr lang="cs-CZ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017</a:t>
                      </a:r>
                      <a:endParaRPr lang="cs-CZ" sz="1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690" marB="456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14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Prioritní osa: </a:t>
                      </a:r>
                      <a:endParaRPr lang="cs-CZ" sz="1600" b="1" dirty="0"/>
                    </a:p>
                  </a:txBody>
                  <a:tcPr marL="91438" marR="91438" marT="45690" marB="456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– Sociální začleňování a boj s chudobou</a:t>
                      </a:r>
                    </a:p>
                  </a:txBody>
                  <a:tcPr marL="91438" marR="91438" marT="45690" marB="456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47">
                <a:tc>
                  <a:txBody>
                    <a:bodyPr/>
                    <a:lstStyle/>
                    <a:p>
                      <a:pPr algn="ctr"/>
                      <a:r>
                        <a:rPr lang="cs-CZ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Investiční priorita:</a:t>
                      </a:r>
                      <a:endParaRPr lang="cs-CZ" sz="1600" b="1" dirty="0"/>
                    </a:p>
                  </a:txBody>
                  <a:tcPr marL="91438" marR="91438" marT="45690" marB="456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91438" marR="91438" marT="45690" marB="456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8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Specifický cíl:</a:t>
                      </a:r>
                    </a:p>
                    <a:p>
                      <a:pPr algn="ctr"/>
                      <a:endParaRPr lang="cs-CZ" sz="1600" b="1" dirty="0"/>
                    </a:p>
                  </a:txBody>
                  <a:tcPr marL="91438" marR="91438" marT="45690" marB="45690" anchor="ctr"/>
                </a:tc>
                <a:tc>
                  <a:txBody>
                    <a:bodyPr/>
                    <a:lstStyle/>
                    <a:p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– Zvýšit kvalitu a udržitelnost systému sociálních služeb, služeb</a:t>
                      </a:r>
                    </a:p>
                    <a:p>
                      <a:r>
                        <a:rPr lang="cs-CZ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 rodiny a děti a dalších navazujících služeb podporujících sociální začleňování</a:t>
                      </a:r>
                    </a:p>
                  </a:txBody>
                  <a:tcPr marL="91438" marR="91438" marT="45690" marB="456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904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Realizace:</a:t>
                      </a:r>
                      <a:endParaRPr lang="cs-CZ" b="1" dirty="0"/>
                    </a:p>
                  </a:txBody>
                  <a:tcPr marL="91438" marR="91438" marT="45690" marB="45690" anchor="ctr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2016 – 2020</a:t>
                      </a:r>
                      <a:endParaRPr lang="cs-CZ" dirty="0"/>
                    </a:p>
                  </a:txBody>
                  <a:tcPr marL="91438" marR="91438" marT="45690" marB="456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Zástupný symbol pro číslo snímku 2">
            <a:extLst>
              <a:ext uri="{FF2B5EF4-FFF2-40B4-BE49-F238E27FC236}">
                <a16:creationId xmlns:a16="http://schemas.microsoft.com/office/drawing/2014/main" id="{F61445ED-80F7-4563-A317-1BC71470A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F64675-206F-4E61-BB25-810C8A76F74D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2563" name="TextovéPole 4">
            <a:extLst>
              <a:ext uri="{FF2B5EF4-FFF2-40B4-BE49-F238E27FC236}">
                <a16:creationId xmlns:a16="http://schemas.microsoft.com/office/drawing/2014/main" id="{B09CAA3B-30FE-4EC3-BAA9-DE782351B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248400"/>
            <a:ext cx="2232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200">
                <a:solidFill>
                  <a:prstClr val="black"/>
                </a:solidFill>
              </a:rPr>
              <a:t>* Včetně nepřímých nákladů</a:t>
            </a:r>
          </a:p>
        </p:txBody>
      </p:sp>
    </p:spTree>
    <p:extLst>
      <p:ext uri="{BB962C8B-B14F-4D97-AF65-F5344CB8AC3E}">
        <p14:creationId xmlns:p14="http://schemas.microsoft.com/office/powerpoint/2010/main" val="37493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E1A2F-7E3B-4863-B967-5556AF95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642938"/>
            <a:ext cx="8027988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Diagram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projektových vazeb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Picture 2" descr="C:\Users\Doron\Desktop\PROJEKT SOCIÁLNÍHO BYDLENÍ\Projektová žádost\Diagramy\projekt SB.jpg">
            <a:extLst>
              <a:ext uri="{FF2B5EF4-FFF2-40B4-BE49-F238E27FC236}">
                <a16:creationId xmlns:a16="http://schemas.microsoft.com/office/drawing/2014/main" id="{374170F9-3C7D-431D-8695-E492E061E49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7" y="1808018"/>
            <a:ext cx="7560425" cy="4384964"/>
          </a:xfrm>
        </p:spPr>
      </p:pic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94128373-6D42-4C1E-8C12-E492633AD4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AE2C28-5A50-4A81-848E-40CF71D73C7C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1BF3C-315E-422E-9D13-2AABA5CD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-15875"/>
            <a:ext cx="8027987" cy="85248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Spolupráce s obcemi</a:t>
            </a:r>
          </a:p>
        </p:txBody>
      </p:sp>
      <p:sp>
        <p:nvSpPr>
          <p:cNvPr id="24579" name="TextovéPole 11">
            <a:extLst>
              <a:ext uri="{FF2B5EF4-FFF2-40B4-BE49-F238E27FC236}">
                <a16:creationId xmlns:a16="http://schemas.microsoft.com/office/drawing/2014/main" id="{C0D65DAE-05CB-4435-86AF-543EA128D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341438"/>
            <a:ext cx="33845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2000" i="1">
                <a:solidFill>
                  <a:prstClr val="black"/>
                </a:solidFill>
              </a:rPr>
              <a:t>* V sedmi z těchto obcí působí lokální konzultanti ASZ</a:t>
            </a:r>
          </a:p>
        </p:txBody>
      </p:sp>
      <p:sp>
        <p:nvSpPr>
          <p:cNvPr id="24580" name="TextovéPole 15">
            <a:extLst>
              <a:ext uri="{FF2B5EF4-FFF2-40B4-BE49-F238E27FC236}">
                <a16:creationId xmlns:a16="http://schemas.microsoft.com/office/drawing/2014/main" id="{E60B6922-D8DE-4AAA-AD1F-EB86F067A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308225"/>
            <a:ext cx="319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4581" name="TextovéPole 17">
            <a:extLst>
              <a:ext uri="{FF2B5EF4-FFF2-40B4-BE49-F238E27FC236}">
                <a16:creationId xmlns:a16="http://schemas.microsoft.com/office/drawing/2014/main" id="{B329CD18-67C3-4343-8ADF-2B4B80CC9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2420938"/>
            <a:ext cx="32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4582" name="TextovéPole 18">
            <a:extLst>
              <a:ext uri="{FF2B5EF4-FFF2-40B4-BE49-F238E27FC236}">
                <a16:creationId xmlns:a16="http://schemas.microsoft.com/office/drawing/2014/main" id="{32ADEA85-F65A-4199-8C3C-69236EF59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3933825"/>
            <a:ext cx="32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4583" name="TextovéPole 19">
            <a:extLst>
              <a:ext uri="{FF2B5EF4-FFF2-40B4-BE49-F238E27FC236}">
                <a16:creationId xmlns:a16="http://schemas.microsoft.com/office/drawing/2014/main" id="{8EAAF2D1-9655-4E83-AE86-55789D2C1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650" y="5116513"/>
            <a:ext cx="32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4584" name="TextovéPole 20">
            <a:extLst>
              <a:ext uri="{FF2B5EF4-FFF2-40B4-BE49-F238E27FC236}">
                <a16:creationId xmlns:a16="http://schemas.microsoft.com/office/drawing/2014/main" id="{D570D8AB-C64C-4DF6-8687-50B3F3103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2092325"/>
            <a:ext cx="32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4585" name="TextovéPole 21">
            <a:extLst>
              <a:ext uri="{FF2B5EF4-FFF2-40B4-BE49-F238E27FC236}">
                <a16:creationId xmlns:a16="http://schemas.microsoft.com/office/drawing/2014/main" id="{4A41FFB4-F316-47D7-9FA6-1F1996B11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263" y="2524125"/>
            <a:ext cx="320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4586" name="TextovéPole 22">
            <a:extLst>
              <a:ext uri="{FF2B5EF4-FFF2-40B4-BE49-F238E27FC236}">
                <a16:creationId xmlns:a16="http://schemas.microsoft.com/office/drawing/2014/main" id="{CC16911C-4289-4E95-B02F-DEAF710F4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5" y="2668588"/>
            <a:ext cx="319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2000" i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9" name="Zástupný symbol pro číslo snímku 2">
            <a:extLst>
              <a:ext uri="{FF2B5EF4-FFF2-40B4-BE49-F238E27FC236}">
                <a16:creationId xmlns:a16="http://schemas.microsoft.com/office/drawing/2014/main" id="{83C89E0C-BFCC-41DF-A650-1DA89C3F3A1A}"/>
              </a:ext>
            </a:extLst>
          </p:cNvPr>
          <p:cNvSpPr txBox="1">
            <a:spLocks/>
          </p:cNvSpPr>
          <p:nvPr/>
        </p:nvSpPr>
        <p:spPr bwMode="auto"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D517917F-A39C-48F9-A470-881B30750598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4588" name="Picture 15">
            <a:extLst>
              <a:ext uri="{FF2B5EF4-FFF2-40B4-BE49-F238E27FC236}">
                <a16:creationId xmlns:a16="http://schemas.microsoft.com/office/drawing/2014/main" id="{E32F0EB4-81B4-4BD3-B081-3754A3F7D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" r="7748"/>
          <a:stretch>
            <a:fillRect/>
          </a:stretch>
        </p:blipFill>
        <p:spPr bwMode="auto">
          <a:xfrm>
            <a:off x="-36513" y="784225"/>
            <a:ext cx="9180513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7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97768"/>
            <a:ext cx="802798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Analýzy a metodiky</a:t>
            </a:r>
          </a:p>
        </p:txBody>
      </p:sp>
      <p:sp>
        <p:nvSpPr>
          <p:cNvPr id="32771" name="Zástupný symbol pro obsah 4">
            <a:extLst>
              <a:ext uri="{FF2B5EF4-FFF2-40B4-BE49-F238E27FC236}">
                <a16:creationId xmlns:a16="http://schemas.microsoft.com/office/drawing/2014/main" id="{B9158B66-5AAD-473F-AFC0-9D9509349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7305" y="908720"/>
            <a:ext cx="8711753" cy="5832648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2000" b="1" dirty="0"/>
              <a:t>Analýzy</a:t>
            </a:r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dirty="0"/>
              <a:t>Analýza dopadů nedostačujícího bydlení na školní a další problémy dětí v ČR</a:t>
            </a:r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dirty="0"/>
              <a:t>Analýza </a:t>
            </a:r>
            <a:r>
              <a:rPr lang="cs-CZ" altLang="cs-CZ" sz="1800" dirty="0" smtClean="0"/>
              <a:t>FAWOS (př. Vídně)</a:t>
            </a:r>
            <a:endParaRPr lang="cs-CZ" altLang="cs-CZ" sz="1800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dirty="0" smtClean="0"/>
              <a:t>Analýza </a:t>
            </a:r>
            <a:r>
              <a:rPr lang="cs-CZ" altLang="cs-CZ" sz="1800" dirty="0"/>
              <a:t>inovativních postupů a služeb pro rodiny a děti v České republice</a:t>
            </a:r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dirty="0" smtClean="0"/>
              <a:t>Velikost </a:t>
            </a:r>
            <a:r>
              <a:rPr lang="cs-CZ" altLang="cs-CZ" sz="1800" dirty="0"/>
              <a:t>a struktura skupin osob bez domova a osob vyloučených z bydlení</a:t>
            </a:r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dirty="0"/>
              <a:t>Struktura obecních bytů s ohledem na sociální využití</a:t>
            </a:r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dirty="0" smtClean="0"/>
              <a:t>A </a:t>
            </a:r>
            <a:r>
              <a:rPr lang="cs-CZ" altLang="cs-CZ" sz="1800" dirty="0" err="1"/>
              <a:t>Mid</a:t>
            </a:r>
            <a:r>
              <a:rPr lang="cs-CZ" altLang="cs-CZ" sz="1800" dirty="0"/>
              <a:t>-Term </a:t>
            </a:r>
            <a:r>
              <a:rPr lang="cs-CZ" altLang="cs-CZ" sz="1800" dirty="0" err="1"/>
              <a:t>Analysis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the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Impact</a:t>
            </a:r>
            <a:r>
              <a:rPr lang="cs-CZ" altLang="cs-CZ" sz="1800" dirty="0"/>
              <a:t> </a:t>
            </a:r>
            <a:r>
              <a:rPr lang="cs-CZ" altLang="cs-CZ" sz="1800" dirty="0" err="1"/>
              <a:t>of</a:t>
            </a:r>
            <a:r>
              <a:rPr lang="cs-CZ" altLang="cs-CZ" sz="1800" dirty="0"/>
              <a:t> </a:t>
            </a:r>
            <a:r>
              <a:rPr lang="cs-CZ" altLang="cs-CZ" sz="1800" dirty="0" err="1"/>
              <a:t>Structural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Funds</a:t>
            </a:r>
            <a:r>
              <a:rPr lang="cs-CZ" altLang="cs-CZ" sz="1800" dirty="0"/>
              <a:t> on Public, </a:t>
            </a:r>
            <a:r>
              <a:rPr lang="cs-CZ" altLang="cs-CZ" sz="1800" dirty="0" err="1"/>
              <a:t>Cooperative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 and </a:t>
            </a:r>
            <a:r>
              <a:rPr lang="cs-CZ" altLang="cs-CZ" sz="1800" dirty="0" err="1"/>
              <a:t>Social</a:t>
            </a:r>
            <a:r>
              <a:rPr lang="cs-CZ" altLang="cs-CZ" sz="1800" dirty="0"/>
              <a:t> Housing in 2014–2020</a:t>
            </a:r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dirty="0"/>
              <a:t>Srovnání nákladů na bydlení v azylových domech a v bytech systému </a:t>
            </a:r>
            <a:r>
              <a:rPr lang="cs-CZ" altLang="cs-CZ" sz="1800" dirty="0" smtClean="0"/>
              <a:t>SB</a:t>
            </a:r>
            <a:endParaRPr lang="cs-CZ" altLang="cs-CZ" sz="1800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dirty="0" smtClean="0"/>
              <a:t>Výzkum sousedských vztahů </a:t>
            </a:r>
            <a:r>
              <a:rPr lang="cs-CZ" altLang="cs-CZ" sz="1800" i="1" dirty="0" smtClean="0"/>
              <a:t>(cca </a:t>
            </a:r>
            <a:r>
              <a:rPr lang="cs-CZ" altLang="cs-CZ" sz="1800" i="1" dirty="0"/>
              <a:t>6</a:t>
            </a:r>
            <a:r>
              <a:rPr lang="cs-CZ" altLang="cs-CZ" sz="1800" i="1" dirty="0" smtClean="0"/>
              <a:t>/2019</a:t>
            </a:r>
            <a:r>
              <a:rPr lang="cs-CZ" altLang="cs-CZ" sz="1800" i="1" dirty="0" smtClean="0"/>
              <a:t>)</a:t>
            </a:r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2000" b="1" dirty="0" smtClean="0"/>
              <a:t>Metodiky </a:t>
            </a:r>
            <a:endParaRPr lang="cs-CZ" altLang="cs-CZ" sz="2000" b="1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b="1" dirty="0"/>
              <a:t>Metodika identifikace lokalit rezidenční segregace</a:t>
            </a:r>
            <a:endParaRPr lang="cs-CZ" altLang="cs-CZ" sz="1800" b="1" dirty="0" smtClean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b="1" dirty="0" smtClean="0"/>
              <a:t>Metodika </a:t>
            </a:r>
            <a:r>
              <a:rPr lang="cs-CZ" altLang="cs-CZ" sz="1800" b="1" dirty="0"/>
              <a:t>sociální práce v sociálním bydlením</a:t>
            </a:r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dirty="0"/>
              <a:t>Metodika nevyhovujícího bydlení a možnosti jeho řešení</a:t>
            </a:r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dirty="0"/>
              <a:t>Metodika práce pro pracovníky Úřadu práce ČR související se systémem </a:t>
            </a:r>
            <a:r>
              <a:rPr lang="cs-CZ" altLang="cs-CZ" sz="1800" dirty="0" smtClean="0"/>
              <a:t>SB</a:t>
            </a:r>
            <a:endParaRPr lang="cs-CZ" altLang="cs-CZ" sz="1800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sz="1800" dirty="0"/>
              <a:t>Metodika pro spolupráci orgánů veřejné správy při realizaci sociálního </a:t>
            </a:r>
            <a:r>
              <a:rPr lang="cs-CZ" altLang="cs-CZ" sz="1800" dirty="0" smtClean="0"/>
              <a:t>bydlení</a:t>
            </a:r>
            <a:endParaRPr lang="cs-CZ" altLang="cs-CZ" sz="1800" i="1" dirty="0" smtClean="0"/>
          </a:p>
          <a:p>
            <a:pPr marL="92075" lvl="1" indent="0" eaLnBrk="1" hangingPunct="1">
              <a:spcBef>
                <a:spcPts val="0"/>
              </a:spcBef>
              <a:buNone/>
            </a:pPr>
            <a:endParaRPr lang="cs-CZ" altLang="cs-CZ" sz="1400" i="1" dirty="0" smtClean="0"/>
          </a:p>
          <a:p>
            <a:pPr marL="92075" lvl="1" indent="0" eaLnBrk="1" hangingPunct="1">
              <a:buNone/>
            </a:pPr>
            <a:r>
              <a:rPr lang="cs-CZ" altLang="cs-CZ" sz="1800" i="1" dirty="0" smtClean="0"/>
              <a:t>Výstupy </a:t>
            </a:r>
            <a:r>
              <a:rPr lang="cs-CZ" altLang="cs-CZ" sz="1800" i="1" dirty="0"/>
              <a:t>na: </a:t>
            </a:r>
            <a:r>
              <a:rPr lang="cs-CZ" altLang="cs-CZ" sz="1800" i="1" dirty="0">
                <a:solidFill>
                  <a:srgbClr val="0070C0"/>
                </a:solidFill>
                <a:hlinkClick r:id="rId3"/>
              </a:rPr>
              <a:t>www.socialnibydleni.mpsv.cz</a:t>
            </a:r>
            <a:r>
              <a:rPr lang="cs-CZ" altLang="cs-CZ" sz="1800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FF53067A-99B3-49E1-858A-2F83EE0F0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A4B7E2-B7B8-4B79-8429-1EBBA8669A48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02798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Aktuální stav a další aktivity v projektu</a:t>
            </a:r>
          </a:p>
        </p:txBody>
      </p:sp>
      <p:sp>
        <p:nvSpPr>
          <p:cNvPr id="32771" name="Zástupný symbol pro obsah 4">
            <a:extLst>
              <a:ext uri="{FF2B5EF4-FFF2-40B4-BE49-F238E27FC236}">
                <a16:creationId xmlns:a16="http://schemas.microsoft.com/office/drawing/2014/main" id="{B9158B66-5AAD-473F-AFC0-9D9509349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7620000" cy="5256584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2000" dirty="0" smtClean="0"/>
              <a:t>Obce pilotují své projekty (analýzy, příprava lokálních koncepcí, pravidel přidělování bytů…)</a:t>
            </a:r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2000" dirty="0" smtClean="0"/>
              <a:t>Otevřelo se Kontaktní centrum pro veřejnost</a:t>
            </a:r>
          </a:p>
          <a:p>
            <a:pPr eaLnBrk="1" hangingPunct="1">
              <a:buFont typeface="Symbol" panose="05050102010706020507" pitchFamily="18" charset="2"/>
              <a:buChar char=""/>
            </a:pPr>
            <a:endParaRPr lang="cs-CZ" altLang="cs-CZ" sz="2000" dirty="0" smtClean="0"/>
          </a:p>
          <a:p>
            <a:pPr eaLnBrk="1" hangingPunct="1">
              <a:buFont typeface="Symbol" panose="05050102010706020507" pitchFamily="18" charset="2"/>
              <a:buChar char=""/>
            </a:pPr>
            <a:endParaRPr lang="cs-CZ" altLang="cs-CZ" sz="2000" dirty="0"/>
          </a:p>
          <a:p>
            <a:pPr eaLnBrk="1" hangingPunct="1">
              <a:buFont typeface="Symbol" panose="05050102010706020507" pitchFamily="18" charset="2"/>
              <a:buChar char=""/>
            </a:pPr>
            <a:endParaRPr lang="cs-CZ" altLang="cs-CZ" sz="2000" dirty="0" smtClean="0"/>
          </a:p>
          <a:p>
            <a:pPr eaLnBrk="1" hangingPunct="1">
              <a:buFont typeface="Symbol" panose="05050102010706020507" pitchFamily="18" charset="2"/>
              <a:buChar char=""/>
            </a:pPr>
            <a:endParaRPr lang="cs-CZ" altLang="cs-CZ" sz="2000" dirty="0"/>
          </a:p>
          <a:p>
            <a:pPr eaLnBrk="1" hangingPunct="1">
              <a:buFont typeface="Symbol" panose="05050102010706020507" pitchFamily="18" charset="2"/>
              <a:buChar char=""/>
            </a:pPr>
            <a:endParaRPr lang="cs-CZ" altLang="cs-CZ" sz="2000" dirty="0" smtClean="0"/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2000" b="1" dirty="0" smtClean="0"/>
              <a:t>Zpravodaj</a:t>
            </a:r>
          </a:p>
          <a:p>
            <a:pPr eaLnBrk="1" hangingPunct="1">
              <a:spcBef>
                <a:spcPts val="0"/>
              </a:spcBef>
              <a:buFont typeface="Symbol" panose="05050102010706020507" pitchFamily="18" charset="2"/>
              <a:buChar char=""/>
            </a:pPr>
            <a:r>
              <a:rPr lang="cs-CZ" altLang="cs-CZ" sz="2000" dirty="0" smtClean="0"/>
              <a:t>Webová stránka </a:t>
            </a:r>
            <a:r>
              <a:rPr lang="cs-CZ" altLang="cs-CZ" sz="2800" b="1" dirty="0" smtClean="0">
                <a:hlinkClick r:id="rId3"/>
              </a:rPr>
              <a:t>www.socialnibydleni.mpsv.cz</a:t>
            </a:r>
            <a:r>
              <a:rPr lang="cs-CZ" altLang="cs-CZ" b="1" dirty="0" smtClean="0">
                <a:hlinkClick r:id="rId3"/>
              </a:rPr>
              <a:t> </a:t>
            </a:r>
            <a:endParaRPr lang="cs-CZ" altLang="cs-CZ" b="1" dirty="0" smtClean="0"/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2000" dirty="0" err="1" smtClean="0"/>
              <a:t>Facebook</a:t>
            </a:r>
            <a:r>
              <a:rPr lang="cs-CZ" altLang="cs-CZ" sz="2000" dirty="0" smtClean="0"/>
              <a:t> </a:t>
            </a:r>
            <a:r>
              <a:rPr lang="cs-CZ" sz="2000" dirty="0" smtClean="0">
                <a:hlinkClick r:id="rId4"/>
              </a:rPr>
              <a:t>www.facebook.com/socialnibydlenivcr</a:t>
            </a:r>
            <a:r>
              <a:rPr lang="cs-CZ" sz="2000" dirty="0" smtClean="0"/>
              <a:t> </a:t>
            </a:r>
            <a:endParaRPr lang="cs-CZ" altLang="cs-CZ" sz="2000" dirty="0" smtClean="0"/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2000" dirty="0" smtClean="0"/>
              <a:t>Informační kampaň, </a:t>
            </a:r>
            <a:r>
              <a:rPr lang="cs-CZ" altLang="cs-CZ" sz="2000" b="1" dirty="0" smtClean="0"/>
              <a:t>letáky, brožury</a:t>
            </a:r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2000" dirty="0" smtClean="0"/>
              <a:t>Evaluace, výzkumy a analýzy</a:t>
            </a:r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2000" b="1" dirty="0" smtClean="0"/>
              <a:t>14 regionálních workshopů, konference</a:t>
            </a:r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2000" dirty="0" smtClean="0"/>
              <a:t>…</a:t>
            </a:r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FF53067A-99B3-49E1-858A-2F83EE0F0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A4B7E2-B7B8-4B79-8429-1EBBA8669A48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3333" t="11065" r="3430" b="6448"/>
          <a:stretch/>
        </p:blipFill>
        <p:spPr bwMode="auto">
          <a:xfrm rot="443474">
            <a:off x="6009326" y="4996327"/>
            <a:ext cx="2455863" cy="1738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2" descr="C:\Users\jan.zlonicky\Desktop\Obrázek2.jpg">
            <a:extLst/>
          </p:cNvPr>
          <p:cNvPicPr>
            <a:picLocks noChangeAspect="1" noChangeArrowheads="1"/>
          </p:cNvPicPr>
          <p:nvPr/>
        </p:nvPicPr>
        <p:blipFill>
          <a:blip r:embed="rId6" cstate="print"/>
          <a:srcRect b="40714"/>
          <a:stretch>
            <a:fillRect/>
          </a:stretch>
        </p:blipFill>
        <p:spPr bwMode="auto">
          <a:xfrm rot="21294751">
            <a:off x="6165915" y="1832427"/>
            <a:ext cx="2142683" cy="2298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729333" y="2276872"/>
            <a:ext cx="5248209" cy="178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Symbol" panose="05050102010706020507" pitchFamily="18" charset="2"/>
              <a:buChar char="&lt;"/>
              <a:defRPr/>
            </a:pPr>
            <a:r>
              <a:rPr lang="cs-CZ" altLang="cs-CZ" sz="1600" dirty="0" smtClean="0">
                <a:solidFill>
                  <a:sysClr val="windowText" lastClr="000000"/>
                </a:solidFill>
              </a:rPr>
              <a:t>Individuální  konzultace v Praze (po předchozí domluvě):</a:t>
            </a:r>
          </a:p>
          <a:p>
            <a:pPr lvl="1">
              <a:buClr>
                <a:srgbClr val="9BBB59"/>
              </a:buClr>
              <a:buFont typeface="Symbol" panose="05050102010706020507" pitchFamily="18" charset="2"/>
              <a:buChar char="&lt;"/>
              <a:defRPr/>
            </a:pPr>
            <a:r>
              <a:rPr lang="cs-CZ" altLang="cs-CZ" sz="1600" dirty="0" smtClean="0">
                <a:solidFill>
                  <a:sysClr val="windowText" lastClr="000000"/>
                </a:solidFill>
                <a:hlinkClick r:id="rId7"/>
              </a:rPr>
              <a:t>socialni.bydleni@mpsv.cz</a:t>
            </a:r>
            <a:r>
              <a:rPr lang="cs-CZ" altLang="cs-CZ" sz="1600" dirty="0" smtClean="0">
                <a:solidFill>
                  <a:sysClr val="windowText" lastClr="000000"/>
                </a:solidFill>
              </a:rPr>
              <a:t> </a:t>
            </a:r>
          </a:p>
          <a:p>
            <a:pPr lvl="1">
              <a:buClr>
                <a:srgbClr val="9BBB59"/>
              </a:buClr>
              <a:buFont typeface="Symbol" panose="05050102010706020507" pitchFamily="18" charset="2"/>
              <a:buChar char="&lt;"/>
              <a:defRPr/>
            </a:pPr>
            <a:r>
              <a:rPr lang="cs-CZ" altLang="cs-CZ" sz="1600" dirty="0" smtClean="0">
                <a:solidFill>
                  <a:sysClr val="windowText" lastClr="000000"/>
                </a:solidFill>
              </a:rPr>
              <a:t>+420 778 455 761</a:t>
            </a:r>
          </a:p>
          <a:p>
            <a:pPr>
              <a:buClr>
                <a:srgbClr val="FF0000"/>
              </a:buClr>
              <a:buFont typeface="Symbol" panose="05050102010706020507" pitchFamily="18" charset="2"/>
              <a:buChar char="&lt;"/>
              <a:defRPr/>
            </a:pPr>
            <a:r>
              <a:rPr lang="cs-CZ" altLang="cs-CZ" sz="1600" dirty="0" smtClean="0">
                <a:solidFill>
                  <a:sysClr val="windowText" lastClr="000000"/>
                </a:solidFill>
              </a:rPr>
              <a:t>V rámci konzultačních hodin:</a:t>
            </a:r>
          </a:p>
          <a:p>
            <a:pPr lvl="1">
              <a:buClr>
                <a:srgbClr val="9BBB59"/>
              </a:buClr>
              <a:buFont typeface="Symbol" panose="05050102010706020507" pitchFamily="18" charset="2"/>
              <a:buChar char="&lt;"/>
              <a:defRPr/>
            </a:pPr>
            <a:r>
              <a:rPr lang="cs-CZ" altLang="cs-CZ" sz="1600" dirty="0" smtClean="0">
                <a:solidFill>
                  <a:sysClr val="windowText" lastClr="000000"/>
                </a:solidFill>
              </a:rPr>
              <a:t>pondělí od 12 do 16 hodin</a:t>
            </a:r>
          </a:p>
          <a:p>
            <a:pPr lvl="1">
              <a:buClr>
                <a:srgbClr val="9BBB59"/>
              </a:buClr>
              <a:buFont typeface="Symbol" panose="05050102010706020507" pitchFamily="18" charset="2"/>
              <a:buChar char="&lt;"/>
              <a:defRPr/>
            </a:pPr>
            <a:r>
              <a:rPr lang="cs-CZ" altLang="cs-CZ" sz="1600" dirty="0" smtClean="0">
                <a:solidFill>
                  <a:sysClr val="windowText" lastClr="000000"/>
                </a:solidFill>
              </a:rPr>
              <a:t>středa, pátek od 9 do 13 hodin</a:t>
            </a:r>
          </a:p>
        </p:txBody>
      </p:sp>
    </p:spTree>
    <p:extLst>
      <p:ext uri="{BB962C8B-B14F-4D97-AF65-F5344CB8AC3E}">
        <p14:creationId xmlns:p14="http://schemas.microsoft.com/office/powerpoint/2010/main" val="11978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D51A8-0A0C-48A7-A815-89B05610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412875"/>
            <a:ext cx="8027988" cy="33115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dirty="0">
                <a:latin typeface="+mn-lt"/>
                <a:cs typeface="Arial" panose="020B0604020202020204" pitchFamily="34" charset="0"/>
              </a:rPr>
              <a:t/>
            </a:r>
            <a:br>
              <a:rPr lang="cs-CZ" sz="4800" dirty="0">
                <a:latin typeface="+mn-lt"/>
                <a:cs typeface="Arial" panose="020B0604020202020204" pitchFamily="34" charset="0"/>
              </a:rPr>
            </a:br>
            <a:r>
              <a:rPr lang="cs-CZ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Síťování a další </a:t>
            </a:r>
            <a:br>
              <a:rPr lang="cs-CZ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cs-CZ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dobrá </a:t>
            </a:r>
            <a:r>
              <a:rPr lang="cs-CZ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praxe v obcích</a:t>
            </a: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cs-CZ" sz="4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405CB457-017B-4644-A745-E24EE5BC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43B5ED-DBA0-473C-876E-E94D503F1CA1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405CB457-017B-4644-A745-E24EE5BC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43B5ED-DBA0-473C-876E-E94D503F1CA1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Spolupráce aktérů na místní úrovni 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0" y="1340768"/>
            <a:ext cx="8748464" cy="5472608"/>
          </a:xfrm>
        </p:spPr>
        <p:txBody>
          <a:bodyPr rtlCol="0">
            <a:normAutofit fontScale="32500" lnSpcReduction="20000"/>
          </a:bodyPr>
          <a:lstStyle/>
          <a:p>
            <a:pPr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8800" dirty="0"/>
              <a:t>zajistit</a:t>
            </a:r>
            <a:r>
              <a:rPr lang="cs-CZ" sz="8000" b="1" dirty="0"/>
              <a:t> funkční </a:t>
            </a:r>
            <a:r>
              <a:rPr lang="cs-CZ" sz="8000" b="1" dirty="0" smtClean="0"/>
              <a:t>a propojenou síť:</a:t>
            </a:r>
          </a:p>
          <a:p>
            <a:pPr marL="1600200" lvl="1" indent="-11430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7600" b="1" dirty="0" smtClean="0"/>
              <a:t>majitelů bytů</a:t>
            </a:r>
          </a:p>
          <a:p>
            <a:pPr marL="1600200" lvl="1" indent="-114300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7600" b="1" dirty="0" smtClean="0"/>
              <a:t>sociální práce</a:t>
            </a:r>
          </a:p>
          <a:p>
            <a:pPr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8000" b="1" dirty="0" smtClean="0"/>
              <a:t>Aktéři:</a:t>
            </a:r>
          </a:p>
          <a:p>
            <a:pPr lvl="1" fontAlgn="auto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7200" b="1" dirty="0" smtClean="0"/>
              <a:t>obec </a:t>
            </a:r>
            <a:r>
              <a:rPr lang="cs-CZ" sz="7200" dirty="0" smtClean="0"/>
              <a:t>(samospráva, bytový a soc. odbor, správce nemovitostí…) </a:t>
            </a:r>
            <a:br>
              <a:rPr lang="cs-CZ" sz="7200" dirty="0" smtClean="0"/>
            </a:br>
            <a:r>
              <a:rPr lang="cs-CZ" sz="7200" dirty="0" smtClean="0"/>
              <a:t>– klíčová = </a:t>
            </a:r>
            <a:r>
              <a:rPr lang="cs-CZ" sz="7200" b="1" u="sng" dirty="0" smtClean="0"/>
              <a:t>spolupráce bytového a sociálního odbor</a:t>
            </a:r>
            <a:r>
              <a:rPr lang="cs-CZ" sz="7200" b="1" u="sng" dirty="0"/>
              <a:t>u</a:t>
            </a:r>
          </a:p>
          <a:p>
            <a:pPr lvl="1" fontAlgn="auto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7200" b="1" dirty="0" smtClean="0"/>
              <a:t>poskytovatelé sociálních služeb</a:t>
            </a:r>
          </a:p>
          <a:p>
            <a:pPr lvl="1" fontAlgn="auto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7200" b="1" dirty="0"/>
              <a:t>NNO, nadace, sociální realitní </a:t>
            </a:r>
            <a:r>
              <a:rPr lang="cs-CZ" sz="7200" b="1" dirty="0" smtClean="0"/>
              <a:t>agentury, škola</a:t>
            </a:r>
            <a:endParaRPr lang="cs-CZ" sz="7200" b="1" dirty="0"/>
          </a:p>
          <a:p>
            <a:pPr lvl="1" fontAlgn="auto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7200" b="1" dirty="0" smtClean="0"/>
              <a:t>Úřad práce</a:t>
            </a:r>
          </a:p>
          <a:p>
            <a:pPr lvl="1" fontAlgn="auto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7200" b="1" dirty="0"/>
              <a:t>ASZ – lokální konzultanti, kraje, ORP, DSO, MAS…</a:t>
            </a:r>
          </a:p>
          <a:p>
            <a:pPr lvl="1" fontAlgn="auto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7200" b="1" dirty="0" smtClean="0"/>
              <a:t>významnější </a:t>
            </a:r>
            <a:r>
              <a:rPr lang="cs-CZ" sz="7200" b="1" dirty="0"/>
              <a:t>vlastníci bytového </a:t>
            </a:r>
            <a:r>
              <a:rPr lang="cs-CZ" sz="7200" b="1" dirty="0" smtClean="0"/>
              <a:t>fondu </a:t>
            </a:r>
            <a:r>
              <a:rPr lang="cs-CZ" sz="7200" dirty="0" smtClean="0"/>
              <a:t>(fy, soukromníci, družstva</a:t>
            </a:r>
            <a:r>
              <a:rPr lang="cs-CZ" sz="7200" dirty="0" smtClean="0"/>
              <a:t>)</a:t>
            </a:r>
          </a:p>
          <a:p>
            <a:pPr marL="422275" lvl="2" indent="0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7000" dirty="0" smtClean="0"/>
          </a:p>
          <a:p>
            <a:pPr marL="93663" indent="261938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7400" dirty="0" smtClean="0"/>
              <a:t>pracovní </a:t>
            </a:r>
            <a:r>
              <a:rPr lang="cs-CZ" sz="7400" dirty="0" smtClean="0"/>
              <a:t>skupina </a:t>
            </a:r>
            <a:r>
              <a:rPr lang="cs-CZ" sz="7400" dirty="0" smtClean="0">
                <a:sym typeface="Wingdings" pitchFamily="2" charset="2"/>
              </a:rPr>
              <a:t> neformální vztahy boří </a:t>
            </a:r>
            <a:r>
              <a:rPr lang="cs-CZ" sz="7400" dirty="0" smtClean="0">
                <a:sym typeface="Wingdings" pitchFamily="2" charset="2"/>
              </a:rPr>
              <a:t>bariéry</a:t>
            </a:r>
            <a:endParaRPr lang="cs-CZ" sz="7400" dirty="0" smtClean="0"/>
          </a:p>
          <a:p>
            <a:pPr marL="93663" indent="261938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7400" dirty="0" smtClean="0"/>
              <a:t>neměl by být </a:t>
            </a:r>
            <a:r>
              <a:rPr lang="cs-CZ" sz="7400" dirty="0" smtClean="0"/>
              <a:t>vynechán </a:t>
            </a:r>
            <a:r>
              <a:rPr lang="cs-CZ" sz="7400" dirty="0" smtClean="0"/>
              <a:t>žádný z klíčových </a:t>
            </a:r>
            <a:r>
              <a:rPr lang="cs-CZ" sz="7400" dirty="0" smtClean="0"/>
              <a:t>aktérů!</a:t>
            </a:r>
            <a:endParaRPr lang="cs-CZ" sz="7400" dirty="0" smtClean="0"/>
          </a:p>
          <a:p>
            <a:pPr marL="93663" indent="261938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"/>
              <a:defRPr/>
            </a:pPr>
            <a:r>
              <a:rPr lang="cs-CZ" sz="7400" dirty="0" smtClean="0"/>
              <a:t>lze využít </a:t>
            </a:r>
            <a:r>
              <a:rPr lang="cs-CZ" sz="7400" dirty="0"/>
              <a:t>komunitní </a:t>
            </a:r>
            <a:r>
              <a:rPr lang="cs-CZ" sz="7400" dirty="0" smtClean="0"/>
              <a:t>plánování</a:t>
            </a:r>
          </a:p>
        </p:txBody>
      </p:sp>
    </p:spTree>
    <p:extLst>
      <p:ext uri="{BB962C8B-B14F-4D97-AF65-F5344CB8AC3E}">
        <p14:creationId xmlns:p14="http://schemas.microsoft.com/office/powerpoint/2010/main" val="20581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405CB457-017B-4644-A745-E24EE5BC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43B5ED-DBA0-473C-876E-E94D503F1CA1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548680"/>
            <a:ext cx="8027988" cy="7200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Analýza situace 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251520" y="1269132"/>
            <a:ext cx="8509000" cy="561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buClr>
                <a:srgbClr val="1F497D"/>
              </a:buClr>
              <a:buFont typeface="Symbol" panose="05050102010706020507" pitchFamily="18" charset="2"/>
              <a:buChar char="&lt;"/>
              <a:defRPr/>
            </a:pPr>
            <a:r>
              <a:rPr lang="cs-CZ" sz="2400" dirty="0" smtClean="0">
                <a:solidFill>
                  <a:sysClr val="windowText" lastClr="000000"/>
                </a:solidFill>
              </a:rPr>
              <a:t>analýzy v oblasti kapacity</a:t>
            </a:r>
            <a:r>
              <a:rPr lang="cs-CZ" sz="2400" b="1" dirty="0" smtClean="0">
                <a:solidFill>
                  <a:sysClr val="windowText" lastClr="000000"/>
                </a:solidFill>
              </a:rPr>
              <a:t> bytového fondu</a:t>
            </a:r>
            <a:endParaRPr lang="cs-CZ" sz="2400" dirty="0" smtClean="0">
              <a:solidFill>
                <a:sysClr val="windowText" lastClr="000000"/>
              </a:solidFill>
            </a:endParaRPr>
          </a:p>
          <a:p>
            <a:pPr lv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&lt;"/>
              <a:defRPr/>
            </a:pPr>
            <a:r>
              <a:rPr lang="cs-CZ" sz="1800" dirty="0" smtClean="0">
                <a:solidFill>
                  <a:sysClr val="windowText" lastClr="000000"/>
                </a:solidFill>
              </a:rPr>
              <a:t>kolik nájemních bytů je potřeba? zastavit privatizaci</a:t>
            </a:r>
          </a:p>
          <a:p>
            <a:pPr lv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&lt;"/>
              <a:defRPr/>
            </a:pPr>
            <a:r>
              <a:rPr lang="cs-CZ" sz="1800" dirty="0" smtClean="0">
                <a:solidFill>
                  <a:sysClr val="windowText" lastClr="000000"/>
                </a:solidFill>
              </a:rPr>
              <a:t>kde byty umístit – </a:t>
            </a:r>
            <a:r>
              <a:rPr lang="cs-CZ" sz="1800" dirty="0" err="1" smtClean="0">
                <a:solidFill>
                  <a:sysClr val="windowText" lastClr="000000"/>
                </a:solidFill>
              </a:rPr>
              <a:t>desegregace</a:t>
            </a:r>
            <a:r>
              <a:rPr lang="cs-CZ" sz="1800" dirty="0" smtClean="0">
                <a:solidFill>
                  <a:sysClr val="windowText" lastClr="000000"/>
                </a:solidFill>
              </a:rPr>
              <a:t>, !koncentrace</a:t>
            </a:r>
            <a:endParaRPr lang="cs-CZ" sz="1800" dirty="0" smtClean="0">
              <a:solidFill>
                <a:sysClr val="windowText" lastClr="000000"/>
              </a:solidFill>
            </a:endParaRPr>
          </a:p>
          <a:p>
            <a:pPr lv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&lt;"/>
              <a:defRPr/>
            </a:pPr>
            <a:r>
              <a:rPr lang="cs-CZ" sz="1800" dirty="0" smtClean="0">
                <a:solidFill>
                  <a:sysClr val="windowText" lastClr="000000"/>
                </a:solidFill>
              </a:rPr>
              <a:t>dotace na výstavbu (IROP, SFRB</a:t>
            </a:r>
            <a:r>
              <a:rPr lang="cs-CZ" sz="1800" dirty="0" smtClean="0">
                <a:solidFill>
                  <a:sysClr val="windowText" lastClr="000000"/>
                </a:solidFill>
              </a:rPr>
              <a:t>)</a:t>
            </a:r>
          </a:p>
          <a:p>
            <a:pPr lv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&lt;"/>
              <a:defRPr/>
            </a:pPr>
            <a:r>
              <a:rPr lang="cs-CZ" sz="1800" dirty="0" smtClean="0">
                <a:solidFill>
                  <a:sysClr val="windowText" lastClr="000000"/>
                </a:solidFill>
              </a:rPr>
              <a:t>pravidla přidělování bytů – transparentní a nediskriminační (konzultace s MV – </a:t>
            </a:r>
            <a:r>
              <a:rPr lang="cs-CZ" sz="1800" dirty="0" err="1" smtClean="0">
                <a:solidFill>
                  <a:sysClr val="windowText" lastClr="000000"/>
                </a:solidFill>
              </a:rPr>
              <a:t>odb.kontroly</a:t>
            </a:r>
            <a:r>
              <a:rPr lang="cs-CZ" sz="1800" dirty="0" smtClean="0">
                <a:solidFill>
                  <a:sysClr val="windowText" lastClr="000000"/>
                </a:solidFill>
              </a:rPr>
              <a:t>)</a:t>
            </a:r>
            <a:endParaRPr lang="cs-CZ" sz="1800" dirty="0" smtClean="0">
              <a:solidFill>
                <a:sysClr val="windowText" lastClr="000000"/>
              </a:solidFill>
            </a:endParaRPr>
          </a:p>
          <a:p>
            <a:pPr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buClr>
                <a:srgbClr val="1F497D"/>
              </a:buClr>
              <a:buFont typeface="Symbol" panose="05050102010706020507" pitchFamily="18" charset="2"/>
              <a:buChar char="&lt;"/>
              <a:defRPr/>
            </a:pPr>
            <a:r>
              <a:rPr lang="cs-CZ" sz="2400" dirty="0" smtClean="0">
                <a:solidFill>
                  <a:sysClr val="windowText" lastClr="000000"/>
                </a:solidFill>
              </a:rPr>
              <a:t>analýzy</a:t>
            </a:r>
            <a:r>
              <a:rPr lang="cs-CZ" sz="2400" b="1" dirty="0" smtClean="0">
                <a:solidFill>
                  <a:sysClr val="windowText" lastClr="000000"/>
                </a:solidFill>
              </a:rPr>
              <a:t> demografické situace a potřeb cílových skupin</a:t>
            </a:r>
          </a:p>
          <a:p>
            <a:pPr lv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&lt;"/>
              <a:defRPr/>
            </a:pPr>
            <a:r>
              <a:rPr lang="cs-CZ" sz="1800" dirty="0" smtClean="0">
                <a:solidFill>
                  <a:sysClr val="windowText" lastClr="000000"/>
                </a:solidFill>
              </a:rPr>
              <a:t>kdo vypadává, velikost bytů, specifické potřeby CS</a:t>
            </a:r>
            <a:r>
              <a:rPr lang="cs-CZ" sz="1800" dirty="0" smtClean="0">
                <a:solidFill>
                  <a:sysClr val="windowText" lastClr="000000"/>
                </a:solidFill>
              </a:rPr>
              <a:t>… (ETHOS)</a:t>
            </a:r>
            <a:endParaRPr lang="cs-CZ" sz="1800" dirty="0" smtClean="0">
              <a:solidFill>
                <a:sysClr val="windowText" lastClr="000000"/>
              </a:solidFill>
            </a:endParaRPr>
          </a:p>
          <a:p>
            <a:pPr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buClr>
                <a:srgbClr val="1F497D"/>
              </a:buClr>
              <a:buFont typeface="Symbol" panose="05050102010706020507" pitchFamily="18" charset="2"/>
              <a:buChar char="&lt;"/>
              <a:defRPr/>
            </a:pPr>
            <a:r>
              <a:rPr lang="cs-CZ" sz="2400" dirty="0" smtClean="0">
                <a:solidFill>
                  <a:sysClr val="windowText" lastClr="000000"/>
                </a:solidFill>
              </a:rPr>
              <a:t>vytvoření strategií -</a:t>
            </a:r>
            <a:r>
              <a:rPr lang="cs-CZ" sz="2400" b="1" dirty="0" smtClean="0">
                <a:solidFill>
                  <a:sysClr val="windowText" lastClr="000000"/>
                </a:solidFill>
              </a:rPr>
              <a:t> lokální koncepce sociálního bydlení </a:t>
            </a:r>
          </a:p>
          <a:p>
            <a:pPr lv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&lt;"/>
              <a:defRPr/>
            </a:pPr>
            <a:r>
              <a:rPr lang="cs-CZ" sz="1800" dirty="0" smtClean="0">
                <a:solidFill>
                  <a:sysClr val="windowText" lastClr="000000"/>
                </a:solidFill>
              </a:rPr>
              <a:t>zapojení všech klíčových aktérů </a:t>
            </a:r>
            <a:r>
              <a:rPr lang="cs-CZ" sz="1800" dirty="0" smtClean="0">
                <a:solidFill>
                  <a:sysClr val="windowText" lastClr="000000"/>
                </a:solidFill>
              </a:rPr>
              <a:t>(využití platforem pro komunitní plánování)</a:t>
            </a:r>
            <a:endParaRPr lang="cs-CZ" sz="1800" dirty="0" smtClean="0">
              <a:solidFill>
                <a:sysClr val="windowText" lastClr="000000"/>
              </a:solidFill>
            </a:endParaRPr>
          </a:p>
          <a:p>
            <a:pPr lv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&lt;"/>
              <a:defRPr/>
            </a:pPr>
            <a:r>
              <a:rPr lang="cs-CZ" sz="1800" dirty="0" smtClean="0">
                <a:solidFill>
                  <a:sysClr val="windowText" lastClr="000000"/>
                </a:solidFill>
              </a:rPr>
              <a:t>již samotná příprava pomůže síťování</a:t>
            </a:r>
          </a:p>
          <a:p>
            <a:pPr fontAlgn="auto">
              <a:lnSpc>
                <a:spcPts val="2500"/>
              </a:lnSpc>
              <a:spcBef>
                <a:spcPct val="50000"/>
              </a:spcBef>
              <a:spcAft>
                <a:spcPts val="0"/>
              </a:spcAft>
              <a:buClr>
                <a:srgbClr val="1F497D"/>
              </a:buClr>
              <a:buFont typeface="Symbol" panose="05050102010706020507" pitchFamily="18" charset="2"/>
              <a:buChar char="&lt;"/>
              <a:defRPr/>
            </a:pPr>
            <a:r>
              <a:rPr lang="cs-CZ" sz="2400" b="1" dirty="0" smtClean="0">
                <a:solidFill>
                  <a:sysClr val="windowText" lastClr="000000"/>
                </a:solidFill>
              </a:rPr>
              <a:t>zajištění kapacit pro sociální práci</a:t>
            </a:r>
          </a:p>
          <a:p>
            <a:pPr lv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&lt;"/>
              <a:defRPr/>
            </a:pPr>
            <a:r>
              <a:rPr lang="cs-CZ" sz="1800" dirty="0" smtClean="0">
                <a:solidFill>
                  <a:sysClr val="windowText" lastClr="000000"/>
                </a:solidFill>
              </a:rPr>
              <a:t>vlastní sociální pracovník</a:t>
            </a:r>
          </a:p>
          <a:p>
            <a:pPr lv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&lt;"/>
              <a:defRPr/>
            </a:pPr>
            <a:r>
              <a:rPr lang="cs-CZ" sz="1800" dirty="0" smtClean="0">
                <a:solidFill>
                  <a:sysClr val="windowText" lastClr="000000"/>
                </a:solidFill>
              </a:rPr>
              <a:t>poskytovatelé</a:t>
            </a:r>
          </a:p>
          <a:p>
            <a:pPr lv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Symbol" panose="05050102010706020507" pitchFamily="18" charset="2"/>
              <a:buChar char="&lt;"/>
              <a:defRPr/>
            </a:pPr>
            <a:r>
              <a:rPr lang="cs-CZ" sz="1800" dirty="0" smtClean="0">
                <a:solidFill>
                  <a:sysClr val="windowText" lastClr="000000"/>
                </a:solidFill>
              </a:rPr>
              <a:t>pokrytí celého území - ORP</a:t>
            </a:r>
            <a:endParaRPr lang="cs-CZ" sz="1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836712"/>
            <a:ext cx="8424936" cy="5904656"/>
          </a:xfrm>
        </p:spPr>
        <p:txBody>
          <a:bodyPr/>
          <a:lstStyle/>
          <a:p>
            <a:pPr>
              <a:buClr>
                <a:schemeClr val="accent2"/>
              </a:buClr>
              <a:buFont typeface="Calibri" panose="020F0502020204030204" pitchFamily="34" charset="0"/>
              <a:buChar char="&lt;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s neziskovými </a:t>
            </a:r>
            <a:r>
              <a:rPr lang="cs-C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organizacemi</a:t>
            </a:r>
          </a:p>
          <a:p>
            <a:pPr marL="452438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(sociální) práce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 se </a:t>
            </a: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specifickými cílovými skupinami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a jejich potřebami (mobilní psychiatr, dluhové poradenství…)</a:t>
            </a:r>
          </a:p>
          <a:p>
            <a:pPr marL="452438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pronájem 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obecních bytů neziskovým </a:t>
            </a: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organizacím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(nižší </a:t>
            </a:r>
            <a:r>
              <a:rPr lang="cs-CZ" sz="2000" spc="-1" dirty="0" err="1" smtClean="0">
                <a:solidFill>
                  <a:srgbClr val="000000"/>
                </a:solidFill>
                <a:ea typeface="DejaVu Sans"/>
              </a:rPr>
              <a:t>prahovost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, problém podnájemní smlouvy </a:t>
            </a:r>
            <a:r>
              <a:rPr lang="cs-CZ" sz="2000" dirty="0">
                <a:sym typeface="Wingdings" pitchFamily="2" charset="2"/>
              </a:rPr>
              <a:t>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 příkazní smlouva?)</a:t>
            </a:r>
          </a:p>
          <a:p>
            <a:pPr marL="452438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využívání bytů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 neziskových organizací</a:t>
            </a:r>
            <a:endParaRPr lang="cs-CZ" sz="2000" spc="-1" dirty="0">
              <a:solidFill>
                <a:srgbClr val="000000"/>
              </a:solidFill>
              <a:ea typeface="DejaVu Sans"/>
            </a:endParaRPr>
          </a:p>
          <a:p>
            <a:pPr marL="452438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pomoc 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při prvotním vytipování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klientů</a:t>
            </a:r>
          </a:p>
          <a:p>
            <a:pPr marL="452438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zapůjčení nábytku, potravinová pomoc </a:t>
            </a:r>
            <a:br>
              <a:rPr lang="cs-CZ" sz="2000" spc="-1" dirty="0" smtClean="0">
                <a:solidFill>
                  <a:srgbClr val="000000"/>
                </a:solidFill>
                <a:ea typeface="DejaVu Sans"/>
              </a:rPr>
            </a:b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(např. K srdci klíč…)</a:t>
            </a:r>
          </a:p>
          <a:p>
            <a:pPr marL="7080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endParaRPr lang="cs-CZ" sz="900" spc="-1" dirty="0" smtClean="0">
              <a:solidFill>
                <a:srgbClr val="000000"/>
              </a:solidFill>
              <a:ea typeface="DejaVu Sans"/>
            </a:endParaRPr>
          </a:p>
          <a:p>
            <a:pPr>
              <a:buClr>
                <a:schemeClr val="accent2"/>
              </a:buClr>
              <a:buFont typeface="Calibri" panose="020F0502020204030204" pitchFamily="34" charset="0"/>
              <a:buChar char="&lt;"/>
            </a:pPr>
            <a:r>
              <a:rPr lang="cs-C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Placení nájemného a služeb</a:t>
            </a:r>
          </a:p>
          <a:p>
            <a:pPr marL="452438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oddělení sociální práce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a správy nemovitosti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,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plateb, kontroly a technické podpory</a:t>
            </a:r>
            <a:endParaRPr lang="cs-CZ" sz="2000" spc="-1" dirty="0">
              <a:solidFill>
                <a:srgbClr val="000000"/>
              </a:solidFill>
              <a:ea typeface="DejaVu Sans"/>
            </a:endParaRPr>
          </a:p>
          <a:p>
            <a:pPr marL="452438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kauce = bariéra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pro vstup do SB pro CS</a:t>
            </a:r>
          </a:p>
          <a:p>
            <a:pPr marL="452438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notářská doložka 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(náklady cca 2,5tis. x snížení obav pronajímatele)</a:t>
            </a:r>
          </a:p>
          <a:p>
            <a:pPr marL="452438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vybavení bytu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klienta ÚP – MOP je nenároková</a:t>
            </a:r>
          </a:p>
          <a:p>
            <a:pPr marL="452438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zajištění plateb - 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institut zvláštního </a:t>
            </a: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příjemce -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na nezbytně dlouhou dobu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79655-9C42-4433-9A85-562F9D39987C}" type="slidenum">
              <a:rPr lang="cs-CZ" altLang="en-US" smtClean="0"/>
              <a:pPr/>
              <a:t>19</a:t>
            </a:fld>
            <a:endParaRPr lang="cs-CZ" alt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"/>
          <a:stretch/>
        </p:blipFill>
        <p:spPr>
          <a:xfrm>
            <a:off x="5436096" y="2708920"/>
            <a:ext cx="2272322" cy="170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565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E6524-FD32-40E2-B485-F0883E17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630363"/>
            <a:ext cx="8027988" cy="33115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bydlení</a:t>
            </a:r>
            <a:br>
              <a:rPr lang="cs-CZ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Situace v </a:t>
            </a:r>
            <a:r>
              <a:rPr lang="cs-CZ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republice</a:t>
            </a: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A0BC21A3-4E49-4665-83A7-1C863F107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62E68F-31A4-471B-8B8A-DCCF6F39F83B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2292" name="Skupina 5">
            <a:extLst>
              <a:ext uri="{FF2B5EF4-FFF2-40B4-BE49-F238E27FC236}">
                <a16:creationId xmlns:a16="http://schemas.microsoft.com/office/drawing/2014/main" id="{3833C874-0062-4CAB-8D2F-19DD49AB7505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12293" name="Picture 2">
              <a:extLst>
                <a:ext uri="{FF2B5EF4-FFF2-40B4-BE49-F238E27FC236}">
                  <a16:creationId xmlns:a16="http://schemas.microsoft.com/office/drawing/2014/main" id="{E363AE8E-F7E1-491F-B0E5-B81630DEF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C2C0B72C-E8E5-400D-B989-A689D3B1E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2295" name="Picture 6" descr="C:\Users\Matin\Desktop\Sociální bydlení 2-3.png">
              <a:extLst>
                <a:ext uri="{FF2B5EF4-FFF2-40B4-BE49-F238E27FC236}">
                  <a16:creationId xmlns:a16="http://schemas.microsoft.com/office/drawing/2014/main" id="{CFD78828-5F02-416C-BF8C-9D314B34E1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88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02798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Sociální práce jako spolupráce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Zástupný symbol pro obsah 4">
            <a:extLst>
              <a:ext uri="{FF2B5EF4-FFF2-40B4-BE49-F238E27FC236}">
                <a16:creationId xmlns:a16="http://schemas.microsoft.com/office/drawing/2014/main" id="{B9158B66-5AAD-473F-AFC0-9D9509349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556792"/>
            <a:ext cx="8424936" cy="5328592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sz="2400" b="1" dirty="0" smtClean="0"/>
              <a:t>= </a:t>
            </a:r>
            <a:r>
              <a:rPr lang="cs-CZ" sz="2400" b="1" dirty="0"/>
              <a:t>jedním ze základních předpokladů pro úspěšné setrvání klienta v bydlení </a:t>
            </a:r>
            <a:r>
              <a:rPr lang="cs-CZ" sz="2400" dirty="0" smtClean="0"/>
              <a:t>(samotné </a:t>
            </a:r>
            <a:r>
              <a:rPr lang="cs-CZ" sz="2400" dirty="0"/>
              <a:t>poskytnutí bytu mnohdy </a:t>
            </a:r>
            <a:r>
              <a:rPr lang="cs-CZ" sz="2400" dirty="0" smtClean="0"/>
              <a:t>nestačí x dostupné bydlení)</a:t>
            </a:r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sz="2400" b="1" dirty="0" smtClean="0"/>
              <a:t>SP</a:t>
            </a:r>
            <a:r>
              <a:rPr lang="cs-CZ" sz="2400" dirty="0" smtClean="0"/>
              <a:t> se </a:t>
            </a:r>
            <a:r>
              <a:rPr lang="cs-CZ" sz="2400" dirty="0"/>
              <a:t>při realizaci </a:t>
            </a:r>
            <a:r>
              <a:rPr lang="cs-CZ" sz="2400" dirty="0" smtClean="0"/>
              <a:t>SB většinou </a:t>
            </a:r>
            <a:r>
              <a:rPr lang="cs-CZ" sz="2400" dirty="0"/>
              <a:t>stává „</a:t>
            </a:r>
            <a:r>
              <a:rPr lang="cs-CZ" sz="2400" b="1" dirty="0"/>
              <a:t>prostředníkem</a:t>
            </a:r>
            <a:r>
              <a:rPr lang="cs-CZ" sz="2400" dirty="0"/>
              <a:t>“ mezi klientem a pracovníky bytového odboru či správci bytového fondu. Z tohoto důvodu by </a:t>
            </a:r>
            <a:r>
              <a:rPr lang="cs-CZ" sz="2400" b="1" dirty="0"/>
              <a:t>měl mít možnost podílet se na</a:t>
            </a:r>
            <a:r>
              <a:rPr lang="cs-CZ" sz="2400" dirty="0"/>
              <a:t>:</a:t>
            </a:r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b="1" dirty="0"/>
              <a:t>vytváření podmínek </a:t>
            </a:r>
            <a:r>
              <a:rPr lang="cs-CZ" dirty="0"/>
              <a:t>přidělování a užívání sociálních bytů (pravidel</a:t>
            </a:r>
            <a:r>
              <a:rPr lang="cs-CZ" dirty="0" smtClean="0"/>
              <a:t>)</a:t>
            </a:r>
            <a:endParaRPr lang="cs-CZ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dirty="0"/>
              <a:t>stanovování </a:t>
            </a:r>
            <a:r>
              <a:rPr lang="cs-CZ" b="1" dirty="0"/>
              <a:t>posuzování </a:t>
            </a:r>
            <a:r>
              <a:rPr lang="cs-CZ" dirty="0"/>
              <a:t>nároků osob/ domácností na sociální </a:t>
            </a:r>
            <a:r>
              <a:rPr lang="cs-CZ" dirty="0" smtClean="0"/>
              <a:t>byt (</a:t>
            </a:r>
            <a:r>
              <a:rPr lang="cs-CZ" dirty="0" err="1" smtClean="0"/>
              <a:t>soc.šetření</a:t>
            </a:r>
            <a:r>
              <a:rPr lang="cs-CZ" dirty="0" smtClean="0"/>
              <a:t>)</a:t>
            </a:r>
            <a:endParaRPr lang="cs-CZ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dirty="0"/>
              <a:t>podílení se na </a:t>
            </a:r>
            <a:r>
              <a:rPr lang="cs-CZ" b="1" dirty="0"/>
              <a:t>rozhodování </a:t>
            </a:r>
            <a:r>
              <a:rPr lang="cs-CZ" dirty="0"/>
              <a:t>o přidělení sociálního </a:t>
            </a:r>
            <a:r>
              <a:rPr lang="cs-CZ" dirty="0" smtClean="0"/>
              <a:t>bytu</a:t>
            </a:r>
          </a:p>
          <a:p>
            <a:pPr lvl="0" eaLnBrk="1" hangingPunct="1">
              <a:buClr>
                <a:srgbClr val="4F81BD"/>
              </a:buClr>
              <a:buFont typeface="Symbol" panose="05050102010706020507" pitchFamily="18" charset="2"/>
              <a:buChar char=""/>
            </a:pPr>
            <a:r>
              <a:rPr lang="cs-CZ" sz="2400" b="1" dirty="0" smtClean="0">
                <a:solidFill>
                  <a:prstClr val="black"/>
                </a:solidFill>
              </a:rPr>
              <a:t>Case management</a:t>
            </a:r>
            <a:endParaRPr lang="cs-CZ" sz="2400" dirty="0">
              <a:solidFill>
                <a:prstClr val="black"/>
              </a:solidFill>
            </a:endParaRPr>
          </a:p>
          <a:p>
            <a:pPr lvl="1" eaLnBrk="1" hangingPunct="1">
              <a:buFont typeface="Symbol" panose="05050102010706020507" pitchFamily="18" charset="2"/>
              <a:buChar char=""/>
            </a:pPr>
            <a:endParaRPr lang="cs-CZ" dirty="0"/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FF53067A-99B3-49E1-858A-2F83EE0F0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A4B7E2-B7B8-4B79-8429-1EBBA8669A48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802798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Práce s dluhy a energetická problematika</a:t>
            </a:r>
          </a:p>
        </p:txBody>
      </p:sp>
      <p:sp>
        <p:nvSpPr>
          <p:cNvPr id="32771" name="Zástupný symbol pro obsah 4">
            <a:extLst>
              <a:ext uri="{FF2B5EF4-FFF2-40B4-BE49-F238E27FC236}">
                <a16:creationId xmlns:a16="http://schemas.microsoft.com/office/drawing/2014/main" id="{B9158B66-5AAD-473F-AFC0-9D9509349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997450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sociální 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odbor dostává každý měsíc 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výpis dluhů na nájmu, 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včasné zachycení situace a jejího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řešení - prevence</a:t>
            </a:r>
            <a:endParaRPr lang="cs-CZ" sz="2000" spc="-1" dirty="0" smtClean="0">
              <a:solidFill>
                <a:srgbClr val="000000"/>
              </a:solidFill>
              <a:ea typeface="DejaVu Sans"/>
            </a:endParaRPr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práce s výší dlužné částky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vůči obci, uzavírání </a:t>
            </a: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splátkových kalendářů</a:t>
            </a:r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odpouštění úroků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při splacení dluhu</a:t>
            </a:r>
            <a:endParaRPr lang="cs-CZ" sz="2000" spc="-1" dirty="0">
              <a:solidFill>
                <a:srgbClr val="000000"/>
              </a:solidFill>
              <a:ea typeface="DejaVu Sans"/>
            </a:endParaRPr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m</a:t>
            </a: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imořádné vyúčtování záloh =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 </a:t>
            </a: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prevence vysokých nedoplatků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(jedná se o zpoplatněnou službu)  </a:t>
            </a:r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trojstranná dohoda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mezi </a:t>
            </a:r>
            <a:br>
              <a:rPr lang="cs-CZ" sz="2000" spc="-1" dirty="0" smtClean="0">
                <a:solidFill>
                  <a:srgbClr val="000000"/>
                </a:solidFill>
                <a:ea typeface="DejaVu Sans"/>
              </a:rPr>
            </a:b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klientem, obcí a poskytovatelem </a:t>
            </a:r>
            <a:br>
              <a:rPr lang="cs-CZ" sz="2000" spc="-1" dirty="0" smtClean="0">
                <a:solidFill>
                  <a:srgbClr val="000000"/>
                </a:solidFill>
                <a:ea typeface="DejaVu Sans"/>
              </a:rPr>
            </a:b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energií (Ostrava-ČEZ)</a:t>
            </a:r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(ne)přepsání odběru energií </a:t>
            </a:r>
            <a:br>
              <a:rPr lang="cs-CZ" sz="2000" b="1" spc="-1" dirty="0" smtClean="0">
                <a:solidFill>
                  <a:srgbClr val="000000"/>
                </a:solidFill>
                <a:ea typeface="DejaVu Sans"/>
              </a:rPr>
            </a:b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na vlastníka nemovitosti </a:t>
            </a:r>
            <a:br>
              <a:rPr lang="cs-CZ" sz="2000" spc="-1" dirty="0" smtClean="0">
                <a:solidFill>
                  <a:srgbClr val="000000"/>
                </a:solidFill>
                <a:ea typeface="DejaVu Sans"/>
              </a:rPr>
            </a:b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(např. obec, NNO)</a:t>
            </a:r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FF53067A-99B3-49E1-858A-2F83EE0F0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A4B7E2-B7B8-4B79-8429-1EBBA8669A48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3673768" cy="2061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7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692696"/>
            <a:ext cx="8041704" cy="5708104"/>
          </a:xfrm>
        </p:spPr>
        <p:txBody>
          <a:bodyPr/>
          <a:lstStyle/>
          <a:p>
            <a:pPr>
              <a:buClr>
                <a:schemeClr val="accent2"/>
              </a:buClr>
              <a:buFont typeface="Calibri" panose="020F0502020204030204" pitchFamily="34" charset="0"/>
              <a:buChar char="&lt;"/>
            </a:pPr>
            <a:r>
              <a:rPr lang="cs-C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Realitní oblast</a:t>
            </a:r>
          </a:p>
          <a:p>
            <a:pPr marL="452438" lvl="2" indent="-234950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sociálně realitní agentura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– podpora soc. znevýhodněných na trhu s byty – matky samoživitelky, Romové, hendikepovaní (R-Mosty a projekt Férové bydlení, </a:t>
            </a:r>
            <a:r>
              <a:rPr lang="cs-CZ" sz="2000" spc="-1" dirty="0" err="1" smtClean="0">
                <a:solidFill>
                  <a:srgbClr val="000000"/>
                </a:solidFill>
                <a:ea typeface="DejaVu Sans"/>
              </a:rPr>
              <a:t>Romodrom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, </a:t>
            </a:r>
            <a:r>
              <a:rPr lang="cs-CZ" sz="2000" spc="-1" dirty="0" err="1" smtClean="0">
                <a:solidFill>
                  <a:srgbClr val="000000"/>
                </a:solidFill>
                <a:ea typeface="DejaVu Sans"/>
              </a:rPr>
              <a:t>Bezbabyty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…)</a:t>
            </a:r>
          </a:p>
          <a:p>
            <a:pPr marL="452438" lvl="2" indent="-234950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realitní expert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spolupracující s obcí (prevence a zajištění dostupného bydlení např. seniorům – pomoc občanům + úspora času soc. odborům)</a:t>
            </a:r>
          </a:p>
          <a:p>
            <a:pPr marL="452438" lvl="2" indent="-234950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zřízení </a:t>
            </a: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speciálního místa určeného ke konzultaci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 přímo </a:t>
            </a:r>
            <a:br>
              <a:rPr lang="cs-CZ" sz="2000" spc="-1" dirty="0" smtClean="0">
                <a:solidFill>
                  <a:srgbClr val="000000"/>
                </a:solidFill>
                <a:ea typeface="DejaVu Sans"/>
              </a:rPr>
            </a:b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v budově úřadu - poskytuje občanům poradenství </a:t>
            </a:r>
            <a:br>
              <a:rPr lang="cs-CZ" sz="2000" spc="-1" dirty="0" smtClean="0">
                <a:solidFill>
                  <a:srgbClr val="000000"/>
                </a:solidFill>
                <a:ea typeface="DejaVu Sans"/>
              </a:rPr>
            </a:b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v oblasti bydlení – centralizace agendy bydlení</a:t>
            </a:r>
          </a:p>
          <a:p>
            <a:pPr marL="7080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endParaRPr lang="cs-CZ" sz="1000" spc="-1" dirty="0" smtClean="0">
              <a:solidFill>
                <a:srgbClr val="000000"/>
              </a:solidFill>
              <a:ea typeface="DejaVu Sans"/>
            </a:endParaRPr>
          </a:p>
          <a:p>
            <a:pPr>
              <a:buClr>
                <a:schemeClr val="accent2"/>
              </a:buClr>
              <a:buFont typeface="Calibri" panose="020F0502020204030204" pitchFamily="34" charset="0"/>
              <a:buChar char="&lt;"/>
            </a:pPr>
            <a:r>
              <a:rPr lang="cs-C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Krizový byt</a:t>
            </a:r>
            <a:endParaRPr lang="cs-CZ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225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pro oběti různých </a:t>
            </a:r>
            <a:r>
              <a:rPr lang="cs-CZ" sz="2000" spc="-1" dirty="0" err="1" smtClean="0">
                <a:solidFill>
                  <a:srgbClr val="000000"/>
                </a:solidFill>
                <a:ea typeface="DejaVu Sans"/>
              </a:rPr>
              <a:t>kriz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. situací (násilí</a:t>
            </a:r>
            <a:br>
              <a:rPr lang="cs-CZ" sz="2000" spc="-1" dirty="0" smtClean="0">
                <a:solidFill>
                  <a:srgbClr val="000000"/>
                </a:solidFill>
                <a:ea typeface="DejaVu Sans"/>
              </a:rPr>
            </a:b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 v rodině, živelní katastrofa…)</a:t>
            </a:r>
          </a:p>
          <a:p>
            <a:pPr marL="24225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kolik krizových bytů na obec?</a:t>
            </a:r>
          </a:p>
          <a:p>
            <a:pPr marL="24225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náklady na udržování volného bytu zatěžují</a:t>
            </a:r>
          </a:p>
          <a:p>
            <a:pPr marL="24225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vhodná spolupráce s ubyt. zařízením – smlouva o spolupráci</a:t>
            </a:r>
          </a:p>
          <a:p>
            <a:pPr marL="24225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endParaRPr lang="cs-CZ" spc="-1" dirty="0">
              <a:solidFill>
                <a:srgbClr val="000000"/>
              </a:solidFill>
              <a:ea typeface="DejaVu San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79655-9C42-4433-9A85-562F9D39987C}" type="slidenum">
              <a:rPr lang="cs-CZ" altLang="en-US" smtClean="0"/>
              <a:pPr/>
              <a:t>22</a:t>
            </a:fld>
            <a:endParaRPr lang="cs-CZ" alt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/>
          <a:srcRect l="37504"/>
          <a:stretch/>
        </p:blipFill>
        <p:spPr>
          <a:xfrm>
            <a:off x="323528" y="4581128"/>
            <a:ext cx="1728192" cy="1931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1" y="3024066"/>
            <a:ext cx="1988254" cy="1485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680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5" y="764704"/>
            <a:ext cx="8568953" cy="5636096"/>
          </a:xfrm>
        </p:spPr>
        <p:txBody>
          <a:bodyPr/>
          <a:lstStyle/>
          <a:p>
            <a:pPr marL="228600">
              <a:buClr>
                <a:schemeClr val="accent2"/>
              </a:buClr>
              <a:buFont typeface="Calibri" panose="020F0502020204030204" pitchFamily="34" charset="0"/>
              <a:buChar char="&lt;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Nábytková banka / tichá sbírka</a:t>
            </a:r>
            <a:endParaRPr lang="cs-CZ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lvl="1" indent="-273050" eaLnBrk="1" hangingPunct="1">
              <a:buClr>
                <a:schemeClr val="tx2"/>
              </a:buClr>
              <a:buFont typeface="Symbol" panose="05050102010706020507" pitchFamily="18" charset="2"/>
              <a:buChar char=""/>
            </a:pPr>
            <a:r>
              <a:rPr lang="cs-CZ" spc="-1" dirty="0">
                <a:solidFill>
                  <a:srgbClr val="000000"/>
                </a:solidFill>
                <a:ea typeface="DejaVu Sans"/>
              </a:rPr>
              <a:t>společnost zřízená pod městem </a:t>
            </a:r>
            <a:r>
              <a:rPr lang="cs-CZ" b="1" spc="-1" dirty="0">
                <a:solidFill>
                  <a:srgbClr val="000000"/>
                </a:solidFill>
                <a:ea typeface="DejaVu Sans"/>
              </a:rPr>
              <a:t>uskladňující </a:t>
            </a:r>
            <a:r>
              <a:rPr lang="cs-CZ" b="1" spc="-1" dirty="0" smtClean="0">
                <a:solidFill>
                  <a:srgbClr val="000000"/>
                </a:solidFill>
                <a:ea typeface="DejaVu Sans"/>
              </a:rPr>
              <a:t>nábytek</a:t>
            </a:r>
            <a:r>
              <a:rPr lang="cs-CZ" spc="-1" dirty="0" smtClean="0">
                <a:solidFill>
                  <a:srgbClr val="000000"/>
                </a:solidFill>
                <a:ea typeface="DejaVu Sans"/>
              </a:rPr>
              <a:t> </a:t>
            </a:r>
            <a:br>
              <a:rPr lang="cs-CZ" spc="-1" dirty="0" smtClean="0">
                <a:solidFill>
                  <a:srgbClr val="000000"/>
                </a:solidFill>
                <a:ea typeface="DejaVu Sans"/>
              </a:rPr>
            </a:br>
            <a:r>
              <a:rPr lang="cs-CZ" spc="-1" dirty="0" smtClean="0">
                <a:solidFill>
                  <a:srgbClr val="000000"/>
                </a:solidFill>
                <a:ea typeface="DejaVu Sans"/>
              </a:rPr>
              <a:t>a </a:t>
            </a:r>
            <a:r>
              <a:rPr lang="cs-CZ" spc="-1" dirty="0">
                <a:solidFill>
                  <a:srgbClr val="000000"/>
                </a:solidFill>
                <a:ea typeface="DejaVu Sans"/>
              </a:rPr>
              <a:t>zajišťující </a:t>
            </a:r>
            <a:r>
              <a:rPr lang="cs-CZ" b="1" spc="-1" dirty="0">
                <a:solidFill>
                  <a:srgbClr val="000000"/>
                </a:solidFill>
                <a:ea typeface="DejaVu Sans"/>
              </a:rPr>
              <a:t>rozvoz do sociálních bytů </a:t>
            </a:r>
            <a:r>
              <a:rPr lang="cs-CZ" spc="-1" dirty="0" smtClean="0">
                <a:solidFill>
                  <a:srgbClr val="000000"/>
                </a:solidFill>
                <a:ea typeface="DejaVu Sans"/>
              </a:rPr>
              <a:t>(technické služby,</a:t>
            </a:r>
            <a:br>
              <a:rPr lang="cs-CZ" spc="-1" dirty="0" smtClean="0">
                <a:solidFill>
                  <a:srgbClr val="000000"/>
                </a:solidFill>
                <a:ea typeface="DejaVu Sans"/>
              </a:rPr>
            </a:br>
            <a:r>
              <a:rPr lang="cs-CZ" spc="-1" dirty="0" smtClean="0">
                <a:solidFill>
                  <a:srgbClr val="000000"/>
                </a:solidFill>
                <a:ea typeface="DejaVu Sans"/>
              </a:rPr>
              <a:t> sběrné dvory..)</a:t>
            </a:r>
            <a:endParaRPr lang="cs-CZ" b="1" spc="-1" dirty="0">
              <a:solidFill>
                <a:srgbClr val="000000"/>
              </a:solidFill>
              <a:ea typeface="DejaVu Sans"/>
            </a:endParaRPr>
          </a:p>
          <a:p>
            <a:pPr marL="452438" lvl="1" indent="-273050" eaLnBrk="1" hangingPunct="1">
              <a:buClr>
                <a:schemeClr val="tx2"/>
              </a:buClr>
              <a:buFont typeface="Symbol" panose="05050102010706020507" pitchFamily="18" charset="2"/>
              <a:buChar char=""/>
            </a:pPr>
            <a:r>
              <a:rPr lang="cs-CZ" spc="-1" dirty="0" smtClean="0">
                <a:solidFill>
                  <a:srgbClr val="000000"/>
                </a:solidFill>
                <a:ea typeface="DejaVu Sans"/>
              </a:rPr>
              <a:t>potenciál pro </a:t>
            </a:r>
            <a:r>
              <a:rPr lang="cs-CZ" b="1" spc="-1" dirty="0" smtClean="0">
                <a:solidFill>
                  <a:srgbClr val="000000"/>
                </a:solidFill>
                <a:ea typeface="DejaVu Sans"/>
              </a:rPr>
              <a:t>sociální </a:t>
            </a:r>
            <a:r>
              <a:rPr lang="cs-CZ" b="1" spc="-1" dirty="0">
                <a:solidFill>
                  <a:srgbClr val="000000"/>
                </a:solidFill>
                <a:ea typeface="DejaVu Sans"/>
              </a:rPr>
              <a:t>podnikání </a:t>
            </a:r>
            <a:r>
              <a:rPr lang="cs-CZ" spc="-1" dirty="0" smtClean="0">
                <a:solidFill>
                  <a:srgbClr val="000000"/>
                </a:solidFill>
                <a:ea typeface="DejaVu Sans"/>
              </a:rPr>
              <a:t>(př. Rakousko)</a:t>
            </a:r>
            <a:endParaRPr lang="cs-CZ" b="1" spc="-1" dirty="0">
              <a:solidFill>
                <a:srgbClr val="000000"/>
              </a:solidFill>
              <a:ea typeface="DejaVu Sans"/>
            </a:endParaRPr>
          </a:p>
          <a:p>
            <a:pPr marL="452438" lvl="1" indent="-273050" eaLnBrk="1" hangingPunct="1">
              <a:buClr>
                <a:schemeClr val="tx2"/>
              </a:buClr>
              <a:buFont typeface="Symbol" panose="05050102010706020507" pitchFamily="18" charset="2"/>
              <a:buChar char=""/>
            </a:pPr>
            <a:r>
              <a:rPr lang="cs-CZ" b="1" spc="-1" dirty="0">
                <a:solidFill>
                  <a:srgbClr val="000000"/>
                </a:solidFill>
                <a:ea typeface="DejaVu Sans"/>
              </a:rPr>
              <a:t>tichá sbírka potřebného </a:t>
            </a:r>
            <a:r>
              <a:rPr lang="cs-CZ" b="1" spc="-1" dirty="0" smtClean="0">
                <a:solidFill>
                  <a:srgbClr val="000000"/>
                </a:solidFill>
                <a:ea typeface="DejaVu Sans"/>
              </a:rPr>
              <a:t>vybavení</a:t>
            </a:r>
            <a:r>
              <a:rPr lang="cs-CZ" spc="-1" dirty="0" smtClean="0">
                <a:solidFill>
                  <a:srgbClr val="000000"/>
                </a:solidFill>
                <a:ea typeface="DejaVu Sans"/>
              </a:rPr>
              <a:t>, např. mezi </a:t>
            </a:r>
            <a:r>
              <a:rPr lang="cs-CZ" spc="-1" dirty="0">
                <a:solidFill>
                  <a:srgbClr val="000000"/>
                </a:solidFill>
                <a:ea typeface="DejaVu Sans"/>
              </a:rPr>
              <a:t>úředníky </a:t>
            </a:r>
            <a:r>
              <a:rPr lang="cs-CZ" spc="-1" dirty="0" smtClean="0">
                <a:solidFill>
                  <a:srgbClr val="000000"/>
                </a:solidFill>
                <a:ea typeface="DejaVu Sans"/>
              </a:rPr>
              <a:t>města, ÚP..</a:t>
            </a:r>
            <a:endParaRPr lang="cs-CZ" spc="-1" dirty="0">
              <a:solidFill>
                <a:srgbClr val="000000"/>
              </a:solidFill>
              <a:ea typeface="DejaVu Sans"/>
            </a:endParaRPr>
          </a:p>
          <a:p>
            <a:pPr marL="708025" lvl="2" eaLnBrk="1" hangingPunct="1">
              <a:buClr>
                <a:schemeClr val="tx2"/>
              </a:buClr>
              <a:buFont typeface="Symbol" panose="05050102010706020507" pitchFamily="18" charset="2"/>
              <a:buChar char=""/>
            </a:pPr>
            <a:endParaRPr lang="cs-CZ" spc="-1" dirty="0" smtClean="0">
              <a:solidFill>
                <a:srgbClr val="000000"/>
              </a:solidFill>
              <a:ea typeface="DejaVu Sans"/>
            </a:endParaRPr>
          </a:p>
          <a:p>
            <a:pPr marL="228600">
              <a:buClr>
                <a:schemeClr val="accent2"/>
              </a:buClr>
              <a:buFont typeface="Calibri" panose="020F0502020204030204" pitchFamily="34" charset="0"/>
              <a:buChar char="&lt;"/>
            </a:pPr>
            <a:r>
              <a:rPr lang="cs-CZ" sz="2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Desegregace</a:t>
            </a:r>
            <a:endParaRPr lang="cs-C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2438" lvl="2" indent="-273050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kam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 umístit sociální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byty? – ne na 1 místo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a za obcí!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SVL</a:t>
            </a:r>
          </a:p>
          <a:p>
            <a:pPr marL="452438" lvl="2" indent="-273050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dostupnost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 služeb, obchodu (CS často nemá auto, peníze </a:t>
            </a:r>
            <a:br>
              <a:rPr lang="cs-CZ" sz="2000" spc="-1" dirty="0" smtClean="0">
                <a:solidFill>
                  <a:srgbClr val="000000"/>
                </a:solidFill>
                <a:ea typeface="DejaVu Sans"/>
              </a:rPr>
            </a:b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na dopravu…)</a:t>
            </a:r>
          </a:p>
          <a:p>
            <a:pPr marL="452438" lvl="2" indent="-273050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kolik SB v 1 domě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? – MMR: „</a:t>
            </a:r>
            <a:r>
              <a:rPr lang="cs-CZ" sz="2000" dirty="0"/>
              <a:t>maximálně 20 </a:t>
            </a:r>
            <a:r>
              <a:rPr lang="cs-CZ" sz="2000" dirty="0" smtClean="0"/>
              <a:t>% z </a:t>
            </a:r>
            <a:r>
              <a:rPr lang="cs-CZ" sz="2000" dirty="0"/>
              <a:t>celkového počtu </a:t>
            </a:r>
            <a:r>
              <a:rPr lang="cs-CZ" sz="2000" dirty="0" smtClean="0"/>
              <a:t>bytů“</a:t>
            </a:r>
            <a:endParaRPr lang="cs-CZ" sz="2000" spc="-1" dirty="0" smtClean="0">
              <a:solidFill>
                <a:srgbClr val="000000"/>
              </a:solidFill>
              <a:ea typeface="DejaVu Sans"/>
            </a:endParaRPr>
          </a:p>
          <a:p>
            <a:pPr marL="452438" lvl="2" indent="-273050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spc="-1" dirty="0">
                <a:solidFill>
                  <a:srgbClr val="000000"/>
                </a:solidFill>
                <a:ea typeface="DejaVu Sans"/>
              </a:rPr>
              <a:t>pracovat s 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míšením cílových skupin 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– 40 garsonek nebo kombinace?</a:t>
            </a:r>
          </a:p>
          <a:p>
            <a:pPr marL="452438" lvl="2" indent="-273050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OOP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 – oblast se </a:t>
            </a:r>
            <a:r>
              <a:rPr lang="cs-CZ" sz="2000" dirty="0" smtClean="0"/>
              <a:t>zvýšeným </a:t>
            </a:r>
            <a:r>
              <a:rPr lang="cs-CZ" sz="2000" dirty="0"/>
              <a:t>výskytem sociálně nežádoucích </a:t>
            </a:r>
            <a:r>
              <a:rPr lang="cs-CZ" sz="2000" dirty="0" smtClean="0"/>
              <a:t>jevů - </a:t>
            </a:r>
            <a:r>
              <a:rPr lang="cs-CZ" sz="2000" b="1" dirty="0" smtClean="0"/>
              <a:t>NEŘEŠÍ PŘÍČINU</a:t>
            </a:r>
            <a:r>
              <a:rPr lang="cs-CZ" sz="2000" dirty="0" smtClean="0"/>
              <a:t>! + přelévá sobecky problémy jinam</a:t>
            </a:r>
            <a:endParaRPr lang="cs-CZ" sz="2000" spc="-1" dirty="0">
              <a:solidFill>
                <a:srgbClr val="000000"/>
              </a:solidFill>
              <a:ea typeface="DejaVu San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79655-9C42-4433-9A85-562F9D39987C}" type="slidenum">
              <a:rPr lang="cs-CZ" altLang="en-US" smtClean="0"/>
              <a:pPr/>
              <a:t>23</a:t>
            </a:fld>
            <a:endParaRPr lang="cs-CZ" alt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52736"/>
            <a:ext cx="2104960" cy="1369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73" y="3380820"/>
            <a:ext cx="1911951" cy="127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087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-180528" y="620688"/>
            <a:ext cx="8640960" cy="5544616"/>
          </a:xfrm>
        </p:spPr>
        <p:txBody>
          <a:bodyPr/>
          <a:lstStyle/>
          <a:p>
            <a:pPr marL="452438">
              <a:buClr>
                <a:schemeClr val="accent2"/>
              </a:buClr>
              <a:buFont typeface="Calibri" panose="020F0502020204030204" pitchFamily="34" charset="0"/>
              <a:buChar char="&lt;"/>
            </a:pPr>
            <a:r>
              <a:rPr lang="cs-CZ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bytové nouze – pravidla přidělování SB</a:t>
            </a:r>
            <a:endParaRPr lang="cs-CZ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80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spc="-1" dirty="0">
                <a:solidFill>
                  <a:srgbClr val="000000"/>
                </a:solidFill>
                <a:ea typeface="DejaVu Sans"/>
              </a:rPr>
              <a:t>Co by se mělo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dle expertů zohledňovat? </a:t>
            </a: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Kritéria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: </a:t>
            </a:r>
            <a:r>
              <a:rPr lang="cs-CZ" sz="2000" spc="-1" dirty="0" err="1" smtClean="0">
                <a:solidFill>
                  <a:srgbClr val="000000"/>
                </a:solidFill>
                <a:ea typeface="DejaVu Sans"/>
              </a:rPr>
              <a:t>Prioritizované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/ zvláště zranitelné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skupiny; Vynakládané 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výdaje na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bydlení; Vlastnické 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a majetkové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poměry; Hodnocení 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současného stavu bydlení podle typologie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ETHOS </a:t>
            </a:r>
            <a:endParaRPr lang="cs-CZ" sz="2000" spc="-1" dirty="0">
              <a:solidFill>
                <a:srgbClr val="000000"/>
              </a:solidFill>
              <a:ea typeface="DejaVu Sans"/>
            </a:endParaRPr>
          </a:p>
          <a:p>
            <a:pPr marL="7080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Posuzování </a:t>
            </a: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skutečného pobytu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 ne pouze trvalého</a:t>
            </a:r>
          </a:p>
          <a:p>
            <a:pPr marL="7080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Sociální 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šetření individuální situace 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zkušenými a vyškolenými sociálními pracovníky</a:t>
            </a:r>
          </a:p>
          <a:p>
            <a:pPr marL="7080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Bodový </a:t>
            </a: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dotazník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 – omezení subjektivity a </a:t>
            </a:r>
            <a:r>
              <a:rPr lang="cs-CZ" sz="2000" spc="-1" dirty="0" err="1" smtClean="0">
                <a:solidFill>
                  <a:srgbClr val="000000"/>
                </a:solidFill>
                <a:ea typeface="DejaVu Sans"/>
              </a:rPr>
              <a:t>stereotypizace</a:t>
            </a:r>
            <a:endParaRPr lang="cs-CZ" sz="2000" b="1" spc="-1" dirty="0">
              <a:solidFill>
                <a:srgbClr val="000000"/>
              </a:solidFill>
              <a:ea typeface="DejaVu Sans"/>
            </a:endParaRPr>
          </a:p>
          <a:p>
            <a:pPr marL="7080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Aktualizovaná databáze 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urychluje párování do SB</a:t>
            </a:r>
          </a:p>
          <a:p>
            <a:pPr marL="7080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Heterogenní komise na výběr do 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SB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(SP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, OSPOD, NNO,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terénní/ komunitní 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pracovníci spolupracující s klientem, kurátoři, asistenti prevence kriminality, pediatr, ÚP …)</a:t>
            </a:r>
          </a:p>
          <a:p>
            <a:pPr marL="7080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Zveřejňování 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pravidel 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přidělování SB na www</a:t>
            </a:r>
          </a:p>
          <a:p>
            <a:pPr marL="7080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Vyhodnocování</a:t>
            </a:r>
            <a:r>
              <a:rPr lang="cs-CZ" sz="2000" spc="-1" dirty="0">
                <a:solidFill>
                  <a:srgbClr val="000000"/>
                </a:solidFill>
                <a:ea typeface="DejaVu Sans"/>
              </a:rPr>
              <a:t> nastaveného systému a prostupnosti</a:t>
            </a:r>
          </a:p>
          <a:p>
            <a:pPr marL="708025" lvl="2" eaLnBrk="1" hangingPunct="1">
              <a:buClr>
                <a:schemeClr val="accent1"/>
              </a:buClr>
              <a:buFont typeface="Symbol" panose="05050102010706020507" pitchFamily="18" charset="2"/>
              <a:buChar char=""/>
            </a:pPr>
            <a:r>
              <a:rPr lang="cs-CZ" sz="2000" spc="-1" dirty="0">
                <a:solidFill>
                  <a:srgbClr val="000000"/>
                </a:solidFill>
                <a:ea typeface="DejaVu Sans"/>
              </a:rPr>
              <a:t>To že systém v obci funguje od nepaměti, neznamená, že je špatný či tím nejlepším 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… </a:t>
            </a:r>
            <a:r>
              <a:rPr lang="cs-CZ" sz="2000" b="1" spc="-1" dirty="0">
                <a:solidFill>
                  <a:srgbClr val="000000"/>
                </a:solidFill>
                <a:ea typeface="DejaVu Sans"/>
              </a:rPr>
              <a:t>inspirovat se i </a:t>
            </a:r>
            <a:r>
              <a:rPr lang="cs-CZ" sz="2000" b="1" spc="-1" dirty="0" smtClean="0">
                <a:solidFill>
                  <a:srgbClr val="000000"/>
                </a:solidFill>
                <a:ea typeface="DejaVu Sans"/>
              </a:rPr>
              <a:t>jinde</a:t>
            </a:r>
            <a:r>
              <a:rPr lang="cs-CZ" sz="2000" spc="-1" dirty="0" smtClean="0">
                <a:solidFill>
                  <a:srgbClr val="000000"/>
                </a:solidFill>
                <a:ea typeface="DejaVu Sans"/>
              </a:rPr>
              <a:t> i v maličkostech</a:t>
            </a:r>
            <a:endParaRPr lang="cs-CZ" sz="2000" spc="-1" dirty="0">
              <a:solidFill>
                <a:srgbClr val="000000"/>
              </a:solidFill>
              <a:ea typeface="DejaVu Sans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E50475C6-9336-4824-B715-EEF33EB5C32B}" type="slidenum">
              <a:rPr lang="cs-CZ" altLang="en-US" smtClean="0">
                <a:cs typeface="Arial" charset="0"/>
              </a:rPr>
              <a:pPr/>
              <a:t>24</a:t>
            </a:fld>
            <a:endParaRPr lang="cs-CZ" altLang="en-US" smtClean="0">
              <a:cs typeface="Arial" charset="0"/>
            </a:endParaRPr>
          </a:p>
        </p:txBody>
      </p:sp>
      <p:pic>
        <p:nvPicPr>
          <p:cNvPr id="5" name="Picture 2" descr="Výsledek obrázku pro socialni setre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8305" y="2895837"/>
            <a:ext cx="1366113" cy="909883"/>
          </a:xfrm>
          <a:prstGeom prst="rect">
            <a:avLst/>
          </a:prstGeom>
          <a:noFill/>
        </p:spPr>
      </p:pic>
      <p:pic>
        <p:nvPicPr>
          <p:cNvPr id="6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1302" y="4437112"/>
            <a:ext cx="1080120" cy="1080121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0" y="6080868"/>
            <a:ext cx="8388424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</a:pPr>
            <a:r>
              <a:rPr lang="cs-CZ" sz="2000" b="1" i="1" spc="-1" dirty="0">
                <a:solidFill>
                  <a:srgbClr val="000000"/>
                </a:solidFill>
                <a:ea typeface="DejaVu Sans"/>
              </a:rPr>
              <a:t>Další příklady postupně na: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4F81BD"/>
              </a:buClr>
            </a:pPr>
            <a:r>
              <a:rPr lang="cs-CZ" b="1" i="1" spc="-1" dirty="0">
                <a:solidFill>
                  <a:srgbClr val="000000"/>
                </a:solidFill>
                <a:ea typeface="DejaVu Sans"/>
                <a:hlinkClick r:id="rId4"/>
              </a:rPr>
              <a:t>http://socialnibydleni.mpsv.cz/cs/co-je-socialni-bydleni/priklady-dobre-praxe</a:t>
            </a:r>
            <a:r>
              <a:rPr lang="cs-CZ" b="1" i="1" spc="-1" dirty="0">
                <a:solidFill>
                  <a:srgbClr val="000000"/>
                </a:solidFill>
                <a:ea typeface="DejaVu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1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D51A8-0A0C-48A7-A815-89B05610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412875"/>
            <a:ext cx="8027988" cy="33115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cs-CZ" sz="4800" dirty="0" smtClean="0">
                <a:latin typeface="+mn-lt"/>
                <a:cs typeface="Arial" panose="020B0604020202020204" pitchFamily="34" charset="0"/>
              </a:rPr>
            </a:br>
            <a:r>
              <a:rPr lang="cs-CZ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Financování</a:t>
            </a:r>
            <a:endParaRPr lang="cs-CZ" sz="4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405CB457-017B-4644-A745-E24EE5BC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43B5ED-DBA0-473C-876E-E94D503F1CA1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405CB457-017B-4644-A745-E24EE5BC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43B5ED-DBA0-473C-876E-E94D503F1CA1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548680"/>
            <a:ext cx="8027988" cy="7200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Byty – MMR a dotační tituly IROP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250825" y="1412776"/>
            <a:ext cx="813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0" indent="-1079500" fontAlgn="base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</a:pP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Výzvy:  	č. </a:t>
            </a:r>
            <a:r>
              <a:rPr lang="cs-CZ" sz="24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/ </a:t>
            </a:r>
            <a:r>
              <a:rPr lang="cs-CZ" sz="24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cs-CZ" sz="24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</a:t>
            </a:r>
            <a:r>
              <a:rPr lang="cs-CZ" sz="2400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bydlení II</a:t>
            </a:r>
            <a:r>
              <a:rPr lang="cs-CZ" sz="2400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/ SVL</a:t>
            </a:r>
            <a:endParaRPr lang="cs-CZ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Přijímání žádostí: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14. 6. 2018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18. 9. 2018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r="3627" b="50010"/>
          <a:stretch/>
        </p:blipFill>
        <p:spPr>
          <a:xfrm>
            <a:off x="0" y="2326233"/>
            <a:ext cx="4896544" cy="3839071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t="50000" r="1115" b="1724"/>
          <a:stretch/>
        </p:blipFill>
        <p:spPr>
          <a:xfrm>
            <a:off x="4860032" y="2276872"/>
            <a:ext cx="428396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405CB457-017B-4644-A745-E24EE5BC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43B5ED-DBA0-473C-876E-E94D503F1CA1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548680"/>
            <a:ext cx="8027988" cy="59510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Byty – MMR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40101" y="1124744"/>
            <a:ext cx="8391124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ts val="2500"/>
              </a:lnSpc>
              <a:spcAft>
                <a:spcPct val="0"/>
              </a:spcAft>
              <a:buClr>
                <a:srgbClr val="1F497D"/>
              </a:buClr>
              <a:buFont typeface="Symbol" panose="05050102010706020507" pitchFamily="18" charset="2"/>
              <a:buChar char="&lt;"/>
              <a:tabLst>
                <a:tab pos="1079500" algn="l"/>
              </a:tabLst>
            </a:pPr>
            <a:r>
              <a:rPr lang="cs-CZ" sz="2400" dirty="0">
                <a:solidFill>
                  <a:prstClr val="black"/>
                </a:solidFill>
                <a:cs typeface="Arial" panose="020B0604020202020204" pitchFamily="34" charset="0"/>
              </a:rPr>
              <a:t>rekonstrukce, výstavba, </a:t>
            </a:r>
            <a:r>
              <a:rPr lang="cs-CZ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nákup (</a:t>
            </a:r>
            <a:r>
              <a:rPr lang="cs-CZ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IROP</a:t>
            </a:r>
            <a:r>
              <a:rPr lang="cs-CZ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 – uzavřeno)</a:t>
            </a:r>
            <a:endParaRPr lang="cs-CZ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ts val="2500"/>
              </a:lnSpc>
              <a:spcAft>
                <a:spcPct val="0"/>
              </a:spcAft>
              <a:buClr>
                <a:srgbClr val="1F497D"/>
              </a:buClr>
              <a:buFont typeface="Symbol" panose="05050102010706020507" pitchFamily="18" charset="2"/>
              <a:buChar char="&lt;"/>
              <a:tabLst>
                <a:tab pos="1079500" algn="l"/>
              </a:tabLst>
            </a:pPr>
            <a:r>
              <a:rPr lang="cs-CZ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Státní </a:t>
            </a:r>
            <a:r>
              <a:rPr lang="cs-CZ" sz="2400" dirty="0">
                <a:solidFill>
                  <a:prstClr val="black"/>
                </a:solidFill>
                <a:cs typeface="Arial" panose="020B0604020202020204" pitchFamily="34" charset="0"/>
              </a:rPr>
              <a:t>fond rozvoje bydlení (</a:t>
            </a:r>
            <a:r>
              <a:rPr lang="cs-CZ" sz="2400" b="1" dirty="0">
                <a:solidFill>
                  <a:prstClr val="black"/>
                </a:solidFill>
                <a:cs typeface="Arial" panose="020B0604020202020204" pitchFamily="34" charset="0"/>
              </a:rPr>
              <a:t>SFRB</a:t>
            </a:r>
            <a:r>
              <a:rPr lang="cs-CZ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)       </a:t>
            </a:r>
            <a:r>
              <a:rPr lang="cs-CZ" sz="2400" dirty="0" smtClean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www.sfrb.cz</a:t>
            </a:r>
            <a:r>
              <a:rPr lang="cs-CZ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endParaRPr lang="cs-CZ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14388" lvl="1" indent="-357188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&lt;"/>
            </a:pP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bydlení, pro mladé, Panel 2013+</a:t>
            </a:r>
            <a:endParaRPr lang="cs-CZ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4388" lvl="1" indent="-357188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&lt;"/>
            </a:pP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připravovaný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cs-CZ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Výstavba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(cca 2 miliardy / rok; cca 3/2018)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 txBox="1">
            <a:spLocks/>
          </p:cNvSpPr>
          <p:nvPr/>
        </p:nvSpPr>
        <p:spPr>
          <a:xfrm>
            <a:off x="247433" y="4850117"/>
            <a:ext cx="8027988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cs-CZ" sz="3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 txBox="1">
            <a:spLocks/>
          </p:cNvSpPr>
          <p:nvPr/>
        </p:nvSpPr>
        <p:spPr>
          <a:xfrm>
            <a:off x="251520" y="2852936"/>
            <a:ext cx="8027988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práce – MPSV</a:t>
            </a:r>
            <a:endParaRPr lang="cs-CZ" sz="28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1" hangingPunct="1">
              <a:lnSpc>
                <a:spcPts val="2500"/>
              </a:lnSpc>
              <a:spcBef>
                <a:spcPts val="0"/>
              </a:spcBef>
              <a:buClr>
                <a:srgbClr val="1F497D"/>
              </a:buClr>
              <a:tabLst>
                <a:tab pos="1079500" algn="l"/>
              </a:tabLst>
              <a:defRPr/>
            </a:pPr>
            <a:r>
              <a:rPr lang="cs-CZ" sz="2400" b="1" spc="0" dirty="0">
                <a:solidFill>
                  <a:schemeClr val="accent1"/>
                </a:solidFill>
                <a:latin typeface="Calibri"/>
                <a:ea typeface="+mn-ea"/>
                <a:cs typeface="Arial" panose="020B0604020202020204" pitchFamily="34" charset="0"/>
              </a:rPr>
              <a:t>Sociální </a:t>
            </a:r>
            <a:r>
              <a:rPr lang="cs-CZ" sz="2400" b="1" spc="0" dirty="0" smtClean="0">
                <a:solidFill>
                  <a:schemeClr val="accent1"/>
                </a:solidFill>
                <a:latin typeface="Calibri"/>
                <a:ea typeface="+mn-ea"/>
                <a:cs typeface="Arial" panose="020B0604020202020204" pitchFamily="34" charset="0"/>
              </a:rPr>
              <a:t>práce a soc. služby (MPSV </a:t>
            </a:r>
            <a:r>
              <a:rPr lang="cs-CZ" sz="2400" b="1" spc="0" dirty="0">
                <a:solidFill>
                  <a:schemeClr val="accent1"/>
                </a:solidFill>
                <a:latin typeface="Calibri"/>
                <a:ea typeface="+mn-ea"/>
                <a:cs typeface="Arial" panose="020B0604020202020204" pitchFamily="34" charset="0"/>
              </a:rPr>
              <a:t>a </a:t>
            </a:r>
            <a:r>
              <a:rPr lang="cs-CZ" sz="2400" b="1" spc="0" dirty="0" smtClean="0">
                <a:solidFill>
                  <a:schemeClr val="accent1"/>
                </a:solidFill>
                <a:latin typeface="Calibri"/>
                <a:ea typeface="+mn-ea"/>
                <a:cs typeface="Arial" panose="020B0604020202020204" pitchFamily="34" charset="0"/>
              </a:rPr>
              <a:t>kraje)</a:t>
            </a:r>
            <a:endParaRPr lang="cs-CZ" sz="2400" b="1" spc="0" dirty="0">
              <a:solidFill>
                <a:schemeClr val="accent1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marL="342900" indent="-342900" algn="just">
              <a:lnSpc>
                <a:spcPts val="2500"/>
              </a:lnSpc>
              <a:buClr>
                <a:srgbClr val="1F497D"/>
              </a:buClr>
              <a:buFont typeface="Symbol" panose="05050102010706020507" pitchFamily="18" charset="2"/>
              <a:buChar char="&lt;"/>
              <a:tabLst>
                <a:tab pos="1079500" algn="l"/>
              </a:tabLst>
            </a:pPr>
            <a:r>
              <a:rPr lang="cs-CZ" sz="24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Dotace na sociální </a:t>
            </a:r>
            <a:r>
              <a:rPr lang="cs-CZ" sz="2400" dirty="0" smtClean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práci</a:t>
            </a:r>
          </a:p>
          <a:p>
            <a:pPr marL="342900" indent="-342900" algn="just">
              <a:lnSpc>
                <a:spcPts val="2500"/>
              </a:lnSpc>
              <a:buClr>
                <a:srgbClr val="1F497D"/>
              </a:buClr>
              <a:buFont typeface="Symbol" panose="05050102010706020507" pitchFamily="18" charset="2"/>
              <a:buChar char="&lt;"/>
              <a:tabLst>
                <a:tab pos="1079500" algn="l"/>
              </a:tabLst>
            </a:pPr>
            <a:r>
              <a:rPr lang="cs-CZ" sz="2400" dirty="0">
                <a:solidFill>
                  <a:prstClr val="black"/>
                </a:solidFill>
                <a:latin typeface="+mn-lt"/>
                <a:ea typeface="+mn-ea"/>
                <a:cs typeface="Arial" panose="020B0604020202020204" pitchFamily="34" charset="0"/>
              </a:rPr>
              <a:t>Zákon o sociálním bydlení plánoval navýšení financí na sociální práci i pro Úřady práce</a:t>
            </a:r>
          </a:p>
          <a:p>
            <a:pPr algn="just" eaLnBrk="1" hangingPunct="1">
              <a:lnSpc>
                <a:spcPts val="2500"/>
              </a:lnSpc>
              <a:spcBef>
                <a:spcPts val="0"/>
              </a:spcBef>
              <a:buClr>
                <a:srgbClr val="1F497D"/>
              </a:buClr>
              <a:tabLst>
                <a:tab pos="1079500" algn="l"/>
              </a:tabLst>
              <a:defRPr/>
            </a:pPr>
            <a:r>
              <a:rPr lang="cs-CZ" sz="2400" b="1" spc="0" dirty="0">
                <a:solidFill>
                  <a:schemeClr val="accent1"/>
                </a:solidFill>
                <a:latin typeface="Calibri"/>
                <a:ea typeface="+mn-ea"/>
                <a:cs typeface="Arial" panose="020B0604020202020204" pitchFamily="34" charset="0"/>
              </a:rPr>
              <a:t>ESF – </a:t>
            </a:r>
            <a:r>
              <a:rPr lang="cs-CZ" sz="2400" b="1" spc="0" dirty="0" smtClean="0">
                <a:solidFill>
                  <a:schemeClr val="accent1"/>
                </a:solidFill>
                <a:latin typeface="Calibri"/>
                <a:ea typeface="+mn-ea"/>
                <a:cs typeface="Arial" panose="020B0604020202020204" pitchFamily="34" charset="0"/>
              </a:rPr>
              <a:t>OPZ</a:t>
            </a:r>
            <a:endParaRPr lang="cs-CZ" sz="2400" b="1" spc="0" dirty="0">
              <a:solidFill>
                <a:schemeClr val="accent1"/>
              </a:solidFill>
              <a:latin typeface="Calibri"/>
              <a:ea typeface="+mn-ea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2500"/>
              </a:lnSpc>
              <a:spcBef>
                <a:spcPts val="0"/>
              </a:spcBef>
              <a:buClr>
                <a:srgbClr val="1F497D"/>
              </a:buClr>
              <a:buFont typeface="Symbol" panose="05050102010706020507" pitchFamily="18" charset="2"/>
              <a:buChar char="&lt;"/>
              <a:tabLst>
                <a:tab pos="1079500" algn="l"/>
              </a:tabLst>
              <a:defRPr/>
            </a:pPr>
            <a:r>
              <a:rPr lang="cs-CZ" sz="2400" b="1" spc="0" dirty="0" smtClean="0">
                <a:solidFill>
                  <a:schemeClr val="accent1"/>
                </a:solidFill>
                <a:latin typeface="Calibri"/>
                <a:ea typeface="+mn-ea"/>
                <a:cs typeface="Arial" panose="020B0604020202020204" pitchFamily="34" charset="0"/>
              </a:rPr>
              <a:t>MAS </a:t>
            </a:r>
            <a:r>
              <a:rPr lang="cs-CZ" sz="2400" b="1" spc="0" dirty="0">
                <a:solidFill>
                  <a:schemeClr val="accent1"/>
                </a:solidFill>
                <a:latin typeface="Calibri"/>
                <a:ea typeface="+mn-ea"/>
                <a:cs typeface="Arial" panose="020B0604020202020204" pitchFamily="34" charset="0"/>
              </a:rPr>
              <a:t>– Místní akční skupiny</a:t>
            </a:r>
          </a:p>
          <a:p>
            <a:pPr marL="814388" lvl="1" indent="-357188" eaLnBrk="1" hangingPunct="1">
              <a:buClr>
                <a:srgbClr val="C00000"/>
              </a:buClr>
              <a:buFont typeface="Arial" panose="020B0604020202020204" pitchFamily="34" charset="0"/>
              <a:buChar char="&lt;"/>
            </a:pPr>
            <a:r>
              <a:rPr lang="cs-CZ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Pokud konkrétní MAS uvedla soc. oblast v programovém rámci strategie CLLD (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4"/>
              </a:rPr>
              <a:t>www.nsmascr.cz/</a:t>
            </a:r>
            <a:r>
              <a:rPr lang="cs-CZ" sz="20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  <a:hlinkClick r:id="rId4"/>
              </a:rPr>
              <a:t>schvalene-sclld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)</a:t>
            </a: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ts val="2500"/>
              </a:lnSpc>
              <a:spcBef>
                <a:spcPts val="0"/>
              </a:spcBef>
              <a:buClr>
                <a:srgbClr val="1F497D"/>
              </a:buClr>
              <a:buFont typeface="Symbol" panose="05050102010706020507" pitchFamily="18" charset="2"/>
              <a:buChar char="&lt;"/>
              <a:tabLst>
                <a:tab pos="1079500" algn="l"/>
              </a:tabLst>
              <a:defRPr/>
            </a:pPr>
            <a:r>
              <a:rPr lang="cs-CZ" sz="2400" b="1" spc="0" dirty="0">
                <a:solidFill>
                  <a:schemeClr val="accent1"/>
                </a:solidFill>
                <a:latin typeface="Calibri"/>
                <a:ea typeface="+mn-ea"/>
                <a:cs typeface="Arial" panose="020B0604020202020204" pitchFamily="34" charset="0"/>
              </a:rPr>
              <a:t>ITI, IPRÚ</a:t>
            </a:r>
          </a:p>
          <a:p>
            <a:pPr marL="814388" lvl="1" indent="-357188" eaLnBrk="1" hangingPunct="1">
              <a:lnSpc>
                <a:spcPts val="2500"/>
              </a:lnSpc>
              <a:buClr>
                <a:srgbClr val="C00000"/>
              </a:buClr>
              <a:buFont typeface="Arial" panose="020B0604020202020204" pitchFamily="34" charset="0"/>
              <a:buChar char="&lt;"/>
              <a:tabLst>
                <a:tab pos="1079500" algn="l"/>
              </a:tabLst>
            </a:pPr>
            <a:r>
              <a:rPr lang="cs-CZ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Výzvy </a:t>
            </a:r>
            <a:r>
              <a:rPr lang="cs-CZ" sz="2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ESF 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pro metropolitní oblasti a aglomerace</a:t>
            </a:r>
          </a:p>
          <a:p>
            <a:pPr marL="342900" indent="-342900" algn="just" eaLnBrk="1" hangingPunct="1">
              <a:lnSpc>
                <a:spcPts val="2500"/>
              </a:lnSpc>
              <a:spcBef>
                <a:spcPts val="0"/>
              </a:spcBef>
              <a:buClr>
                <a:srgbClr val="1F497D"/>
              </a:buClr>
              <a:buFont typeface="Symbol" panose="05050102010706020507" pitchFamily="18" charset="2"/>
              <a:buChar char="&lt;"/>
              <a:tabLst>
                <a:tab pos="1079500" algn="l"/>
              </a:tabLst>
            </a:pPr>
            <a:r>
              <a:rPr lang="cs-CZ" sz="2400" b="1" spc="0" dirty="0">
                <a:solidFill>
                  <a:schemeClr val="accent1"/>
                </a:solidFill>
                <a:latin typeface="Calibri"/>
                <a:cs typeface="Arial" panose="020B0604020202020204" pitchFamily="34" charset="0"/>
              </a:rPr>
              <a:t>Sociální začleňování a boj s </a:t>
            </a:r>
            <a:r>
              <a:rPr lang="cs-CZ" sz="2400" b="1" spc="0" dirty="0" smtClean="0">
                <a:solidFill>
                  <a:schemeClr val="accent1"/>
                </a:solidFill>
                <a:latin typeface="Calibri"/>
                <a:cs typeface="Arial" panose="020B0604020202020204" pitchFamily="34" charset="0"/>
              </a:rPr>
              <a:t>chudobou - Prioritní </a:t>
            </a:r>
            <a:r>
              <a:rPr lang="cs-CZ" sz="2400" b="1" spc="0" dirty="0">
                <a:solidFill>
                  <a:schemeClr val="accent1"/>
                </a:solidFill>
                <a:latin typeface="Calibri"/>
                <a:cs typeface="Arial" panose="020B0604020202020204" pitchFamily="34" charset="0"/>
              </a:rPr>
              <a:t>osa 2 </a:t>
            </a:r>
            <a:endParaRPr lang="cs-CZ" sz="2400" b="1" spc="0" dirty="0" smtClean="0">
              <a:solidFill>
                <a:schemeClr val="accent1"/>
              </a:solidFill>
              <a:latin typeface="Calibri"/>
              <a:cs typeface="Arial" panose="020B0604020202020204" pitchFamily="34" charset="0"/>
            </a:endParaRPr>
          </a:p>
          <a:p>
            <a:pPr marL="814388" lvl="1" indent="-357188" eaLnBrk="1" hangingPunct="1">
              <a:lnSpc>
                <a:spcPts val="2500"/>
              </a:lnSpc>
              <a:buClr>
                <a:srgbClr val="C00000"/>
              </a:buClr>
              <a:buFont typeface="Arial" panose="020B0604020202020204" pitchFamily="34" charset="0"/>
              <a:buChar char="&lt;"/>
              <a:tabLst>
                <a:tab pos="1079500" algn="l"/>
              </a:tabLst>
            </a:pPr>
            <a:r>
              <a:rPr lang="cs-CZ" sz="20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Aktuální výzvy </a:t>
            </a:r>
            <a:r>
              <a:rPr lang="cs-CZ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- </a:t>
            </a:r>
            <a:r>
              <a:rPr lang="cs-CZ" sz="2000" i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viz dále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 txBox="1">
            <a:spLocks/>
          </p:cNvSpPr>
          <p:nvPr/>
        </p:nvSpPr>
        <p:spPr>
          <a:xfrm>
            <a:off x="251520" y="3842005"/>
            <a:ext cx="8027988" cy="595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cs-CZ" sz="3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6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405CB457-017B-4644-A745-E24EE5BC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43B5ED-DBA0-473C-876E-E94D503F1CA1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548680"/>
            <a:ext cx="8027988" cy="7200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MPSV – vyhlášené výzvy ESF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96794"/>
              </p:ext>
            </p:extLst>
          </p:nvPr>
        </p:nvGraphicFramePr>
        <p:xfrm>
          <a:off x="179512" y="1196752"/>
          <a:ext cx="8136904" cy="51206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cs-CZ" dirty="0" smtClean="0"/>
                        <a:t>Agenda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Číslo výzvy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Název výzvy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Otevřena do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698">
                <a:tc>
                  <a:txBody>
                    <a:bodyPr/>
                    <a:lstStyle/>
                    <a:p>
                      <a:r>
                        <a:rPr lang="cs-CZ" dirty="0" smtClean="0"/>
                        <a:t>Koordinovaný</a:t>
                      </a:r>
                      <a:r>
                        <a:rPr lang="cs-CZ" baseline="0" dirty="0" smtClean="0"/>
                        <a:t> přístup k sociálně vyloučeným lokalitám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Podpora sociálního začleňování v SVL (3. výzva)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30.6.2020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698">
                <a:tc>
                  <a:txBody>
                    <a:bodyPr/>
                    <a:lstStyle/>
                    <a:p>
                      <a:r>
                        <a:rPr lang="cs-CZ" dirty="0" smtClean="0"/>
                        <a:t>Integrované nástroje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47</a:t>
                      </a:r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48</a:t>
                      </a:r>
                    </a:p>
                    <a:p>
                      <a:pPr algn="ctr"/>
                      <a:r>
                        <a:rPr lang="cs-CZ" dirty="0" smtClean="0"/>
                        <a:t>49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effectLst/>
                        </a:rPr>
                        <a:t>Výzva pro MAS na podporu strategií komunitně vedeného místního rozvoje</a:t>
                      </a:r>
                      <a:r>
                        <a:rPr lang="cs-CZ" baseline="0" dirty="0" smtClean="0">
                          <a:effectLst/>
                        </a:rPr>
                        <a:t> </a:t>
                      </a:r>
                      <a:r>
                        <a:rPr lang="cs-CZ" dirty="0" smtClean="0">
                          <a:effectLst/>
                        </a:rPr>
                        <a:t>(CLLD)</a:t>
                      </a:r>
                      <a:endParaRPr lang="cs-CZ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Integrované územní investice (ITI)</a:t>
                      </a:r>
                    </a:p>
                    <a:p>
                      <a:r>
                        <a:rPr lang="cs-CZ" dirty="0" smtClean="0"/>
                        <a:t>Integrované plány rozvoje území (IPRÚ)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effectLst/>
                        </a:rPr>
                        <a:t>31.12.2021 </a:t>
                      </a:r>
                      <a:endParaRPr lang="cs-CZ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28.6.2019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28.6.2019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698">
                <a:tc>
                  <a:txBody>
                    <a:bodyPr/>
                    <a:lstStyle/>
                    <a:p>
                      <a:r>
                        <a:rPr lang="cs-CZ" dirty="0" smtClean="0"/>
                        <a:t>Sociální začleňování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</a:p>
                    <a:p>
                      <a:pPr algn="ctr"/>
                      <a:endParaRPr lang="cs-CZ" dirty="0" smtClean="0"/>
                    </a:p>
                    <a:p>
                      <a:pPr algn="ctr"/>
                      <a:r>
                        <a:rPr lang="cs-CZ" dirty="0" smtClean="0"/>
                        <a:t>95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Podpora aktivit a programů v rámci sociálního začleňování (3. výzva)</a:t>
                      </a:r>
                    </a:p>
                    <a:p>
                      <a:r>
                        <a:rPr lang="cs-CZ" dirty="0" smtClean="0"/>
                        <a:t>Výzva na podporu sociálního začleňování v Praze (2. výzva)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8.1.2019</a:t>
                      </a:r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r>
                        <a:rPr lang="cs-CZ" dirty="0" smtClean="0"/>
                        <a:t>28.2.2019  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698">
                <a:tc>
                  <a:txBody>
                    <a:bodyPr/>
                    <a:lstStyle/>
                    <a:p>
                      <a:r>
                        <a:rPr lang="cs-CZ" dirty="0" smtClean="0"/>
                        <a:t>Tematická výzva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108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Podpora programu </a:t>
                      </a:r>
                      <a:r>
                        <a:rPr lang="cs-CZ" sz="1800" b="1" kern="1200" dirty="0" err="1" smtClean="0">
                          <a:effectLst/>
                        </a:rPr>
                        <a:t>Housing</a:t>
                      </a:r>
                      <a:r>
                        <a:rPr lang="cs-CZ" sz="1800" b="1" kern="1200" dirty="0" smtClean="0">
                          <a:effectLst/>
                        </a:rPr>
                        <a:t> </a:t>
                      </a:r>
                      <a:r>
                        <a:rPr lang="cs-CZ" sz="1800" b="1" kern="1200" dirty="0" err="1" smtClean="0">
                          <a:effectLst/>
                        </a:rPr>
                        <a:t>First</a:t>
                      </a:r>
                      <a:r>
                        <a:rPr lang="cs-CZ" sz="1800" b="1" kern="1200" dirty="0" smtClean="0">
                          <a:effectLst/>
                        </a:rPr>
                        <a:t> (Bydlení především)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31.5.2019</a:t>
                      </a:r>
                      <a:endParaRPr lang="cs-CZ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285081" y="6327338"/>
            <a:ext cx="4472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hlinkClick r:id="rId3"/>
              </a:rPr>
              <a:t>https://</a:t>
            </a:r>
            <a:r>
              <a:rPr lang="cs-CZ" b="1" dirty="0" smtClean="0">
                <a:hlinkClick r:id="rId3"/>
              </a:rPr>
              <a:t>www.esfcr.cz/prehled-vyzev-opz</a:t>
            </a:r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79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405CB457-017B-4644-A745-E24EE5BC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43B5ED-DBA0-473C-876E-E94D503F1CA1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92" y="44624"/>
            <a:ext cx="8027988" cy="7200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MPSV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výzva 108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ESF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007" y="985946"/>
            <a:ext cx="838842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0" indent="-1079500" fontAlgn="base">
              <a:spcBef>
                <a:spcPct val="0"/>
              </a:spcBef>
              <a:spcAft>
                <a:spcPct val="0"/>
              </a:spcAft>
              <a:tabLst>
                <a:tab pos="1079500" algn="l"/>
              </a:tabLst>
            </a:pP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Výzva:  	</a:t>
            </a:r>
            <a:r>
              <a:rPr lang="cs-CZ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Pilotní </a:t>
            </a:r>
            <a:r>
              <a:rPr lang="cs-CZ" sz="24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rozšíření konceptu </a:t>
            </a:r>
            <a:r>
              <a:rPr lang="cs-CZ" sz="2400" b="1" dirty="0" err="1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cs-CZ" sz="24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4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(Bydlení především</a:t>
            </a:r>
            <a:r>
              <a:rPr lang="cs-CZ" sz="2400" b="1" dirty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do dalších </a:t>
            </a:r>
            <a:r>
              <a:rPr lang="cs-CZ" sz="2400" b="1" dirty="0" smtClean="0">
                <a:solidFill>
                  <a:srgbClr val="4F81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Číslo: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03_19_108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Vyhlášení: 		3.12.2018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Přijímání žádostí:	4.1.2019 – 31.5.2019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Délka realizace:		24 – 36 měsíců (max. do r. 2022)</a:t>
            </a: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79713" indent="-2779713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</a:pP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Oprávnění žadatelé:	NNO, obce, DSO, organizace zřizované obcemi</a:t>
            </a:r>
          </a:p>
          <a:p>
            <a:pPr marL="2779713" indent="-2779713" fontAlgn="base">
              <a:spcBef>
                <a:spcPct val="0"/>
              </a:spcBef>
              <a:spcAft>
                <a:spcPct val="0"/>
              </a:spcAft>
              <a:buClr>
                <a:srgbClr val="1F497D"/>
              </a:buClr>
            </a:pP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Financování:	ex ante, cca 1-15mil. (∑= 150mil. Kč)</a:t>
            </a:r>
          </a:p>
          <a:p>
            <a:pPr marL="177800" indent="-17780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Hlavním cílem: 		podpora pilotního rozšíření konceptu </a:t>
            </a:r>
            <a:r>
              <a:rPr lang="cs-CZ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 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praxi – tj.</a:t>
            </a:r>
            <a:r>
              <a:rPr lang="cs-CZ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eliminace bezdomovectví, </a:t>
            </a:r>
            <a:r>
              <a:rPr lang="cs-CZ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stavu 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bytové nouze a získání standardního bydlení a jeho dlouhodobé udržení uživateli programů.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(Motivace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zlepšení zdravotního stavu,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vzdělávací kariéru dětí, rozšiřování a posilování sociálních vazeb, zvýšení sebevědomí a snaha o vyšší sebeuplatnění včetně získání legálního zaměstnání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atd.)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dirty="0" smtClean="0"/>
              <a:t>(mj. podmínky: - povinné konzultace; </a:t>
            </a:r>
            <a:r>
              <a:rPr lang="cs-CZ" sz="2000" i="1" dirty="0"/>
              <a:t>organizace je v době podání žádosti o podporu registrovaným poskytovatelem služby sociální prevence a příslušnou službu sociální prevence (§53 až 70) poskytuje alespoň po dobu 24 měsíců) </a:t>
            </a:r>
          </a:p>
        </p:txBody>
      </p:sp>
    </p:spTree>
    <p:extLst>
      <p:ext uri="{BB962C8B-B14F-4D97-AF65-F5344CB8AC3E}">
        <p14:creationId xmlns:p14="http://schemas.microsoft.com/office/powerpoint/2010/main" val="105514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A3ACFD-1DFD-48EC-AE19-29504196F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4ABF68-79CF-43B7-A7CE-AA1C3C2F8ADE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3315" name="Picture 6">
            <a:extLst>
              <a:ext uri="{FF2B5EF4-FFF2-40B4-BE49-F238E27FC236}">
                <a16:creationId xmlns:a16="http://schemas.microsoft.com/office/drawing/2014/main" id="{819AB7AA-19B8-4882-B245-661C6D6EF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17461" r="10872" b="12094"/>
          <a:stretch>
            <a:fillRect/>
          </a:stretch>
        </p:blipFill>
        <p:spPr bwMode="auto">
          <a:xfrm>
            <a:off x="0" y="836613"/>
            <a:ext cx="8459788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7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405CB457-017B-4644-A745-E24EE5BC23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43B5ED-DBA0-473C-876E-E94D503F1CA1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6" y="476672"/>
            <a:ext cx="8027988" cy="7200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b="1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Výzva č. 03_19_108 </a:t>
            </a:r>
            <a:r>
              <a:rPr lang="cs-CZ" sz="3200" b="1" dirty="0" smtClean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sz="3200" b="1" dirty="0" smtClean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3200" b="1" dirty="0" smtClean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kritéria</a:t>
            </a:r>
            <a:r>
              <a:rPr lang="cs-CZ" sz="3200" b="1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která je žadatel povinen naplnit:</a:t>
            </a:r>
            <a:br>
              <a:rPr lang="cs-CZ" sz="3200" b="1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041849D-7977-4F0E-813E-58F3BA303485}"/>
              </a:ext>
            </a:extLst>
          </p:cNvPr>
          <p:cNvSpPr txBox="1">
            <a:spLocks/>
          </p:cNvSpPr>
          <p:nvPr/>
        </p:nvSpPr>
        <p:spPr>
          <a:xfrm>
            <a:off x="35496" y="1124744"/>
            <a:ext cx="8352928" cy="5655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Cambria" pitchFamily="18" charset="0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  <a:tabLst>
                <a:tab pos="263525" algn="l"/>
              </a:tabLst>
            </a:pP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cs-CZ" sz="11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zařazení do programu není podmíněno předchozí spoluprací se sociálním pracovníkem/sociální službou, účastník před přijetím do programu prokazuje bytovou nouzi v kombinaci s vícerými závažnými problémy a akceptuje  spolupráci  se sociálním pracovníkem (návštěva cca 1x týdně) při vstupu do projektu, </a:t>
            </a:r>
            <a:b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	60% účastníků se má nastěhovat do bytů do 3 </a:t>
            </a:r>
            <a:r>
              <a:rPr lang="cs-CZ" sz="18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měs</a:t>
            </a: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od vstupu do programu, pro vstup do bytu se nevyžaduje abstinence,</a:t>
            </a:r>
            <a:b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	byty splňují parametry standardního bytu s potřebným vybavením,</a:t>
            </a:r>
            <a:b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	podpora účastníků je oddělena od správy bytu, </a:t>
            </a:r>
            <a:b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	nájemní smlouva je min. na 1 rok a není podmíněna plněním individuálního plánu podpory,</a:t>
            </a:r>
            <a:b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	min. 70% bytů není v sociálně vyloučených lokalitách (mapa sociálně vyloučených lokalit MPSV ČR </a:t>
            </a:r>
            <a:b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</a:t>
            </a: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http://www.esfcr.cz/mapa-svl-2015/?</a:t>
            </a:r>
            <a:r>
              <a:rPr lang="cs-CZ" sz="1800" dirty="0" err="1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page</a:t>
            </a: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=1</a:t>
            </a: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popř. další analytické dokumenty.</a:t>
            </a:r>
            <a:b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Zároveň je potřeba naplnit:</a:t>
            </a:r>
            <a:br>
              <a:rPr lang="cs-CZ" sz="2400" b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	transparentní podmínky výběru a zařazení účastníků na základě bytové nouze a potřeby dlouhodobé a intenzivní  podpory, </a:t>
            </a:r>
            <a:b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	min. 5 a více domácností zapojených do projektu, přičemž v jednom čísle popisném lze využít k realizaci  projektu max.  2 bytů, </a:t>
            </a:r>
            <a:b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	uskutečnit nastěhování  90% rodin uvedených v projektu nejpozději do 12 měsíců (s ohledem na délku projektu)  od jeho zahájení, </a:t>
            </a:r>
            <a:b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	nabízet účastníkům projektu multidisciplinární individuální podporu.</a:t>
            </a:r>
            <a:endParaRPr lang="cs-CZ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20A98ED8-A357-4643-82EB-A4256122F208}" type="slidenum">
              <a:rPr lang="cs-CZ" altLang="en-US" smtClean="0">
                <a:cs typeface="Arial" charset="0"/>
              </a:rPr>
              <a:pPr/>
              <a:t>31</a:t>
            </a:fld>
            <a:endParaRPr lang="cs-CZ" altLang="en-US" smtClean="0">
              <a:cs typeface="Arial" charset="0"/>
            </a:endParaRPr>
          </a:p>
        </p:txBody>
      </p:sp>
      <p:sp>
        <p:nvSpPr>
          <p:cNvPr id="6" name="Nadpis 1">
            <a:extLst/>
          </p:cNvPr>
          <p:cNvSpPr txBox="1">
            <a:spLocks/>
          </p:cNvSpPr>
          <p:nvPr/>
        </p:nvSpPr>
        <p:spPr bwMode="auto">
          <a:xfrm>
            <a:off x="-11119" y="980728"/>
            <a:ext cx="846043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4900" b="1" dirty="0" smtClean="0">
                <a:solidFill>
                  <a:srgbClr val="1F497D"/>
                </a:solidFill>
                <a:cs typeface="Arial" panose="020B0604020202020204" pitchFamily="34" charset="0"/>
              </a:rPr>
              <a:t>Děkuji za pozornost</a:t>
            </a:r>
            <a:r>
              <a:rPr lang="cs-CZ" sz="4100" b="1" dirty="0" smtClean="0">
                <a:solidFill>
                  <a:srgbClr val="1F497D"/>
                </a:solidFill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rgbClr val="1F497D"/>
                </a:solidFill>
                <a:cs typeface="Arial" panose="020B0604020202020204" pitchFamily="34" charset="0"/>
              </a:rPr>
              <a:t/>
            </a:r>
            <a:br>
              <a:rPr lang="cs-CZ" sz="3200" b="1" dirty="0" smtClean="0">
                <a:solidFill>
                  <a:srgbClr val="1F497D"/>
                </a:solidFill>
                <a:cs typeface="Arial" panose="020B0604020202020204" pitchFamily="34" charset="0"/>
              </a:rPr>
            </a:br>
            <a:r>
              <a:rPr lang="cs-CZ" sz="2200" dirty="0">
                <a:solidFill>
                  <a:srgbClr val="1F497D"/>
                </a:solidFill>
                <a:cs typeface="Arial" panose="020B0604020202020204" pitchFamily="34" charset="0"/>
                <a:hlinkClick r:id="rId2"/>
              </a:rPr>
              <a:t/>
            </a:r>
            <a:br>
              <a:rPr lang="cs-CZ" sz="2200" dirty="0">
                <a:solidFill>
                  <a:srgbClr val="1F497D"/>
                </a:solidFill>
                <a:cs typeface="Arial" panose="020B0604020202020204" pitchFamily="34" charset="0"/>
                <a:hlinkClick r:id="rId2"/>
              </a:rPr>
            </a:br>
            <a:r>
              <a:rPr lang="cs-CZ" sz="3200" b="1" dirty="0" smtClean="0">
                <a:solidFill>
                  <a:srgbClr val="1F497D"/>
                </a:solidFill>
                <a:cs typeface="Arial" panose="020B0604020202020204" pitchFamily="34" charset="0"/>
              </a:rPr>
              <a:t/>
            </a:r>
            <a:br>
              <a:rPr lang="cs-CZ" sz="3200" b="1" dirty="0" smtClean="0">
                <a:solidFill>
                  <a:srgbClr val="1F497D"/>
                </a:solidFill>
                <a:cs typeface="Arial" panose="020B0604020202020204" pitchFamily="34" charset="0"/>
              </a:rPr>
            </a:br>
            <a:r>
              <a:rPr lang="cs-CZ" sz="29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Barbora Š. Stašková, M.A.</a:t>
            </a:r>
            <a:r>
              <a:rPr lang="cs-CZ" sz="3200" b="1" dirty="0" smtClean="0">
                <a:solidFill>
                  <a:srgbClr val="1F497D"/>
                </a:solidFill>
                <a:cs typeface="Arial" panose="020B0604020202020204" pitchFamily="34" charset="0"/>
              </a:rPr>
              <a:t/>
            </a:r>
            <a:br>
              <a:rPr lang="cs-CZ" sz="3200" b="1" dirty="0" smtClean="0">
                <a:solidFill>
                  <a:srgbClr val="1F497D"/>
                </a:solidFill>
                <a:cs typeface="Arial" panose="020B0604020202020204" pitchFamily="34" charset="0"/>
              </a:rPr>
            </a:br>
            <a:r>
              <a:rPr lang="cs-CZ" sz="2500" spc="-100" dirty="0">
                <a:solidFill>
                  <a:srgbClr val="1F497D"/>
                </a:solidFill>
                <a:ea typeface="+mj-ea"/>
                <a:cs typeface="Arial" panose="020B0604020202020204" pitchFamily="34" charset="0"/>
              </a:rPr>
              <a:t>MPSV - Oddělení sociálního bydlení a sociálního začleňování</a:t>
            </a:r>
            <a:br>
              <a:rPr lang="cs-CZ" sz="2500" spc="-100" dirty="0">
                <a:solidFill>
                  <a:srgbClr val="1F497D"/>
                </a:solidFill>
                <a:ea typeface="+mj-ea"/>
                <a:cs typeface="Arial" panose="020B0604020202020204" pitchFamily="34" charset="0"/>
              </a:rPr>
            </a:br>
            <a:r>
              <a:rPr lang="cs-CZ" sz="400" b="1" spc="-100" dirty="0">
                <a:solidFill>
                  <a:srgbClr val="1F497D"/>
                </a:solidFill>
                <a:ea typeface="+mj-ea"/>
                <a:cs typeface="Arial" panose="020B0604020202020204" pitchFamily="34" charset="0"/>
              </a:rPr>
              <a:t/>
            </a:r>
            <a:br>
              <a:rPr lang="cs-CZ" sz="400" b="1" spc="-100" dirty="0">
                <a:solidFill>
                  <a:srgbClr val="1F497D"/>
                </a:solidFill>
                <a:ea typeface="+mj-ea"/>
                <a:cs typeface="Arial" panose="020B0604020202020204" pitchFamily="34" charset="0"/>
              </a:rPr>
            </a:br>
            <a:r>
              <a:rPr lang="cs-CZ" sz="2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barbora.staskova@mpsv.cz</a:t>
            </a:r>
            <a:r>
              <a:rPr lang="cs-CZ" sz="2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smtClean="0"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cs-CZ" sz="2200" dirty="0" smtClean="0">
                <a:solidFill>
                  <a:sysClr val="windowText" lastClr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cs-CZ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cs-CZ" sz="28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cs-CZ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hlinkClick r:id="rId3"/>
              </a:rPr>
              <a:t>http://socialnibydleni.mpsv.cz</a:t>
            </a:r>
            <a:endParaRPr lang="cs-CZ" sz="2500" dirty="0" smtClean="0">
              <a:solidFill>
                <a:sysClr val="windowText" lastClr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hlinkClick r:id="rId4"/>
              </a:rPr>
              <a:t>www.facebook.com/socialnibydlenivcr</a:t>
            </a:r>
            <a:r>
              <a:rPr lang="cs-CZ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br>
              <a:rPr lang="cs-CZ" sz="25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cs-CZ" sz="29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Zpravodaj: </a:t>
            </a:r>
            <a:r>
              <a:rPr lang="cs-CZ" sz="29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  <a:hlinkClick r:id="rId5"/>
              </a:rPr>
              <a:t>socialni.bydleni@mpsv.cz</a:t>
            </a:r>
            <a:r>
              <a:rPr lang="cs-CZ" sz="29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  <a:endParaRPr lang="cs-CZ" sz="2500" dirty="0">
              <a:solidFill>
                <a:sysClr val="windowText" lastClr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Pěticípá hvězda 6"/>
          <p:cNvSpPr/>
          <p:nvPr/>
        </p:nvSpPr>
        <p:spPr>
          <a:xfrm>
            <a:off x="899592" y="5301208"/>
            <a:ext cx="360363" cy="28892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5F4FC2DB-15D4-4C52-AD3C-5CD470F1C4F9}" type="slidenum">
              <a:rPr lang="cs-CZ" altLang="en-US" smtClean="0">
                <a:cs typeface="Arial" charset="0"/>
              </a:rPr>
              <a:pPr/>
              <a:t>32</a:t>
            </a:fld>
            <a:endParaRPr lang="cs-CZ" altLang="en-US" smtClean="0">
              <a:cs typeface="Arial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9512" y="418654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Podněty vzešlé z kulatého stolu 10. 9. 2018</a:t>
            </a:r>
            <a:endParaRPr kumimoji="0" lang="cs-CZ" sz="32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6756400"/>
            <a:ext cx="9144000" cy="101600"/>
          </a:xfrm>
          <a:prstGeom prst="rect">
            <a:avLst/>
          </a:prstGeom>
          <a:solidFill>
            <a:srgbClr val="00206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323528" y="1196752"/>
          <a:ext cx="7992691" cy="5490902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816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54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Podnět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54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Zodpovědný rezort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54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u="none" strike="noStrike" dirty="0">
                          <a:effectLst/>
                        </a:rPr>
                        <a:t>1.        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779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Regulovat pronájem více bytů přes živnostenské oprávnění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MPO, MMR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90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u="none" strike="noStrike" dirty="0">
                          <a:effectLst/>
                        </a:rPr>
                        <a:t>2.        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779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Jasné nastavení hygienických standardů u bytů, které by určovaly, jak má vypadat byt (např. tekoucí voda, hygienické zázemí, funkční elektrika apod.) a stanovení počtu metrů čtverečních na osobu v dané domácnosti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MMR, MZd a MPO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8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u="none" strike="noStrike" dirty="0">
                          <a:effectLst/>
                        </a:rPr>
                        <a:t>3.        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779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Zavedení povinnosti trvalého pobytu  v obci, kde jedinec fakticky bydlí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MV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8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u="none" strike="noStrike" dirty="0">
                          <a:effectLst/>
                        </a:rPr>
                        <a:t>4.        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779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Opravy a výkup zdevastovaných bytů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MMR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8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u="none" strike="noStrike" dirty="0">
                          <a:effectLst/>
                        </a:rPr>
                        <a:t>5.        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779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Dokončení cenových map za účelem stanovení obvyklého nájmu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MMR a MPSV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866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u="none" strike="noStrike" dirty="0">
                          <a:effectLst/>
                        </a:rPr>
                        <a:t>6.        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779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Revize dávkového systému: zvážit sloučení příspěvku a doplatku na bydlení, </a:t>
                      </a:r>
                      <a:r>
                        <a:rPr lang="cs-CZ" sz="1600" u="none" strike="noStrike" dirty="0" err="1">
                          <a:effectLst/>
                        </a:rPr>
                        <a:t>zastropovat</a:t>
                      </a:r>
                      <a:r>
                        <a:rPr lang="cs-CZ" sz="1600" u="none" strike="noStrike" dirty="0">
                          <a:effectLst/>
                        </a:rPr>
                        <a:t> výplaty dávek dle cenových map, zajistit adresnost vyplácení dávek, zúžit okruh </a:t>
                      </a:r>
                      <a:r>
                        <a:rPr lang="cs-CZ" sz="1600" u="none" strike="noStrike" dirty="0" err="1">
                          <a:effectLst/>
                        </a:rPr>
                        <a:t>spolužijících</a:t>
                      </a:r>
                      <a:r>
                        <a:rPr lang="cs-CZ" sz="1600" u="none" strike="noStrike" dirty="0">
                          <a:effectLst/>
                        </a:rPr>
                        <a:t> osob v domácnosti a zkrátit vyplácení např. paušálů na energie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MPSV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88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u="none" strike="noStrike" dirty="0">
                          <a:effectLst/>
                        </a:rPr>
                        <a:t>7.        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779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Zákonně upravit možnost poskytovat data obcím o poskytnutých sociálních dávkách a vykonávané sociální práci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MPSV, SMS a SMO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88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u="none" strike="noStrike" dirty="0">
                          <a:effectLst/>
                        </a:rPr>
                        <a:t>8.        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779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Personálně a finančně posílit Úřady práce, Policii ČR či pedagogické pracovníky ve vyloučených lokalitách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MŠMT, MPSV, MV, SMS a SMO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8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cs-CZ" sz="1400" b="0" u="none" strike="noStrike" dirty="0">
                          <a:effectLst/>
                        </a:rPr>
                        <a:t>9.        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779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600" u="none" strike="noStrike" dirty="0">
                          <a:effectLst/>
                        </a:rPr>
                        <a:t>Zákonně definovat, co je přechodné bydlení a jakou má funkci za účelem eliminace tzv. ubytoven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MMR, SMS a SMO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654" marT="1654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9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fld id="{5F4FC2DB-15D4-4C52-AD3C-5CD470F1C4F9}" type="slidenum">
              <a:rPr lang="cs-CZ" altLang="en-US" smtClean="0">
                <a:cs typeface="Arial" charset="0"/>
              </a:rPr>
              <a:pPr/>
              <a:t>33</a:t>
            </a:fld>
            <a:endParaRPr lang="cs-CZ" altLang="en-US" smtClean="0">
              <a:cs typeface="Arial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46856" y="692696"/>
            <a:ext cx="7797552" cy="72494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small" spc="-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Podněty vzešlé z kulatého stolu 10. 9. 2018</a:t>
            </a:r>
            <a:endParaRPr kumimoji="0" lang="cs-CZ" sz="3200" b="1" i="0" u="none" strike="noStrike" kern="1200" cap="small" spc="-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756400"/>
            <a:ext cx="9144000" cy="101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23528" y="1495126"/>
          <a:ext cx="7992691" cy="495821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920">
                <a:tc>
                  <a:txBody>
                    <a:bodyPr/>
                    <a:lstStyle/>
                    <a:p>
                      <a:pPr algn="ctr" fontAlgn="ctr"/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54" marR="1654" marT="165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Podnět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54" marR="1654" marT="165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</a:rPr>
                        <a:t>Zodpovědný rezort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54" marR="1654" marT="165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4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10.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022" marR="1446" marT="14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Umožnit oddlužení osob v exekuční pasti bez nastavení minimálního limitu splacení pohledávek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446" marT="1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MS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446" marT="144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7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11.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022" marR="1446" marT="14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Striktně navázat pobírání dávek na sociální práci a školní docházku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446" marT="1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MPSV a MŠMT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446" marT="144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57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12.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022" marR="1446" marT="14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Změnit povinnost školní docházky (neohraničovat věkem, ale např. stanovit povinnou školní docházku do ukončení vzdělávání, např. dosažením výučního listu) a omezit předčasné odchody dětí ze vzdělávání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446" marT="1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MPSV a MŠMT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446" marT="144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00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13.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022" marR="1446" marT="14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Posílit sociální práci a sociální prevenci: pracovní a hygienické návyky, práce s dětmi a podpora vzdělávání, prevence kriminality a konzumu drog, schopnost udržet si bydlení apod.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446" marT="1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MPSV a MF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446" marT="144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181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14.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022" marR="1446" marT="14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Zajistit, aby všichni práceschopní skutečně pracovali vč. Dlouhodobé zaměstnávání dlouhodobě nezaměstnaných osob, např. revize veřejně prospěšných prací, tak aby bylo možné je využívat dlouhodobě bez nutnosti opakované evidence na úřadu práce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446" marT="1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>
                          <a:effectLst/>
                        </a:rPr>
                        <a:t>MPSV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446" marT="1446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04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15.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6022" marR="1446" marT="1446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Zajistit vymahatelnost práva zejm. s ohledem na rušení nočního klidu a sousedského soužití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446" marT="14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MS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1446" marT="144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2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A3ACFD-1DFD-48EC-AE19-29504196F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4ABF68-79CF-43B7-A7CE-AA1C3C2F8ADE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4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66429" y="6309320"/>
            <a:ext cx="7807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auto">
              <a:spcAft>
                <a:spcPts val="0"/>
              </a:spcAft>
              <a:defRPr/>
            </a:pPr>
            <a:r>
              <a:rPr lang="cs-CZ" altLang="cs-CZ" sz="1600" i="1" dirty="0">
                <a:solidFill>
                  <a:prstClr val="black"/>
                </a:solidFill>
                <a:latin typeface="Calibri"/>
                <a:cs typeface="Arial" charset="0"/>
              </a:rPr>
              <a:t>Zdroj: ČSÚ - </a:t>
            </a:r>
            <a:r>
              <a:rPr lang="cs-CZ" altLang="cs-CZ" sz="1600" i="1" dirty="0" smtClean="0">
                <a:solidFill>
                  <a:prstClr val="black"/>
                </a:solidFill>
                <a:latin typeface="Calibri"/>
                <a:cs typeface="Arial" charset="0"/>
              </a:rPr>
              <a:t>Domovní a bytový fond podle výsledků sčítání lidu</a:t>
            </a:r>
            <a:endParaRPr lang="cs-CZ" altLang="cs-CZ" sz="1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60251" y="620688"/>
            <a:ext cx="9083749" cy="5760640"/>
            <a:chOff x="60251" y="620688"/>
            <a:chExt cx="9083749" cy="576064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21667" r="23593" b="15833"/>
            <a:stretch/>
          </p:blipFill>
          <p:spPr bwMode="auto">
            <a:xfrm>
              <a:off x="60251" y="620688"/>
              <a:ext cx="9083749" cy="5760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Ovál 2"/>
            <p:cNvSpPr/>
            <p:nvPr/>
          </p:nvSpPr>
          <p:spPr>
            <a:xfrm>
              <a:off x="179512" y="3969096"/>
              <a:ext cx="8748000" cy="32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3" name="Nadpis 1">
            <a:extLst>
              <a:ext uri="{FF2B5EF4-FFF2-40B4-BE49-F238E27FC236}">
                <a16:creationId xmlns:a16="http://schemas.microsoft.com/office/drawing/2014/main" id="{68E24324-78E9-475F-8542-EA6FEFDB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332656"/>
            <a:ext cx="8027988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900" spc="-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Vlastnická struktura domů</a:t>
            </a:r>
          </a:p>
        </p:txBody>
      </p:sp>
    </p:spTree>
    <p:extLst>
      <p:ext uri="{BB962C8B-B14F-4D97-AF65-F5344CB8AC3E}">
        <p14:creationId xmlns:p14="http://schemas.microsoft.com/office/powerpoint/2010/main" val="879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9CB02754-5444-4E67-994F-2DD3106F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Rozdělení obyvatelstva podle právních důvodů užívání nemovitosti –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C7A6EF-5E7F-4FC5-8B5F-8352C6CCB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796F5A-320D-4496-A64A-601CD93718BC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4339" name="Picture 2" descr="File:Distribution of population by tenure status, 2015 (% of population) YB17.png">
            <a:extLst>
              <a:ext uri="{FF2B5EF4-FFF2-40B4-BE49-F238E27FC236}">
                <a16:creationId xmlns:a16="http://schemas.microsoft.com/office/drawing/2014/main" id="{42D9B232-E2E5-4F15-B9B5-F8DB1890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7"/>
          <a:stretch>
            <a:fillRect/>
          </a:stretch>
        </p:blipFill>
        <p:spPr bwMode="auto">
          <a:xfrm>
            <a:off x="34925" y="908050"/>
            <a:ext cx="9109075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bdélník 5">
            <a:extLst>
              <a:ext uri="{FF2B5EF4-FFF2-40B4-BE49-F238E27FC236}">
                <a16:creationId xmlns:a16="http://schemas.microsoft.com/office/drawing/2014/main" id="{DDBB5351-540E-47D8-8028-A4474C4F3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6238875"/>
            <a:ext cx="3203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solidFill>
                  <a:prstClr val="black"/>
                </a:solidFill>
              </a:rPr>
              <a:t>(% populace)  rok 2015</a:t>
            </a:r>
            <a:br>
              <a:rPr lang="cs-CZ" altLang="cs-CZ" dirty="0">
                <a:solidFill>
                  <a:prstClr val="black"/>
                </a:solidFill>
              </a:rPr>
            </a:br>
            <a:r>
              <a:rPr lang="cs-CZ" altLang="cs-CZ" i="1" dirty="0">
                <a:solidFill>
                  <a:prstClr val="black"/>
                </a:solidFill>
              </a:rPr>
              <a:t>Zdroj:</a:t>
            </a:r>
            <a:r>
              <a:rPr lang="cs-CZ" altLang="cs-CZ" dirty="0">
                <a:solidFill>
                  <a:prstClr val="black"/>
                </a:solidFill>
              </a:rPr>
              <a:t> </a:t>
            </a:r>
            <a:r>
              <a:rPr lang="cs-CZ" altLang="cs-CZ" dirty="0" err="1">
                <a:solidFill>
                  <a:prstClr val="black"/>
                </a:solidFill>
              </a:rPr>
              <a:t>Eurostat</a:t>
            </a:r>
            <a:r>
              <a:rPr lang="cs-CZ" altLang="cs-CZ" dirty="0">
                <a:solidFill>
                  <a:prstClr val="black"/>
                </a:solidFill>
              </a:rPr>
              <a:t> </a:t>
            </a:r>
            <a:r>
              <a:rPr lang="cs-CZ" altLang="cs-CZ" sz="1600" dirty="0">
                <a:solidFill>
                  <a:prstClr val="black"/>
                </a:solidFill>
                <a:hlinkClick r:id="rId3"/>
              </a:rPr>
              <a:t>(ilc_lvho02)</a:t>
            </a:r>
            <a:endParaRPr lang="cs-CZ" altLang="cs-CZ" dirty="0">
              <a:solidFill>
                <a:prstClr val="black"/>
              </a:solidFill>
            </a:endParaRPr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C970637A-9E79-453E-B515-19052D29814B}"/>
              </a:ext>
            </a:extLst>
          </p:cNvPr>
          <p:cNvSpPr/>
          <p:nvPr/>
        </p:nvSpPr>
        <p:spPr>
          <a:xfrm>
            <a:off x="3708400" y="908050"/>
            <a:ext cx="431800" cy="5041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6E6524-FD32-40E2-B485-F0883E17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1630363"/>
            <a:ext cx="8785671" cy="33115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bydlení</a:t>
            </a:r>
            <a:br>
              <a:rPr lang="cs-CZ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 </a:t>
            </a: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republice</a:t>
            </a:r>
            <a: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A0BC21A3-4E49-4665-83A7-1C863F1077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62E68F-31A4-471B-8B8A-DCCF6F39F83B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2292" name="Skupina 5">
            <a:extLst>
              <a:ext uri="{FF2B5EF4-FFF2-40B4-BE49-F238E27FC236}">
                <a16:creationId xmlns:a16="http://schemas.microsoft.com/office/drawing/2014/main" id="{3833C874-0062-4CAB-8D2F-19DD49AB7505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30163"/>
            <a:ext cx="8405813" cy="590550"/>
            <a:chOff x="34925" y="30163"/>
            <a:chExt cx="8405813" cy="590550"/>
          </a:xfrm>
        </p:grpSpPr>
        <p:pic>
          <p:nvPicPr>
            <p:cNvPr id="12293" name="Picture 2">
              <a:extLst>
                <a:ext uri="{FF2B5EF4-FFF2-40B4-BE49-F238E27FC236}">
                  <a16:creationId xmlns:a16="http://schemas.microsoft.com/office/drawing/2014/main" id="{E363AE8E-F7E1-491F-B0E5-B81630DEF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" y="30163"/>
              <a:ext cx="278130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C2C0B72C-E8E5-400D-B989-A689D3B1E0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/>
            </a:blip>
            <a:srcRect/>
            <a:stretch>
              <a:fillRect/>
            </a:stretch>
          </p:blipFill>
          <p:spPr bwMode="auto">
            <a:xfrm>
              <a:off x="7130598" y="43917"/>
              <a:ext cx="537746" cy="551253"/>
            </a:xfrm>
            <a:prstGeom prst="round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2295" name="Picture 6" descr="C:\Users\Matin\Desktop\Sociální bydlení 2-3.png">
              <a:extLst>
                <a:ext uri="{FF2B5EF4-FFF2-40B4-BE49-F238E27FC236}">
                  <a16:creationId xmlns:a16="http://schemas.microsoft.com/office/drawing/2014/main" id="{CFD78828-5F02-416C-BF8C-9D314B34E1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650" y="44450"/>
              <a:ext cx="700088" cy="57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45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Legislativa</a:t>
            </a:r>
          </a:p>
        </p:txBody>
      </p:sp>
      <p:sp>
        <p:nvSpPr>
          <p:cNvPr id="8" name="Obdélník 7"/>
          <p:cNvSpPr/>
          <p:nvPr/>
        </p:nvSpPr>
        <p:spPr>
          <a:xfrm>
            <a:off x="0" y="6756400"/>
            <a:ext cx="9144000" cy="101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1E0A8F26-1068-4B85-B61E-443EF7EF7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531225" y="5648325"/>
            <a:ext cx="549275" cy="396875"/>
          </a:xfrm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F09DB5-9547-4BE9-94F9-D793CC31B9C2}" type="slidenum">
              <a:rPr lang="cs-CZ" altLang="en-US" smtClean="0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cs-CZ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5" y="1196755"/>
            <a:ext cx="8460433" cy="5400899"/>
          </a:xfrm>
        </p:spPr>
        <p:txBody>
          <a:bodyPr rtlCol="0">
            <a:noAutofit/>
          </a:bodyPr>
          <a:lstStyle/>
          <a:p>
            <a:pPr marL="46036" indent="-342891" fontAlgn="auto">
              <a:spcAft>
                <a:spcPts val="0"/>
              </a:spcAft>
              <a:buFont typeface="Symbol" panose="05050102010706020507" pitchFamily="18" charset="2"/>
              <a:buChar char="&lt;"/>
              <a:defRPr/>
            </a:pPr>
            <a:r>
              <a:rPr lang="cs-CZ" altLang="cs-CZ" sz="2400" dirty="0"/>
              <a:t>Zákon č. 128/2000 Sb., o obcích (obecní zřízení): </a:t>
            </a:r>
          </a:p>
          <a:p>
            <a:pPr marL="742932" lvl="2" indent="-342891" fontAlgn="auto">
              <a:spcAft>
                <a:spcPts val="0"/>
              </a:spcAft>
              <a:buFont typeface="Symbol" panose="05050102010706020507" pitchFamily="18" charset="2"/>
              <a:buChar char="&lt;"/>
              <a:defRPr/>
            </a:pPr>
            <a:r>
              <a:rPr lang="cs-CZ" altLang="cs-CZ" dirty="0"/>
              <a:t>§ 35 (2) „... Obec v samostatné působnosti ve svém územním obvodu dále pečuje v souladu s místními předpoklady a s místními zvyklostmi o vytváření podmínek pro rozvoj sociální péče a pro uspokojování potřeb svých občanů. </a:t>
            </a:r>
            <a:r>
              <a:rPr lang="cs-CZ" altLang="cs-CZ" u="sng" dirty="0"/>
              <a:t>Jde především o uspokojování potřeby bydlení</a:t>
            </a:r>
            <a:r>
              <a:rPr lang="cs-CZ" altLang="cs-CZ" dirty="0"/>
              <a:t>, ochrany a rozvoje zdraví, dopravy a spojů, potřeby informací, výchovy a vzdělávání, celkového kulturního rozvoje a ochrany veřejného pořádku.”</a:t>
            </a:r>
          </a:p>
          <a:p>
            <a:pPr marL="44450" indent="311143" fontAlgn="auto">
              <a:spcAft>
                <a:spcPts val="0"/>
              </a:spcAft>
              <a:buFont typeface="Symbol" panose="05050102010706020507" pitchFamily="18" charset="2"/>
              <a:buChar char="&lt;"/>
              <a:defRPr/>
            </a:pPr>
            <a:r>
              <a:rPr lang="cs-CZ" altLang="cs-CZ" sz="2400" dirty="0"/>
              <a:t>Zákon č. 111/2006 Sb., o pomoci v hmotné nouzi, </a:t>
            </a:r>
            <a:br>
              <a:rPr lang="cs-CZ" altLang="cs-CZ" sz="2400" dirty="0"/>
            </a:br>
            <a:r>
              <a:rPr lang="cs-CZ" altLang="cs-CZ" sz="2400" dirty="0"/>
              <a:t>     Zákon č. 117/1995 Sb., o státní sociální podpoře</a:t>
            </a:r>
          </a:p>
          <a:p>
            <a:pPr marL="355591" indent="-355591" fontAlgn="auto">
              <a:spcAft>
                <a:spcPts val="0"/>
              </a:spcAft>
              <a:buFont typeface="Symbol" panose="05050102010706020507" pitchFamily="18" charset="2"/>
              <a:buChar char="&lt;"/>
              <a:defRPr/>
            </a:pPr>
            <a:r>
              <a:rPr lang="cs-CZ" altLang="cs-CZ" sz="2400" b="1" dirty="0"/>
              <a:t>Koncepce sociálního bydlení v ČR 2015 – 2025</a:t>
            </a:r>
          </a:p>
          <a:p>
            <a:pPr lvl="1" fontAlgn="auto">
              <a:spcAft>
                <a:spcPts val="0"/>
              </a:spcAft>
              <a:buFont typeface="Symbol" panose="05050102010706020507" pitchFamily="18" charset="2"/>
              <a:buChar char="&lt;"/>
              <a:defRPr/>
            </a:pPr>
            <a:r>
              <a:rPr lang="cs-CZ" altLang="cs-CZ" sz="1800" dirty="0"/>
              <a:t>Schválena vládou 2015; aktualizace </a:t>
            </a:r>
            <a:r>
              <a:rPr lang="cs-CZ" altLang="cs-CZ" sz="1800" dirty="0" smtClean="0"/>
              <a:t>2018-2019</a:t>
            </a:r>
            <a:endParaRPr lang="cs-CZ" altLang="cs-CZ" sz="1800" dirty="0"/>
          </a:p>
          <a:p>
            <a:pPr fontAlgn="auto">
              <a:spcAft>
                <a:spcPts val="0"/>
              </a:spcAft>
              <a:buFont typeface="Symbol" panose="05050102010706020507" pitchFamily="18" charset="2"/>
              <a:buChar char="&lt;"/>
              <a:defRPr/>
            </a:pPr>
            <a:r>
              <a:rPr lang="cs-CZ" altLang="cs-CZ" sz="2400" dirty="0">
                <a:solidFill>
                  <a:prstClr val="black"/>
                </a:solidFill>
              </a:rPr>
              <a:t>Návrh </a:t>
            </a:r>
            <a:r>
              <a:rPr lang="cs-CZ" altLang="cs-CZ" sz="2400" b="1" dirty="0">
                <a:solidFill>
                  <a:prstClr val="black"/>
                </a:solidFill>
              </a:rPr>
              <a:t>zákona o sociálním bydlení</a:t>
            </a:r>
          </a:p>
          <a:p>
            <a:pPr lvl="1" fontAlgn="auto">
              <a:spcAft>
                <a:spcPts val="0"/>
              </a:spcAft>
              <a:buFont typeface="Symbol" panose="05050102010706020507" pitchFamily="18" charset="2"/>
              <a:buChar char="&lt;"/>
              <a:defRPr/>
            </a:pPr>
            <a:r>
              <a:rPr lang="cs-CZ" altLang="cs-CZ" sz="1800" b="1" dirty="0"/>
              <a:t>MMR</a:t>
            </a:r>
            <a:r>
              <a:rPr lang="cs-CZ" altLang="cs-CZ" sz="1800" dirty="0"/>
              <a:t> – hlavní gestor </a:t>
            </a:r>
            <a:r>
              <a:rPr lang="cs-CZ" altLang="cs-CZ" sz="1800" b="1" dirty="0"/>
              <a:t>věcného záměru zákona </a:t>
            </a:r>
            <a:r>
              <a:rPr lang="cs-CZ" altLang="cs-CZ" sz="1800" dirty="0"/>
              <a:t>– stažení z legislativního plánu prací</a:t>
            </a:r>
          </a:p>
          <a:p>
            <a:pPr lvl="1" fontAlgn="auto">
              <a:spcAft>
                <a:spcPts val="0"/>
              </a:spcAft>
              <a:buFont typeface="Symbol" panose="05050102010706020507" pitchFamily="18" charset="2"/>
              <a:buChar char="&lt;"/>
              <a:defRPr/>
            </a:pPr>
            <a:r>
              <a:rPr lang="cs-CZ" altLang="cs-CZ" sz="1800" dirty="0"/>
              <a:t>10. 9. 2018 – kulatý stůl s premiérem – 15 podnětů</a:t>
            </a:r>
          </a:p>
          <a:p>
            <a:pPr fontAlgn="auto">
              <a:spcAft>
                <a:spcPts val="0"/>
              </a:spcAft>
              <a:buClr>
                <a:srgbClr val="4F81BD"/>
              </a:buClr>
              <a:buFont typeface="Symbol" panose="05050102010706020507" pitchFamily="18" charset="2"/>
              <a:buChar char="&lt;"/>
              <a:defRPr/>
            </a:pPr>
            <a:r>
              <a:rPr lang="cs-CZ" altLang="cs-CZ" sz="2400" dirty="0">
                <a:solidFill>
                  <a:prstClr val="black"/>
                </a:solidFill>
              </a:rPr>
              <a:t>Teze k uvažovanému </a:t>
            </a:r>
            <a:r>
              <a:rPr lang="cs-CZ" altLang="cs-CZ" sz="2400" b="1" dirty="0">
                <a:solidFill>
                  <a:prstClr val="black"/>
                </a:solidFill>
              </a:rPr>
              <a:t>zákonu o dostupném bydlení </a:t>
            </a:r>
            <a:r>
              <a:rPr lang="cs-CZ" altLang="cs-CZ" sz="2400" b="1" dirty="0" smtClean="0">
                <a:solidFill>
                  <a:prstClr val="black"/>
                </a:solidFill>
              </a:rPr>
              <a:t>MMR</a:t>
            </a:r>
            <a:endParaRPr lang="cs-CZ" altLang="cs-CZ" sz="2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cs-CZ" alt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62610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E24324-78E9-475F-8542-EA6FEFDB7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26368"/>
            <a:ext cx="8027988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Koncepce sociálního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bydlení ČR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44" name="Zástupný symbol pro číslo snímku 2">
            <a:extLst>
              <a:ext uri="{FF2B5EF4-FFF2-40B4-BE49-F238E27FC236}">
                <a16:creationId xmlns:a16="http://schemas.microsoft.com/office/drawing/2014/main" id="{1E0A8F26-1068-4B85-B61E-443EF7EF71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08E2E3-211E-4EE5-864B-261B26B9454C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Zástupný symbol pro obsah 7">
            <a:extLst>
              <a:ext uri="{FF2B5EF4-FFF2-40B4-BE49-F238E27FC236}">
                <a16:creationId xmlns:a16="http://schemas.microsoft.com/office/drawing/2014/main" id="{D7836F6A-8FF0-4ABB-8E07-D1B63E698B47}"/>
              </a:ext>
            </a:extLst>
          </p:cNvPr>
          <p:cNvSpPr txBox="1">
            <a:spLocks/>
          </p:cNvSpPr>
          <p:nvPr/>
        </p:nvSpPr>
        <p:spPr bwMode="auto">
          <a:xfrm>
            <a:off x="35496" y="1556792"/>
            <a:ext cx="8243317" cy="530120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BACC6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4F81BD"/>
              </a:buClr>
              <a:buFont typeface="Symbol" panose="05050102010706020507" pitchFamily="18" charset="2"/>
              <a:buChar char=""/>
            </a:pPr>
            <a:r>
              <a:rPr lang="cs-CZ" altLang="cs-CZ" sz="2400" b="1" dirty="0">
                <a:solidFill>
                  <a:prstClr val="black"/>
                </a:solidFill>
              </a:rPr>
              <a:t>Co je sociální bydlení?</a:t>
            </a:r>
          </a:p>
          <a:p>
            <a:pPr marL="114300" indent="0" algn="just" eaLnBrk="1" hangingPunct="1">
              <a:buClr>
                <a:srgbClr val="4F81BD"/>
              </a:buClr>
              <a:buFont typeface="Arial" charset="0"/>
              <a:buNone/>
            </a:pPr>
            <a:r>
              <a:rPr lang="cs-CZ" altLang="cs-CZ" sz="2000" i="1" dirty="0">
                <a:solidFill>
                  <a:prstClr val="black"/>
                </a:solidFill>
              </a:rPr>
              <a:t>„Sociální bydlení je bydlení poskytované osobám </a:t>
            </a:r>
            <a:r>
              <a:rPr lang="cs-CZ" altLang="cs-CZ" sz="2000" b="1" i="1" dirty="0">
                <a:solidFill>
                  <a:prstClr val="black"/>
                </a:solidFill>
              </a:rPr>
              <a:t>v bytové nouzi </a:t>
            </a:r>
            <a:r>
              <a:rPr lang="cs-CZ" altLang="cs-CZ" sz="2000" i="1" dirty="0">
                <a:solidFill>
                  <a:prstClr val="black"/>
                </a:solidFill>
              </a:rPr>
              <a:t>nebo bytovou nouzí bezprostředně </a:t>
            </a:r>
            <a:r>
              <a:rPr lang="cs-CZ" altLang="cs-CZ" sz="2000" i="1" dirty="0" smtClean="0">
                <a:solidFill>
                  <a:prstClr val="black"/>
                </a:solidFill>
              </a:rPr>
              <a:t>ohroženými, včetně lidí </a:t>
            </a:r>
            <a:r>
              <a:rPr lang="cs-CZ" altLang="cs-CZ" sz="2000" b="1" i="1" dirty="0" smtClean="0">
                <a:solidFill>
                  <a:prstClr val="black"/>
                </a:solidFill>
              </a:rPr>
              <a:t>vynakládajících </a:t>
            </a:r>
            <a:r>
              <a:rPr lang="cs-CZ" altLang="cs-CZ" sz="2000" b="1" i="1" dirty="0">
                <a:solidFill>
                  <a:prstClr val="black"/>
                </a:solidFill>
              </a:rPr>
              <a:t>na bydlení nepřiměřenou výši </a:t>
            </a:r>
            <a:r>
              <a:rPr lang="cs-CZ" altLang="cs-CZ" sz="2000" b="1" i="1" dirty="0" smtClean="0">
                <a:solidFill>
                  <a:prstClr val="black"/>
                </a:solidFill>
              </a:rPr>
              <a:t>příjmů.</a:t>
            </a:r>
            <a:r>
              <a:rPr lang="cs-CZ" altLang="cs-CZ" sz="2000" i="1" dirty="0" smtClean="0">
                <a:solidFill>
                  <a:prstClr val="black"/>
                </a:solidFill>
              </a:rPr>
              <a:t> </a:t>
            </a:r>
            <a:r>
              <a:rPr lang="cs-CZ" altLang="cs-CZ" sz="2000" i="1" dirty="0">
                <a:solidFill>
                  <a:prstClr val="black"/>
                </a:solidFill>
              </a:rPr>
              <a:t>Sociální bydlení je poskytováno za specifických smluvních podmínek nájmu a v souladu s určitými principy. Uživatelům sociálního bydlení je v případě potřeby poskytována </a:t>
            </a:r>
            <a:r>
              <a:rPr lang="cs-CZ" altLang="cs-CZ" sz="2000" b="1" i="1" dirty="0">
                <a:solidFill>
                  <a:prstClr val="black"/>
                </a:solidFill>
              </a:rPr>
              <a:t>podpora formou sociální práce. </a:t>
            </a:r>
            <a:r>
              <a:rPr lang="cs-CZ" altLang="cs-CZ" sz="2000" i="1" dirty="0">
                <a:solidFill>
                  <a:prstClr val="black"/>
                </a:solidFill>
              </a:rPr>
              <a:t>Sociální bydlení je na místní úrovni poskytováno vždy formou </a:t>
            </a:r>
            <a:r>
              <a:rPr lang="cs-CZ" altLang="cs-CZ" sz="2000" b="1" i="1" dirty="0">
                <a:solidFill>
                  <a:prstClr val="black"/>
                </a:solidFill>
              </a:rPr>
              <a:t>bydlení v  bytech, </a:t>
            </a:r>
            <a:r>
              <a:rPr lang="cs-CZ" altLang="cs-CZ" sz="2000" i="1" dirty="0">
                <a:solidFill>
                  <a:prstClr val="black"/>
                </a:solidFill>
              </a:rPr>
              <a:t>přičemž může být propojeno na sociální služby. Sociální služby – např. azylové domy – tvoří záchrannou síť pro lidi v bytové nouzi.“</a:t>
            </a:r>
          </a:p>
          <a:p>
            <a:pPr marL="114300" indent="0" algn="r" eaLnBrk="1" hangingPunct="1">
              <a:buClr>
                <a:srgbClr val="4F81BD"/>
              </a:buClr>
              <a:buFont typeface="Arial" charset="0"/>
              <a:buNone/>
            </a:pPr>
            <a:r>
              <a:rPr lang="cs-CZ" altLang="cs-CZ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Sociální bydlení v </a:t>
            </a:r>
            <a:r>
              <a:rPr lang="cs-CZ" altLang="cs-CZ" sz="18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Koncepci sociálního bydlení ČR 2015 </a:t>
            </a:r>
            <a:r>
              <a:rPr lang="cs-CZ" altLang="cs-CZ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2025</a:t>
            </a:r>
          </a:p>
          <a:p>
            <a:pPr eaLnBrk="1" hangingPunct="1">
              <a:buClr>
                <a:srgbClr val="4F81BD"/>
              </a:buClr>
              <a:buFont typeface="Symbol" panose="05050102010706020507" pitchFamily="18" charset="2"/>
              <a:buChar char=""/>
            </a:pPr>
            <a:endParaRPr lang="cs-CZ" altLang="cs-CZ" sz="2400" b="1" dirty="0">
              <a:solidFill>
                <a:prstClr val="black"/>
              </a:solidFill>
            </a:endParaRPr>
          </a:p>
          <a:p>
            <a:pPr eaLnBrk="1" hangingPunct="1">
              <a:buClr>
                <a:srgbClr val="4F81BD"/>
              </a:buClr>
              <a:buFont typeface="Symbol" panose="05050102010706020507" pitchFamily="18" charset="2"/>
              <a:buChar char=""/>
            </a:pPr>
            <a:r>
              <a:rPr lang="cs-CZ" altLang="cs-CZ" sz="2400" b="1" dirty="0">
                <a:solidFill>
                  <a:prstClr val="black"/>
                </a:solidFill>
              </a:rPr>
              <a:t>sociální práce a intenzivní prevence ztráty bydlení</a:t>
            </a:r>
          </a:p>
          <a:p>
            <a:pPr marL="114300" indent="0" algn="r" eaLnBrk="1" hangingPunct="1">
              <a:buClr>
                <a:srgbClr val="4F81BD"/>
              </a:buClr>
              <a:buFont typeface="Arial" charset="0"/>
              <a:buNone/>
            </a:pPr>
            <a:endParaRPr lang="cs-CZ" altLang="cs-CZ" sz="36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8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0F66D-521E-4D99-853F-CB8C6B97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027988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Základní oblasti sociálního bydlení</a:t>
            </a:r>
          </a:p>
        </p:txBody>
      </p:sp>
      <p:sp>
        <p:nvSpPr>
          <p:cNvPr id="32771" name="Zástupný symbol pro obsah 4">
            <a:extLst>
              <a:ext uri="{FF2B5EF4-FFF2-40B4-BE49-F238E27FC236}">
                <a16:creationId xmlns:a16="http://schemas.microsoft.com/office/drawing/2014/main" id="{B9158B66-5AAD-473F-AFC0-9D9509349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96752"/>
            <a:ext cx="8280920" cy="5544616"/>
          </a:xfrm>
        </p:spPr>
        <p:txBody>
          <a:bodyPr/>
          <a:lstStyle/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2000" b="1" dirty="0" smtClean="0"/>
              <a:t>Tři pilíře:</a:t>
            </a:r>
            <a:endParaRPr lang="cs-CZ" altLang="cs-CZ" sz="2000" b="1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dirty="0"/>
              <a:t>bytová politika				</a:t>
            </a:r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dirty="0"/>
              <a:t>sociální práce a </a:t>
            </a:r>
            <a:r>
              <a:rPr lang="cs-CZ" altLang="cs-CZ" dirty="0" smtClean="0"/>
              <a:t>sociální služby</a:t>
            </a:r>
            <a:r>
              <a:rPr lang="cs-CZ" altLang="cs-CZ" dirty="0"/>
              <a:t>		</a:t>
            </a:r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dirty="0"/>
              <a:t>dávkový systém </a:t>
            </a:r>
            <a:r>
              <a:rPr lang="cs-CZ" altLang="cs-CZ" b="1" dirty="0"/>
              <a:t>		</a:t>
            </a:r>
            <a:endParaRPr lang="cs-CZ" altLang="cs-CZ" sz="1800" b="1" dirty="0" smtClean="0"/>
          </a:p>
          <a:p>
            <a:pPr marL="411163" lvl="1" indent="0" eaLnBrk="1" hangingPunct="1">
              <a:buNone/>
            </a:pPr>
            <a:r>
              <a:rPr lang="cs-CZ" altLang="cs-CZ" sz="1600" b="1" dirty="0"/>
              <a:t>	</a:t>
            </a:r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2000" b="1" dirty="0" smtClean="0"/>
              <a:t>Základní principy:</a:t>
            </a:r>
            <a:endParaRPr lang="cs-CZ" altLang="cs-CZ" sz="2000" b="1" dirty="0"/>
          </a:p>
          <a:p>
            <a:pPr lvl="1" eaLnBrk="1" hangingPunct="1">
              <a:buFont typeface="Symbol" panose="05050102010706020507" pitchFamily="18" charset="2"/>
              <a:buChar char=""/>
            </a:pPr>
            <a:r>
              <a:rPr lang="cs-CZ" altLang="cs-CZ" b="1" dirty="0" smtClean="0"/>
              <a:t>bydlení v bytě </a:t>
            </a:r>
            <a:r>
              <a:rPr lang="cs-CZ" altLang="cs-CZ" dirty="0" smtClean="0"/>
              <a:t>- standardní zkolaudovaný byt</a:t>
            </a:r>
            <a:r>
              <a:rPr lang="cs-CZ" altLang="cs-CZ" b="1" dirty="0" smtClean="0"/>
              <a:t>, individuálního </a:t>
            </a:r>
            <a:r>
              <a:rPr lang="cs-CZ" altLang="cs-CZ" b="1" dirty="0"/>
              <a:t>a diferencovaného přístupu, </a:t>
            </a:r>
            <a:r>
              <a:rPr lang="cs-CZ" b="1" dirty="0"/>
              <a:t>posilování kompetencí</a:t>
            </a:r>
            <a:r>
              <a:rPr lang="cs-CZ" dirty="0"/>
              <a:t> – růst vlastní </a:t>
            </a:r>
            <a:r>
              <a:rPr lang="cs-CZ" dirty="0" smtClean="0"/>
              <a:t>odpovědnosti</a:t>
            </a:r>
            <a:r>
              <a:rPr lang="cs-CZ" altLang="cs-CZ" dirty="0"/>
              <a:t>,</a:t>
            </a:r>
            <a:r>
              <a:rPr lang="cs-CZ" altLang="cs-CZ" b="1" dirty="0"/>
              <a:t> nediskriminace</a:t>
            </a:r>
            <a:r>
              <a:rPr lang="cs-CZ" altLang="cs-CZ" dirty="0"/>
              <a:t> při přidělování SB</a:t>
            </a:r>
            <a:r>
              <a:rPr lang="cs-CZ" altLang="cs-CZ" b="1" dirty="0"/>
              <a:t>, potřebnosti - </a:t>
            </a:r>
            <a:r>
              <a:rPr lang="cs-CZ" altLang="cs-CZ" dirty="0"/>
              <a:t>ne </a:t>
            </a:r>
            <a:r>
              <a:rPr lang="cs-CZ" altLang="cs-CZ" dirty="0" smtClean="0"/>
              <a:t>zásluhovosti, </a:t>
            </a:r>
            <a:r>
              <a:rPr lang="cs-CZ" altLang="cs-CZ" b="1" dirty="0" err="1" smtClean="0"/>
              <a:t>nesegregace</a:t>
            </a:r>
            <a:r>
              <a:rPr lang="cs-CZ" altLang="cs-CZ" dirty="0" smtClean="0"/>
              <a:t> – mimo SVL</a:t>
            </a:r>
            <a:r>
              <a:rPr lang="cs-CZ" dirty="0"/>
              <a:t>, </a:t>
            </a:r>
            <a:r>
              <a:rPr lang="cs-CZ" b="1" dirty="0"/>
              <a:t>prevence</a:t>
            </a:r>
            <a:r>
              <a:rPr lang="cs-CZ" dirty="0"/>
              <a:t> </a:t>
            </a:r>
            <a:r>
              <a:rPr lang="cs-CZ" dirty="0" smtClean="0"/>
              <a:t>– předcházení vystěhování, zadlužení..</a:t>
            </a:r>
            <a:r>
              <a:rPr lang="cs-CZ" altLang="cs-CZ" dirty="0" smtClean="0"/>
              <a:t>,</a:t>
            </a:r>
            <a:r>
              <a:rPr lang="cs-CZ" altLang="cs-CZ" b="1" dirty="0" smtClean="0"/>
              <a:t> subsidiarita</a:t>
            </a:r>
            <a:r>
              <a:rPr lang="cs-CZ" altLang="cs-CZ" dirty="0" smtClean="0"/>
              <a:t> – samospráva rozhoduje</a:t>
            </a:r>
            <a:endParaRPr lang="cs-CZ" altLang="cs-CZ" b="1" dirty="0"/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2000" dirty="0" smtClean="0"/>
              <a:t>systém </a:t>
            </a:r>
            <a:r>
              <a:rPr lang="cs-CZ" altLang="cs-CZ" sz="2000" dirty="0"/>
              <a:t>sociálního bydlení by měl být </a:t>
            </a:r>
            <a:r>
              <a:rPr lang="cs-CZ" altLang="cs-CZ" sz="2000" b="1" dirty="0" smtClean="0"/>
              <a:t>udržitelný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v rovině sociální</a:t>
            </a:r>
            <a:br>
              <a:rPr lang="cs-CZ" altLang="cs-CZ" sz="2000" dirty="0"/>
            </a:br>
            <a:r>
              <a:rPr lang="cs-CZ" altLang="cs-CZ" sz="2000" dirty="0"/>
              <a:t>a bytové politiky, i finančního zajištění</a:t>
            </a:r>
          </a:p>
          <a:p>
            <a:pPr eaLnBrk="1" hangingPunct="1">
              <a:buFont typeface="Symbol" panose="05050102010706020507" pitchFamily="18" charset="2"/>
              <a:buChar char=""/>
            </a:pPr>
            <a:r>
              <a:rPr lang="cs-CZ" altLang="cs-CZ" sz="2000" dirty="0"/>
              <a:t>podmínkou funkčního systému je </a:t>
            </a:r>
            <a:r>
              <a:rPr lang="cs-CZ" altLang="cs-CZ" sz="2000" b="1" dirty="0">
                <a:solidFill>
                  <a:srgbClr val="FF0000"/>
                </a:solidFill>
              </a:rPr>
              <a:t>zapojení </a:t>
            </a:r>
            <a:r>
              <a:rPr lang="cs-CZ" altLang="cs-CZ" sz="2000" b="1" u="sng" dirty="0">
                <a:solidFill>
                  <a:srgbClr val="FF0000"/>
                </a:solidFill>
              </a:rPr>
              <a:t>všech</a:t>
            </a:r>
            <a:r>
              <a:rPr lang="cs-CZ" altLang="cs-CZ" sz="2000" b="1" dirty="0">
                <a:solidFill>
                  <a:srgbClr val="FF0000"/>
                </a:solidFill>
              </a:rPr>
              <a:t> klíčových aktérů</a:t>
            </a:r>
            <a:r>
              <a:rPr lang="cs-CZ" altLang="cs-CZ" sz="2000" dirty="0"/>
              <a:t>: státu, krajů, obcí, soukromého a nestátního neziskového sektoru, pomáhajících profesionálů a v neposlední řadě </a:t>
            </a:r>
            <a:r>
              <a:rPr lang="cs-CZ" altLang="cs-CZ" sz="2000" dirty="0" smtClean="0"/>
              <a:t>klientů</a:t>
            </a:r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FF53067A-99B3-49E1-858A-2F83EE0F0E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ln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A4B7E2-B7B8-4B79-8429-1EBBA8669A48}" type="slidenum">
              <a:rPr lang="cs-CZ" altLang="en-US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cs-CZ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7" descr="Výsledek obrázku pro SOCIAL HOUs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1078" y="1280874"/>
            <a:ext cx="2147306" cy="1428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18"/>
          <p:cNvSpPr/>
          <p:nvPr/>
        </p:nvSpPr>
        <p:spPr>
          <a:xfrm>
            <a:off x="3038376" y="1369640"/>
            <a:ext cx="1317600" cy="619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BYTY</a:t>
            </a:r>
            <a:endParaRPr lang="cs-CZ" b="1" dirty="0">
              <a:solidFill>
                <a:prstClr val="black"/>
              </a:solidFill>
            </a:endParaRPr>
          </a:p>
        </p:txBody>
      </p:sp>
      <p:sp>
        <p:nvSpPr>
          <p:cNvPr id="8" name="Šipka doprava 19"/>
          <p:cNvSpPr/>
          <p:nvPr/>
        </p:nvSpPr>
        <p:spPr>
          <a:xfrm>
            <a:off x="4355976" y="1844823"/>
            <a:ext cx="1317600" cy="619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PODPORA</a:t>
            </a:r>
            <a:endParaRPr lang="cs-CZ" b="1" dirty="0">
              <a:solidFill>
                <a:prstClr val="black"/>
              </a:solidFill>
            </a:endParaRPr>
          </a:p>
        </p:txBody>
      </p:sp>
      <p:sp>
        <p:nvSpPr>
          <p:cNvPr id="9" name="Šipka doprava 19"/>
          <p:cNvSpPr/>
          <p:nvPr/>
        </p:nvSpPr>
        <p:spPr>
          <a:xfrm>
            <a:off x="3040293" y="2204864"/>
            <a:ext cx="1315683" cy="6190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FINANCE</a:t>
            </a:r>
            <a:endParaRPr lang="cs-CZ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4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usedstv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usedstv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ousedstv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ousedstv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ousedstv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1719</Words>
  <Application>Microsoft Office PowerPoint</Application>
  <PresentationFormat>Předvádění na obrazovce (4:3)</PresentationFormat>
  <Paragraphs>375</Paragraphs>
  <Slides>33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33</vt:i4>
      </vt:variant>
    </vt:vector>
  </HeadingPairs>
  <TitlesOfParts>
    <vt:vector size="48" baseType="lpstr">
      <vt:lpstr>Arial</vt:lpstr>
      <vt:lpstr>Arial Unicode MS</vt:lpstr>
      <vt:lpstr>Calibri</vt:lpstr>
      <vt:lpstr>Cambria</vt:lpstr>
      <vt:lpstr>Century Gothic</vt:lpstr>
      <vt:lpstr>DejaVu Sans</vt:lpstr>
      <vt:lpstr>Symbol</vt:lpstr>
      <vt:lpstr>Times New Roman</vt:lpstr>
      <vt:lpstr>Wingdings</vt:lpstr>
      <vt:lpstr>Motiv sady Office</vt:lpstr>
      <vt:lpstr>Sousedství</vt:lpstr>
      <vt:lpstr>1_Sousedství</vt:lpstr>
      <vt:lpstr>2_Sousedství</vt:lpstr>
      <vt:lpstr>3_Sousedství</vt:lpstr>
      <vt:lpstr>4_Sousedství</vt:lpstr>
      <vt:lpstr>Jak sociální bydlení pomáhá – Spolupráce, síťování a další příklady z praxe systémového projektu MPSV   6. workshop projektu Systémová podpora sociální práce v obcích – Hr.Králové 7.2.2019</vt:lpstr>
      <vt:lpstr>Sociální bydlení  Situace v České republice </vt:lpstr>
      <vt:lpstr>Prezentace aplikace PowerPoint</vt:lpstr>
      <vt:lpstr>Vlastnická struktura domů</vt:lpstr>
      <vt:lpstr>Rozdělení obyvatelstva podle právních důvodů užívání nemovitosti – Eurostat 2015</vt:lpstr>
      <vt:lpstr>Sociální bydlení  Legislativa v České republice </vt:lpstr>
      <vt:lpstr>Legislativa</vt:lpstr>
      <vt:lpstr>Koncepce sociálního bydlení ČR</vt:lpstr>
      <vt:lpstr>Základní oblasti sociálního bydlení</vt:lpstr>
      <vt:lpstr> Systémový projekt MPSV </vt:lpstr>
      <vt:lpstr>Základní informace</vt:lpstr>
      <vt:lpstr>Diagram projektových vazeb</vt:lpstr>
      <vt:lpstr>Spolupráce s obcemi</vt:lpstr>
      <vt:lpstr>Analýzy a metodiky</vt:lpstr>
      <vt:lpstr>Aktuální stav a další aktivity v projektu</vt:lpstr>
      <vt:lpstr> Síťování a další  dobrá praxe v obcích </vt:lpstr>
      <vt:lpstr>Spolupráce aktérů na místní úrovni </vt:lpstr>
      <vt:lpstr>Analýza situace </vt:lpstr>
      <vt:lpstr>Prezentace aplikace PowerPoint</vt:lpstr>
      <vt:lpstr>Sociální práce jako spolupráce</vt:lpstr>
      <vt:lpstr>Práce s dluhy a energetická problematika</vt:lpstr>
      <vt:lpstr>Prezentace aplikace PowerPoint</vt:lpstr>
      <vt:lpstr>Prezentace aplikace PowerPoint</vt:lpstr>
      <vt:lpstr>Prezentace aplikace PowerPoint</vt:lpstr>
      <vt:lpstr> Financování</vt:lpstr>
      <vt:lpstr>Byty – MMR a dotační tituly IROP</vt:lpstr>
      <vt:lpstr>Byty – MMR</vt:lpstr>
      <vt:lpstr>MPSV – vyhlášené výzvy ESF</vt:lpstr>
      <vt:lpstr>MPSV – výzva 108 ESF</vt:lpstr>
      <vt:lpstr>Výzva č. 03_19_108  kritéria, která je žadatel povinen naplnit: 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Workshop:  Pravidla pro přidělování sociálních bytů   29. listopad 2018  Praha   MPSV</dc:title>
  <dc:creator>BS</dc:creator>
  <cp:lastModifiedBy>Barbora Š. Stašková M.A. (MPSV)</cp:lastModifiedBy>
  <cp:revision>89</cp:revision>
  <cp:lastPrinted>2018-12-06T18:07:20Z</cp:lastPrinted>
  <dcterms:created xsi:type="dcterms:W3CDTF">2018-11-26T17:08:47Z</dcterms:created>
  <dcterms:modified xsi:type="dcterms:W3CDTF">2019-02-07T07:45:15Z</dcterms:modified>
</cp:coreProperties>
</file>