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00" r:id="rId3"/>
    <p:sldId id="404" r:id="rId4"/>
    <p:sldId id="407" r:id="rId5"/>
    <p:sldId id="328" r:id="rId6"/>
    <p:sldId id="410" r:id="rId7"/>
    <p:sldId id="411" r:id="rId8"/>
    <p:sldId id="413" r:id="rId9"/>
    <p:sldId id="414" r:id="rId10"/>
    <p:sldId id="415" r:id="rId11"/>
    <p:sldId id="416" r:id="rId12"/>
    <p:sldId id="417" r:id="rId13"/>
    <p:sldId id="418" r:id="rId14"/>
    <p:sldId id="353" r:id="rId15"/>
    <p:sldId id="419" r:id="rId16"/>
    <p:sldId id="409" r:id="rId17"/>
    <p:sldId id="422" r:id="rId18"/>
    <p:sldId id="420" r:id="rId19"/>
    <p:sldId id="421" r:id="rId20"/>
    <p:sldId id="426" r:id="rId21"/>
    <p:sldId id="427" r:id="rId22"/>
    <p:sldId id="363" r:id="rId23"/>
    <p:sldId id="364" r:id="rId24"/>
    <p:sldId id="423" r:id="rId25"/>
    <p:sldId id="370" r:id="rId26"/>
    <p:sldId id="371" r:id="rId27"/>
    <p:sldId id="388" r:id="rId28"/>
    <p:sldId id="390" r:id="rId29"/>
    <p:sldId id="391" r:id="rId30"/>
    <p:sldId id="375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</p:sldIdLst>
  <p:sldSz cx="9144000" cy="6858000" type="screen4x3"/>
  <p:notesSz cx="68580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96"/>
    <a:srgbClr val="0000CC"/>
    <a:srgbClr val="EBE600"/>
    <a:srgbClr val="ECFA3C"/>
    <a:srgbClr val="00FF00"/>
    <a:srgbClr val="FF00F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633949-4E4B-4AEB-9CE7-91918ADEEBCC}" type="datetimeFigureOut">
              <a:rPr lang="cs-CZ"/>
              <a:pPr>
                <a:defRPr/>
              </a:pPr>
              <a:t>24.09.2019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42B231-0557-4C09-A458-E88E2D4687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16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65E3E243-1AEA-4FAA-B495-A1555346E2D7}" type="datetime1">
              <a:rPr lang="cs-CZ"/>
              <a:pPr>
                <a:defRPr/>
              </a:pPr>
              <a:t>24.09.2019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853DA629-D3B3-49B5-BD5A-A5637C78E7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72A7-2AB9-447C-A14E-9E09C63F5A5B}" type="datetime1">
              <a:rPr lang="cs-CZ"/>
              <a:pPr>
                <a:defRPr/>
              </a:pPr>
              <a:t>24.09.2019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D442-C700-4F2F-873B-B0C81A57600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87A5-492F-4C56-880D-A6BD89FA1F89}" type="datetime1">
              <a:rPr lang="cs-CZ"/>
              <a:pPr>
                <a:defRPr/>
              </a:pPr>
              <a:t>24.09.2019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60A-37A9-4939-B6D6-B2D7779A73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43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6F61C-A7FA-4D47-B3CB-0F36C75FF62F}" type="datetime1">
              <a:rPr lang="cs-CZ"/>
              <a:pPr>
                <a:defRPr/>
              </a:pPr>
              <a:t>24.09.2019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6F1E5-1761-4C62-84A6-9B9FE1F3DD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</p:sldLayoutIdLst>
  <p:transition spd="med">
    <p:wipe dir="r"/>
  </p:transition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fontAlgn="base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-OmTf_IN-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xpertnapujcky.cz/uver-bez-dolozeni-prijmu/" TargetMode="External"/><Relationship Id="rId2" Type="http://schemas.openxmlformats.org/officeDocument/2006/relationships/hyperlink" Target="http://expertnapujcky.cz/uvery-bez-registru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IrSi_RtS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ved=2ahUKEwiappbB04HhAhUML1AKHctVC2EQjRx6BAgBEAU&amp;url=http://www.google.cz/url?sa%3Di%26rct%3Dj%26q%3D%26esrc%3Ds%26source%3Dimages%26cd%3D%26ved%3D%26url%3Dhttp://renatakombercova.cz/potrebujete-v-dlouhe-tabulce-vytisknout-na-kazde-strance-hlavicku/%26psig%3DAOvVaw1oaNn4RRIGLKEpvuL0jVUi%26ust%3D1552653579747293&amp;psig=AOvVaw1oaNn4RRIGLKEpvuL0jVUi&amp;ust=1552653579747293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pektruminfo.cz" TargetMode="External"/><Relationship Id="rId2" Type="http://schemas.openxmlformats.org/officeDocument/2006/relationships/hyperlink" Target="mailto:poradna@financnitisen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fo@socialniagentura.cz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7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5.wmf"/><Relationship Id="rId5" Type="http://schemas.openxmlformats.org/officeDocument/2006/relationships/control" Target="../activeX/activeX4.xml"/><Relationship Id="rId15" Type="http://schemas.openxmlformats.org/officeDocument/2006/relationships/image" Target="../media/image9.wmf"/><Relationship Id="rId10" Type="http://schemas.openxmlformats.org/officeDocument/2006/relationships/slideLayout" Target="../slideLayouts/slideLayout3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772400" cy="936104"/>
          </a:xfrm>
        </p:spPr>
        <p:txBody>
          <a:bodyPr/>
          <a:lstStyle/>
          <a:p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gramotnost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4869160"/>
            <a:ext cx="7775575" cy="1368151"/>
          </a:xfrm>
        </p:spPr>
        <p:txBody>
          <a:bodyPr rtlCol="0"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PaDV KoP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Teplice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Jana Prášková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484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7" y="260649"/>
            <a:ext cx="6702109" cy="792088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příjmy – výdaje = 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bilance</a:t>
            </a:r>
            <a:endParaRPr lang="cs-CZ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031" y="1700213"/>
            <a:ext cx="8135937" cy="46323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6975" indent="-285750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Vyrovnaná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žijeme z ruky do pusy</a:t>
            </a:r>
          </a:p>
          <a:p>
            <a:pPr marL="286975" indent="-285750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Přebytková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můžeme spořit</a:t>
            </a:r>
          </a:p>
          <a:p>
            <a:pPr marL="286975" indent="-285750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Schodková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vzniká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dluh</a:t>
            </a:r>
          </a:p>
          <a:p>
            <a:pPr marL="286975" indent="-285750"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Co dělat, když příjmy nestačí?</a:t>
            </a:r>
          </a:p>
          <a:p>
            <a:pPr>
              <a:buFontTx/>
              <a:buChar char="-"/>
            </a:pPr>
            <a:r>
              <a:rPr lang="cs-CZ" sz="2400" dirty="0" smtClean="0"/>
              <a:t>Sestavíme </a:t>
            </a:r>
            <a:r>
              <a:rPr lang="cs-CZ" sz="2400" dirty="0"/>
              <a:t>si rozpočet a plán řešení</a:t>
            </a:r>
          </a:p>
          <a:p>
            <a:pPr>
              <a:buFontTx/>
              <a:buChar char="-"/>
            </a:pPr>
            <a:r>
              <a:rPr lang="cs-CZ" sz="2400" dirty="0"/>
              <a:t>Snížíme výdaje - šetříme</a:t>
            </a:r>
          </a:p>
          <a:p>
            <a:pPr>
              <a:buFontTx/>
              <a:buChar char="-"/>
            </a:pPr>
            <a:r>
              <a:rPr lang="cs-CZ" sz="2400" dirty="0"/>
              <a:t>Najdeme si práci nebo lépe placenou práci</a:t>
            </a:r>
          </a:p>
          <a:p>
            <a:pPr>
              <a:buFontTx/>
              <a:buChar char="-"/>
            </a:pPr>
            <a:r>
              <a:rPr lang="cs-CZ" sz="2400" dirty="0"/>
              <a:t>Najdeme si další práci – brigádu</a:t>
            </a:r>
          </a:p>
          <a:p>
            <a:pPr>
              <a:buFontTx/>
              <a:buChar char="-"/>
            </a:pPr>
            <a:r>
              <a:rPr lang="cs-CZ" sz="2400" dirty="0"/>
              <a:t>Prodáme něco </a:t>
            </a:r>
            <a:r>
              <a:rPr lang="cs-CZ" sz="2400" dirty="0" smtClean="0"/>
              <a:t>zbytného</a:t>
            </a:r>
          </a:p>
          <a:p>
            <a:pPr>
              <a:buFontTx/>
              <a:buChar char="-"/>
            </a:pPr>
            <a:endParaRPr lang="cs-CZ" sz="2400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a 4"/>
          <p:cNvSpPr/>
          <p:nvPr/>
        </p:nvSpPr>
        <p:spPr>
          <a:xfrm>
            <a:off x="5062323" y="1875396"/>
            <a:ext cx="3763514" cy="136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Proč se s ním trápit? Kdo na to má čas a chuť? Ono to vždycky nějak vyjde…</a:t>
            </a:r>
            <a:endParaRPr lang="cs-CZ" altLang="cs-CZ" b="1" i="1" dirty="0"/>
          </a:p>
        </p:txBody>
      </p:sp>
      <p:sp>
        <p:nvSpPr>
          <p:cNvPr id="12" name="Elipsa 4"/>
          <p:cNvSpPr/>
          <p:nvPr/>
        </p:nvSpPr>
        <p:spPr>
          <a:xfrm>
            <a:off x="761084" y="3045209"/>
            <a:ext cx="2379102" cy="620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Jak to řešit? </a:t>
            </a:r>
            <a:endParaRPr lang="cs-CZ" altLang="cs-CZ" b="1" i="1" dirty="0"/>
          </a:p>
        </p:txBody>
      </p:sp>
      <p:pic>
        <p:nvPicPr>
          <p:cNvPr id="7" name="Picture 60" descr="Výsledek obrázku pro bílý panáček komunik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r="12926"/>
          <a:stretch/>
        </p:blipFill>
        <p:spPr bwMode="auto">
          <a:xfrm>
            <a:off x="6944080" y="3289739"/>
            <a:ext cx="2199919" cy="31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4"/>
          <p:cNvSpPr/>
          <p:nvPr/>
        </p:nvSpPr>
        <p:spPr>
          <a:xfrm>
            <a:off x="5062323" y="3154065"/>
            <a:ext cx="2379102" cy="620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ALE: halíře dělají talíře 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9407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Jak hospodařit s penězi 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501323" cy="5112568"/>
          </a:xfrm>
        </p:spPr>
        <p:txBody>
          <a:bodyPr/>
          <a:lstStyle/>
          <a:p>
            <a:pPr marL="1225" indent="0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Pravidlo tří hromádek: 100% vašeho příjmu rozdělte</a:t>
            </a:r>
          </a:p>
          <a:p>
            <a:pPr marL="1225" indent="0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5%		   85%		          10%	</a:t>
            </a:r>
          </a:p>
          <a:p>
            <a:pPr marL="1225" indent="0">
              <a:spcBef>
                <a:spcPts val="0"/>
              </a:spcBef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odměna sobě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každodenní výdaje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  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železná rezerva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 stav nouze               pro tvorbu</a:t>
            </a:r>
          </a:p>
          <a:p>
            <a:pPr marL="1225" indent="0"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endParaRPr lang="cs-CZ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1475656" y="2365742"/>
            <a:ext cx="2318056" cy="847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627211" y="2365742"/>
            <a:ext cx="2232248" cy="987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851920" y="2290898"/>
            <a:ext cx="410256" cy="77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731065" y="3685606"/>
            <a:ext cx="432050" cy="315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482473" y="3701180"/>
            <a:ext cx="4383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4"/>
          <p:cNvSpPr/>
          <p:nvPr/>
        </p:nvSpPr>
        <p:spPr>
          <a:xfrm>
            <a:off x="2267744" y="3789040"/>
            <a:ext cx="2801590" cy="266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b="1" i="1" dirty="0"/>
              <a:t>n</a:t>
            </a:r>
            <a:r>
              <a:rPr lang="cs-CZ" altLang="cs-CZ" b="1" i="1" dirty="0" smtClean="0"/>
              <a:t>ájem, potraviny, půjčky, výdaje za dovolenou, pojištění, rezervy na opravy majetku, oblečení, koníčky, doprava apod.</a:t>
            </a:r>
            <a:endParaRPr lang="cs-CZ" altLang="cs-CZ" b="1" i="1" dirty="0"/>
          </a:p>
        </p:txBody>
      </p:sp>
      <p:sp>
        <p:nvSpPr>
          <p:cNvPr id="25" name="Elipsa 4"/>
          <p:cNvSpPr/>
          <p:nvPr/>
        </p:nvSpPr>
        <p:spPr>
          <a:xfrm>
            <a:off x="5220071" y="4309671"/>
            <a:ext cx="1727019" cy="2088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/>
              <a:t>r</a:t>
            </a:r>
            <a:r>
              <a:rPr lang="cs-CZ" b="1" i="1" dirty="0" smtClean="0"/>
              <a:t>ozvod, </a:t>
            </a:r>
            <a:r>
              <a:rPr lang="cs-CZ" b="1" i="1" dirty="0"/>
              <a:t>ú</a:t>
            </a:r>
            <a:r>
              <a:rPr lang="cs-CZ" b="1" i="1" dirty="0" smtClean="0"/>
              <a:t>mrtí, nemoc, úraz </a:t>
            </a:r>
            <a:endParaRPr lang="cs-CZ" altLang="cs-CZ" b="1" i="1" dirty="0"/>
          </a:p>
        </p:txBody>
      </p:sp>
      <p:sp>
        <p:nvSpPr>
          <p:cNvPr id="26" name="Elipsa 4"/>
          <p:cNvSpPr/>
          <p:nvPr/>
        </p:nvSpPr>
        <p:spPr>
          <a:xfrm>
            <a:off x="7163116" y="4365104"/>
            <a:ext cx="1851274" cy="56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b="1" i="1" dirty="0" smtClean="0"/>
              <a:t>investování</a:t>
            </a:r>
            <a:endParaRPr lang="cs-CZ" altLang="cs-CZ" b="1" i="1" dirty="0"/>
          </a:p>
        </p:txBody>
      </p:sp>
      <p:sp>
        <p:nvSpPr>
          <p:cNvPr id="29" name="Elipsa 4"/>
          <p:cNvSpPr/>
          <p:nvPr/>
        </p:nvSpPr>
        <p:spPr>
          <a:xfrm>
            <a:off x="539551" y="3789040"/>
            <a:ext cx="1152129" cy="1143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b="1" i="1" dirty="0" smtClean="0"/>
              <a:t>???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29650929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60649"/>
            <a:ext cx="6408712" cy="936104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Sestavujeme rozpočet</a:t>
            </a:r>
            <a:endParaRPr lang="cs-CZ" sz="3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95936" y="6165304"/>
            <a:ext cx="5872991" cy="4355087"/>
          </a:xfrm>
          <a:prstGeom prst="rect">
            <a:avLst/>
          </a:prstGeom>
        </p:spPr>
        <p:txBody>
          <a:bodyPr/>
          <a:lstStyle/>
          <a:p>
            <a:pPr marL="286975" indent="-285750"/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Znáte své příjmy a výdaje???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4801" y="1455004"/>
            <a:ext cx="86509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Měsíční příjmy: </a:t>
            </a:r>
            <a:r>
              <a:rPr lang="cs-CZ" b="1" dirty="0" smtClean="0"/>
              <a:t>		</a:t>
            </a:r>
            <a:r>
              <a:rPr lang="cs-CZ" dirty="0" smtClean="0"/>
              <a:t> 	</a:t>
            </a:r>
            <a:r>
              <a:rPr lang="cs-CZ" b="1" dirty="0" smtClean="0"/>
              <a:t>Měsíční </a:t>
            </a:r>
            <a:r>
              <a:rPr lang="cs-CZ" b="1" dirty="0"/>
              <a:t>výdaje: </a:t>
            </a:r>
            <a:r>
              <a:rPr lang="cs-CZ" b="1" dirty="0" smtClean="0"/>
              <a:t>		</a:t>
            </a:r>
          </a:p>
          <a:p>
            <a:r>
              <a:rPr lang="cs-CZ" dirty="0" smtClean="0"/>
              <a:t>Mzda</a:t>
            </a:r>
            <a:r>
              <a:rPr lang="cs-CZ" dirty="0"/>
              <a:t>, plat </a:t>
            </a:r>
            <a:r>
              <a:rPr lang="cs-CZ" dirty="0" smtClean="0"/>
              <a:t>			Potraviny</a:t>
            </a:r>
            <a:endParaRPr lang="cs-CZ" dirty="0"/>
          </a:p>
          <a:p>
            <a:r>
              <a:rPr lang="cs-CZ" dirty="0"/>
              <a:t>Dávky sociální </a:t>
            </a:r>
            <a:r>
              <a:rPr lang="cs-CZ" dirty="0" smtClean="0"/>
              <a:t>podpory		Bydlení</a:t>
            </a:r>
            <a:endParaRPr lang="cs-CZ" dirty="0"/>
          </a:p>
          <a:p>
            <a:r>
              <a:rPr lang="cs-CZ" dirty="0"/>
              <a:t>Přídavky na děti </a:t>
            </a:r>
            <a:r>
              <a:rPr lang="cs-CZ" dirty="0" smtClean="0"/>
              <a:t>			Splátky </a:t>
            </a:r>
            <a:r>
              <a:rPr lang="cs-CZ" dirty="0"/>
              <a:t>úvěrů</a:t>
            </a:r>
          </a:p>
          <a:p>
            <a:r>
              <a:rPr lang="cs-CZ" dirty="0"/>
              <a:t>Důchod </a:t>
            </a:r>
            <a:r>
              <a:rPr lang="cs-CZ" dirty="0" smtClean="0"/>
              <a:t>				Oblečení</a:t>
            </a:r>
            <a:endParaRPr lang="cs-CZ" dirty="0"/>
          </a:p>
          <a:p>
            <a:r>
              <a:rPr lang="cs-CZ" dirty="0"/>
              <a:t>Brigády </a:t>
            </a:r>
            <a:r>
              <a:rPr lang="cs-CZ" dirty="0" smtClean="0"/>
              <a:t>				TV</a:t>
            </a:r>
            <a:r>
              <a:rPr lang="cs-CZ" dirty="0"/>
              <a:t>, rozhlas</a:t>
            </a:r>
          </a:p>
          <a:p>
            <a:r>
              <a:rPr lang="cs-CZ" dirty="0"/>
              <a:t>Ostatní </a:t>
            </a:r>
            <a:r>
              <a:rPr lang="cs-CZ" dirty="0" smtClean="0"/>
              <a:t>				Pojištění</a:t>
            </a:r>
            <a:endParaRPr lang="cs-CZ" dirty="0"/>
          </a:p>
          <a:p>
            <a:r>
              <a:rPr lang="cs-CZ" dirty="0" smtClean="0"/>
              <a:t>				Telefon</a:t>
            </a:r>
            <a:r>
              <a:rPr lang="cs-CZ" dirty="0"/>
              <a:t>, internet</a:t>
            </a:r>
          </a:p>
          <a:p>
            <a:r>
              <a:rPr lang="cs-CZ" dirty="0" smtClean="0"/>
              <a:t>				Doprava</a:t>
            </a:r>
            <a:endParaRPr lang="cs-CZ" dirty="0"/>
          </a:p>
          <a:p>
            <a:r>
              <a:rPr lang="cs-CZ" dirty="0" smtClean="0"/>
              <a:t>				Školné</a:t>
            </a:r>
            <a:endParaRPr lang="cs-CZ" dirty="0"/>
          </a:p>
          <a:p>
            <a:r>
              <a:rPr lang="cs-CZ" dirty="0" smtClean="0"/>
              <a:t>				Úspory</a:t>
            </a:r>
            <a:endParaRPr lang="cs-CZ" dirty="0"/>
          </a:p>
          <a:p>
            <a:r>
              <a:rPr lang="cs-CZ" dirty="0" smtClean="0"/>
              <a:t>				Děti</a:t>
            </a:r>
            <a:endParaRPr lang="cs-CZ" dirty="0"/>
          </a:p>
          <a:p>
            <a:r>
              <a:rPr lang="cs-CZ" dirty="0" smtClean="0"/>
              <a:t>				Domácí </a:t>
            </a:r>
            <a:r>
              <a:rPr lang="cs-CZ" dirty="0"/>
              <a:t>zvířata</a:t>
            </a:r>
          </a:p>
          <a:p>
            <a:r>
              <a:rPr lang="cs-CZ" dirty="0" smtClean="0"/>
              <a:t>				Koníčky</a:t>
            </a:r>
            <a:endParaRPr lang="cs-CZ" dirty="0"/>
          </a:p>
          <a:p>
            <a:r>
              <a:rPr lang="cs-CZ" dirty="0" smtClean="0"/>
              <a:t>				Cigarety</a:t>
            </a:r>
            <a:r>
              <a:rPr lang="cs-CZ" dirty="0"/>
              <a:t>, alkohol</a:t>
            </a:r>
          </a:p>
          <a:p>
            <a:r>
              <a:rPr lang="cs-CZ" dirty="0" smtClean="0"/>
              <a:t>				Ostatní</a:t>
            </a:r>
            <a:endParaRPr lang="cs-CZ" dirty="0"/>
          </a:p>
          <a:p>
            <a:r>
              <a:rPr lang="cs-CZ" b="1" dirty="0"/>
              <a:t>Celkem příjmy: </a:t>
            </a:r>
            <a:r>
              <a:rPr lang="cs-CZ" b="1" dirty="0" smtClean="0"/>
              <a:t>			Celkem </a:t>
            </a:r>
            <a:r>
              <a:rPr lang="cs-CZ" b="1" dirty="0"/>
              <a:t>výdaje:</a:t>
            </a:r>
          </a:p>
          <a:p>
            <a:r>
              <a:rPr lang="cs-CZ" b="1" dirty="0"/>
              <a:t>Bilance rozpočtu</a:t>
            </a:r>
            <a:r>
              <a:rPr lang="cs-CZ" b="1" dirty="0" smtClean="0"/>
              <a:t>: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710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Jak si peníze rozmnožovat a vytvořit rezervu 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700212"/>
            <a:ext cx="8352606" cy="4465091"/>
          </a:xfrm>
        </p:spPr>
        <p:txBody>
          <a:bodyPr/>
          <a:lstStyle/>
          <a:p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Železná rezerva (10% celkového příjmu):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 stav nouze 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 tvorbu majetku (bohatství) - JE DŮLEŽITÉ ROZDĚLIT SI DO NĚKOLIKA SLOŽEK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Nemovitý majetek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Movitý majetek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Komodity 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https://www.youtube.com/watch?v=d-OmTf_IN-s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RIZIKA INVESTOVÁNÍ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516216" y="198769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123728" y="213285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3549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6624637" cy="1368152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důležité vědět o rozpočtu?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83718"/>
            <a:ext cx="8135937" cy="4869617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Vyrovnaný rozpočet	příjmy = výdaje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Přebytkový rozpočet	příjmy &gt; výdaje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25" indent="0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chodkový rozpočet	příjmy &lt; výdaje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Rodinný rozpočet nám pomáhá zvládat nečekané výdaje a plnit si své cíle.  </a:t>
            </a:r>
          </a:p>
          <a:p>
            <a:pPr marL="1225" indent="0"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9841268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60649"/>
            <a:ext cx="6552728" cy="936104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Tipy k rozpočtu</a:t>
            </a:r>
            <a:endParaRPr lang="cs-CZ" sz="3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700809"/>
            <a:ext cx="8496944" cy="4541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Buďte k sobě upřímní a mějte přehled v rámci domácnosti.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Nedávejte si nereálné cíle, je třeba postupovat po krocích.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Dejte si do peněženky předem určenou týdenní částku na domácnost.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Nastavte si limit pro výběry z bankomatu.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Neaktivujte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zrušte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kontokorent.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Zaveďte k účtu trvalý příkaz na spoření.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Využijte tarif mobilního operátora s kontrolou výdajů.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Opravdu potřebujete trvalé připojení a neomezená data?</a:t>
            </a:r>
          </a:p>
          <a:p>
            <a:pPr marL="344125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Zakažte si „výhodné akční nákupy“, nakupujte podle seznamu a najedení.</a:t>
            </a:r>
          </a:p>
          <a:p>
            <a:pPr marL="286975" indent="-285750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975" indent="-285750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151855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Jak tvoříme rodinný rozpočet?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306" y="1189319"/>
            <a:ext cx="8135937" cy="5047993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Součet všech našich příjmů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Bef>
                <a:spcPts val="0"/>
              </a:spcBef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aktivní i pasivní příjmy</a:t>
            </a:r>
          </a:p>
          <a:p>
            <a:pPr mar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Součet všech našich výdajů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Bef>
                <a:spcPts val="0"/>
              </a:spcBef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nutné, povinné i zbytné výdaje 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Rozpočet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---------------------------------------------------------------------------------------------------------------------------------------</a:t>
            </a:r>
          </a:p>
          <a:p>
            <a:pPr marL="1225" indent="0">
              <a:spcBef>
                <a:spcPts val="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Nezapomenout na pravidlo tří hromádek (5%+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0%)</a:t>
            </a:r>
          </a:p>
          <a:p>
            <a:pPr marL="1225" indent="0">
              <a:spcBef>
                <a:spcPts val="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rodinném rozpočtu pracujeme </a:t>
            </a:r>
          </a:p>
          <a:p>
            <a:pPr marL="1225" indent="0">
              <a:spcBef>
                <a:spcPts val="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85% = 100% se kterými v rámci domácího rozpočtu pracuji</a:t>
            </a:r>
          </a:p>
          <a:p>
            <a:pPr marL="1225" indent="0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4499992" y="5120749"/>
            <a:ext cx="1656184" cy="252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581656" y="1556792"/>
            <a:ext cx="45720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Minus 16"/>
          <p:cNvSpPr/>
          <p:nvPr/>
        </p:nvSpPr>
        <p:spPr>
          <a:xfrm>
            <a:off x="591247" y="2492896"/>
            <a:ext cx="457200" cy="5760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Je rovno 17"/>
          <p:cNvSpPr/>
          <p:nvPr/>
        </p:nvSpPr>
        <p:spPr>
          <a:xfrm>
            <a:off x="591248" y="3429000"/>
            <a:ext cx="523174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/>
          <a:stretch/>
        </p:blipFill>
        <p:spPr bwMode="auto">
          <a:xfrm>
            <a:off x="4860032" y="1340769"/>
            <a:ext cx="410428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84388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5151" y="0"/>
            <a:ext cx="6624637" cy="1368425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159" y="1556792"/>
            <a:ext cx="8135937" cy="485740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Součet příjmů:	    Součet výdajů:</a:t>
            </a:r>
          </a:p>
          <a:p>
            <a:pPr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Mzda:15 000 = 12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405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čistého	       Bydlení úvěr:     3 500 </a:t>
            </a:r>
          </a:p>
          <a:p>
            <a:pPr>
              <a:spcBef>
                <a:spcPts val="0"/>
              </a:spcBef>
            </a:pP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Pravidlo tří hromádek </a:t>
            </a:r>
            <a:r>
              <a:rPr lang="cs-CZ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Plyn:                  1 500</a:t>
            </a:r>
          </a:p>
          <a:p>
            <a:pPr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Železná rezerva 1 240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12400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Doprava:  	    410</a:t>
            </a:r>
          </a:p>
          <a:p>
            <a:pPr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Odměna pro mě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620 	       Telefon:                 300</a:t>
            </a:r>
          </a:p>
          <a:p>
            <a:pPr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 	       Dovolená: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2400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200</a:t>
            </a:r>
          </a:p>
          <a:p>
            <a:pPr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Nábytek: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2400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pPr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6 110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</a:t>
            </a:r>
          </a:p>
          <a:p>
            <a:pPr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Hospodařím s 10 540</a:t>
            </a:r>
          </a:p>
          <a:p>
            <a:pPr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-    </a:t>
            </a:r>
            <a:r>
              <a:rPr lang="cs-CZ" sz="16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6 110</a:t>
            </a:r>
          </a:p>
          <a:p>
            <a:pPr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4 430 	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62425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5040560"/>
          </a:xfrm>
        </p:spPr>
        <p:txBody>
          <a:bodyPr/>
          <a:lstStyle/>
          <a:p>
            <a:r>
              <a:rPr lang="cs-CZ" b="1" dirty="0" smtClean="0"/>
              <a:t>Rodina Červených:</a:t>
            </a:r>
          </a:p>
          <a:p>
            <a:pPr>
              <a:spcBef>
                <a:spcPts val="0"/>
              </a:spcBef>
            </a:pPr>
            <a:r>
              <a:rPr lang="cs-CZ" sz="1800" b="1" dirty="0" smtClean="0"/>
              <a:t>Otec </a:t>
            </a:r>
            <a:r>
              <a:rPr lang="cs-CZ" sz="1800" dirty="0" smtClean="0"/>
              <a:t>– dělník v kovovýrobě  mzda 24.598,-Kč, jízdné čtvrtletně 1.260,-Kč, za cigarety za měsíc utratí 2.670,- Kč, každý pátek chodí do místí restaurace na pivo a utratí 200,- Kč,  </a:t>
            </a:r>
          </a:p>
          <a:p>
            <a:pPr>
              <a:spcBef>
                <a:spcPts val="0"/>
              </a:spcBef>
            </a:pPr>
            <a:r>
              <a:rPr lang="cs-CZ" sz="1800" b="1" dirty="0" smtClean="0"/>
              <a:t>Matka</a:t>
            </a:r>
            <a:r>
              <a:rPr lang="cs-CZ" sz="1800" dirty="0" smtClean="0"/>
              <a:t> – prodavačka mzda 13.670,- Kč, </a:t>
            </a:r>
            <a:r>
              <a:rPr lang="cs-CZ" sz="1800" dirty="0"/>
              <a:t>jízdné čtvrtletně </a:t>
            </a:r>
            <a:r>
              <a:rPr lang="cs-CZ" sz="1800" dirty="0" smtClean="0"/>
              <a:t>1.260</a:t>
            </a:r>
            <a:r>
              <a:rPr lang="cs-CZ" sz="1800" dirty="0"/>
              <a:t>,-</a:t>
            </a:r>
            <a:r>
              <a:rPr lang="cs-CZ" sz="1800" dirty="0" smtClean="0"/>
              <a:t>Kč, každý měsíc navštěvuje kadeřníci a platí  780,- Kč</a:t>
            </a:r>
          </a:p>
          <a:p>
            <a:pPr marL="515575" indent="-514350">
              <a:spcBef>
                <a:spcPts val="0"/>
              </a:spcBef>
              <a:buFont typeface="Arial" charset="0"/>
              <a:buAutoNum type="arabicPeriod"/>
            </a:pPr>
            <a:r>
              <a:rPr lang="cs-CZ" sz="1800" b="1" dirty="0" smtClean="0"/>
              <a:t>Dcera</a:t>
            </a:r>
            <a:r>
              <a:rPr lang="cs-CZ" sz="1800" dirty="0" smtClean="0"/>
              <a:t> 14 let – 8 tř. ZŠ - stravné </a:t>
            </a:r>
            <a:r>
              <a:rPr lang="cs-CZ" sz="1800" dirty="0"/>
              <a:t>550,- Kč, jízdné </a:t>
            </a:r>
            <a:r>
              <a:rPr lang="cs-CZ" sz="1800" dirty="0" smtClean="0"/>
              <a:t>180</a:t>
            </a:r>
            <a:r>
              <a:rPr lang="cs-CZ" sz="1800" dirty="0"/>
              <a:t>,-</a:t>
            </a:r>
            <a:r>
              <a:rPr lang="cs-CZ" sz="1800" dirty="0" smtClean="0"/>
              <a:t>Kč</a:t>
            </a:r>
          </a:p>
          <a:p>
            <a:pPr marL="515575" indent="-514350">
              <a:spcBef>
                <a:spcPts val="0"/>
              </a:spcBef>
              <a:buAutoNum type="arabicPeriod"/>
            </a:pPr>
            <a:r>
              <a:rPr lang="cs-CZ" sz="1800" b="1" dirty="0" smtClean="0"/>
              <a:t>Dcera</a:t>
            </a:r>
            <a:r>
              <a:rPr lang="cs-CZ" sz="1800" dirty="0" smtClean="0"/>
              <a:t> 8 let 2.tř. ZŠ – stravné 550,- Kč, jízdné 180,-Kč</a:t>
            </a:r>
          </a:p>
          <a:p>
            <a:pPr marL="515575" indent="-514350">
              <a:spcBef>
                <a:spcPts val="0"/>
              </a:spcBef>
              <a:buAutoNum type="arabicPeriod"/>
            </a:pPr>
            <a:r>
              <a:rPr lang="cs-CZ" sz="1800" b="1" dirty="0" smtClean="0"/>
              <a:t>Syn</a:t>
            </a:r>
            <a:r>
              <a:rPr lang="cs-CZ" sz="1800" dirty="0" smtClean="0"/>
              <a:t> 5 let MŠ – stravné a školné 1.150,- Kč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 smtClean="0"/>
              <a:t>Bydlí v třípokojovém bytě a náklady za nájem a energie činí dohromady 8.200,-Kč, za televizní programy od spol. Digi zaplatí 678,- Kč a za internet zaplatí 300,- Kč. Oba rodiče jsou zodpovědní, a chtějí si v budoucnu pořídit vlastní bydlení, a proto si spoří s           celkem si ukládají 2.000,- Kč. Před třemi lety si na splátky pořídili nové elektro spotřebiče. Splácet budou ještě 5 let a měsíčně</a:t>
            </a:r>
            <a:r>
              <a:rPr lang="cs-CZ" sz="1800" dirty="0"/>
              <a:t> </a:t>
            </a:r>
            <a:r>
              <a:rPr lang="cs-CZ" sz="1800" dirty="0" smtClean="0"/>
              <a:t>splácí 1.560,- Kč. A v loni si koupili na leasing  auto a splácí měsíčně včetně pojištění 5.200,- Kč.</a:t>
            </a:r>
            <a:r>
              <a:rPr lang="cs-CZ" sz="1800" dirty="0"/>
              <a:t> </a:t>
            </a:r>
            <a:r>
              <a:rPr lang="cs-CZ" sz="1800" dirty="0" smtClean="0"/>
              <a:t>Za oblečení a obuv pro celou rodinu v průměru měsíčně rodina utratí 2.500,- Kč.</a:t>
            </a:r>
          </a:p>
          <a:p>
            <a:pPr marL="1225" indent="0">
              <a:spcBef>
                <a:spcPts val="0"/>
              </a:spcBef>
            </a:pPr>
            <a:r>
              <a:rPr lang="cs-CZ" sz="1800" b="1" dirty="0" smtClean="0">
                <a:solidFill>
                  <a:srgbClr val="FF0000"/>
                </a:solidFill>
              </a:rPr>
              <a:t>Vytvořte rodině vyrovnaný rodinný rozpočet a pokuste se najít možnosti úspor.</a:t>
            </a:r>
            <a:endParaRPr lang="cs-CZ" sz="2000" dirty="0" smtClean="0"/>
          </a:p>
          <a:p>
            <a:pPr marL="1225" indent="0">
              <a:spcBef>
                <a:spcPts val="0"/>
              </a:spcBef>
            </a:pPr>
            <a:r>
              <a:rPr lang="cs-CZ" sz="20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5120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0065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50405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 smtClean="0"/>
              <a:t>Paní Eva: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Uklízečka – v úklidové firmě, mzda 11,266-Kč. Bydlí v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pronajatém jednopokojovém bytě za nájem utratí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4.500,- Kč a zálohy na energie činí 1.000,- Kč         , 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500,- Kč           a 500,- Kč a        . Za dopravu do 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zaměstnání utratí měsíčně 530, -Kč. Protože je sama 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pořídila si s útulku malého            každý měsíc utratí za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krmivo pro pejska 400,- Kč. 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Navrhněte paní Evě plán hospodaření tak,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aby si mohla dovolit jednou za rok dovolenou za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8. 000,- Kč.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697537" cy="4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36440" b="37826"/>
          <a:stretch/>
        </p:blipFill>
        <p:spPr bwMode="auto">
          <a:xfrm>
            <a:off x="1835696" y="2967988"/>
            <a:ext cx="624614" cy="4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75" y="2986070"/>
            <a:ext cx="515503" cy="4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0" y="3717032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584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Základy finanční gramotnosti (příště jen FG)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Proč potřebujeme znát FG?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Co je FG, základní pojmy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Hospodaření domácnosti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Osobní rozpočet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Finanční produkty s jejich úskalí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Exekuce, dluhy, osobní bankrot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81284928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544" cy="1229760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Běžný účet</a:t>
            </a:r>
            <a:endParaRPr lang="cs-CZ" sz="3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8343" y="1916831"/>
            <a:ext cx="8283089" cy="43048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 rodinných a osobních financí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Široká nabídka všech bank – mít předem jasno, co od BÚ požadujete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Zjistěte si všechny poplatky a podmínky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kontokorent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240" cy="749660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Platební karty</a:t>
            </a:r>
            <a:endParaRPr lang="cs-CZ" sz="3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8343" y="1611087"/>
            <a:ext cx="8283089" cy="4610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debetní</a:t>
            </a:r>
            <a:r>
              <a:rPr lang="cs-CZ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– čerpáme z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našeho účtu své vlastní peníze.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kreditní</a:t>
            </a:r>
            <a:r>
              <a:rPr lang="cs-CZ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nakupujeme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na úvěr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který musíme ve stanoveném termínu splatit.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úvěr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včas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nesplatíme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banka nám naúčtuje vysoké úroky, které se v průměru pohybují kolem 23 % p. a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Jde tedy vlastně o předem schválenou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půjčku!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Banka sice poskytuje </a:t>
            </a: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bezúročné 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období 40-60 dnů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ale to může být zároveň velkou nástrahou. </a:t>
            </a:r>
            <a:endParaRPr lang="cs-CZ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POZOR !!!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PIN – nesdělovat, nezapisovat, neukládat do PC,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nereagovat na e-maily, antivirový program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kartu nepůjčovat, nedávat z ruky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8425" lvl="0" indent="-457200">
              <a:spcBef>
                <a:spcPts val="0"/>
              </a:spcBef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Co je bankovní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úvěr jeho výhody a nevýhody?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8135937" cy="5040560"/>
          </a:xfrm>
        </p:spPr>
        <p:txBody>
          <a:bodyPr/>
          <a:lstStyle/>
          <a:p>
            <a:pPr marL="1225" indent="0">
              <a:spcBef>
                <a:spcPts val="0"/>
              </a:spcBef>
            </a:pP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Bankovní úvěr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úvěr získaný prostřednictvím banky nabízí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větší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jistotu stability.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800" b="1" dirty="0" smtClean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800" b="1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stabilní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zázemí a kvalitní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nižší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úroky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snadnější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domluva při platební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neschopnosti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dlouhodobého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úvěru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800" b="1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složitější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více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podmínek pro získání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úvěru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menší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šance úspěchu při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záznamu v registrech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nebo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malých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příjmech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</a:t>
            </a: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Hlavním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úkolem všech finančních institucí je vydělat svým majitelům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peníze,</a:t>
            </a: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ohledu na to, jestli o sobě tvrdí, jak moc nám všem chtějí pomoci.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</a:t>
            </a: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možná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že opravdu chtějí, ale zcela určitě taky chtějí, abychom jim za to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5944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007839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Co je nebankovní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úvěr a jeho rizika?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135937" cy="4968552"/>
          </a:xfrm>
        </p:spPr>
        <p:txBody>
          <a:bodyPr/>
          <a:lstStyle/>
          <a:p>
            <a:pPr marL="1225" indent="0">
              <a:spcBef>
                <a:spcPts val="0"/>
              </a:spcBef>
            </a:pP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Nebankovní 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úvěr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úvěr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získaný prostřednictvím nebankovní společnosti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(Profi Credit Czech a.s., Pronto Credit s.r.o., Provident Financial s.r.o, Zaplo Finance s.r.o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69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častým rizikem je nebezpečí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jiných pravidlech a ujednáních pro splácení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půjčky </a:t>
            </a:r>
          </a:p>
          <a:p>
            <a:pPr marL="2869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smlouvy, kde se zrádné formulky nachází jsou psána takřka nečitelným písmem a text je záměrně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komplikovaný</a:t>
            </a:r>
          </a:p>
          <a:p>
            <a:pPr marL="2869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požadovány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vysoké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nepřiměřené poplatky za půjčku,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přiznání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půjčky,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sjednání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smlouvy, správu smlouvy apod.</a:t>
            </a:r>
          </a:p>
          <a:p>
            <a:pPr marL="2869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riziko nespočívá ve výši sjednaného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úroku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Poplatek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 vedení administrativy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spojený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 půjčkou je mnohdy vyšší než třetina půjčené částky a je splatný předem. Dlužník tak ve skutečnosti dostává půjčku fakticky v nižší částce, ačkoliv úroky je povinen hradit z celé formálně ujednané částky, neboť i na úhradu poplatků si půjčuje.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676715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RPSN?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RPSN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roční procentní sazba nákladů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 číslo,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které má umožnit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spotřebiteli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lépe vyhodnotit výhodnost nebo nevýhodnost poskytovaného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úvěru.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RPSN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udává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procentuální podíl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 dlužné částky, který musí spotřebitel zaplatit za období jednoho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roku 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souvislosti se splátkami, správou a dalšími výdaji spojenými s čerpáním úvěru.</a:t>
            </a:r>
          </a:p>
        </p:txBody>
      </p:sp>
    </p:spTree>
    <p:extLst>
      <p:ext uri="{BB962C8B-B14F-4D97-AF65-F5344CB8AC3E}">
        <p14:creationId xmlns:p14="http://schemas.microsoft.com/office/powerpoint/2010/main" val="1153765924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hypotéka?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4713387"/>
          </a:xfrm>
        </p:spPr>
        <p:txBody>
          <a:bodyPr/>
          <a:lstStyle/>
          <a:p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Hypoteční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úvěr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hypotéka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zástava)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 úvěr zajištěný zástavním právem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nemovitosti.</a:t>
            </a:r>
            <a:r>
              <a:rPr lang="cs-CZ" sz="2400" dirty="0"/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Hypoteční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úvěr je poskytován na koupi nebo výstavbu nemovitostí, opravu či modernizaci, její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rekonstrukci,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koupi podílu nemovitosti za účelem vypořádání dědických a spoluvlastnických nároků nebo za účelem splácení dříve poskytnutých krátkodobých a střednědobých úvěrů, které byly použity k investicím do nemovitostí.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99088"/>
            <a:ext cx="5112568" cy="252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032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15405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stavební spoření?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700213"/>
            <a:ext cx="8135937" cy="4465091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Stavební spoření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specifický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druh spoření - podpora rozvoje vlastního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bydlení -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fáze – spoření 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úvěr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Umožňuje naspořit částku na budoucí výstavbu, rekonstrukci, nebo jiné stavební úpravy nemovitosti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(min. doba spoření 6 let, úvěr jen na účely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bydlení)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Klient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získává, kromě pravidelného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úroku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dosud naspořené částky, také statní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podporu a po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splnění určitých podmínek má nárok na získání výhodného úvěru ze stavebního spoření.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ukončení smlouvy lze s penězi nakládat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jakkoliv.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pořízení nemovitosti je lepší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hypotéka.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hlinkClick r:id="rId2"/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97010966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007839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dluh? Druhy dluhů.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DLUH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označuje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to, co je někdo někomu povinen vyrovnat. Je to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vztahu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mezi věřitelem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dlužníkem, který zahrnuje oprávnění věřitele a povinnost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dlužníka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aby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dluh vyrovnal.</a:t>
            </a:r>
          </a:p>
          <a:p>
            <a:pPr marL="1225" indent="0"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-----------------------------------------------------------------------------------------------------------------------------------------------------------</a:t>
            </a:r>
          </a:p>
          <a:p>
            <a:pPr marL="1225" indent="0">
              <a:spcBef>
                <a:spcPts val="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 finančních produktů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úvěry, půjčky, pojistné smlouvy, poplatky na finančních produktech</a:t>
            </a:r>
            <a:endParaRPr 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Ze smluv poskytující služby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nájemné, energie, telefony, TV, internet, jízdné, školné apod.</a:t>
            </a:r>
            <a:endParaRPr 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Dluhy státu obecně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zdrav. pojištění, soc. pojištění, neoprávněné výplaty dávek a důchodů, na daních, poplatcích a pokutách apod. </a:t>
            </a:r>
            <a:endParaRPr 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Náhrady škod, související s tresty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soudní poplatky, advokátní služby, spojené s VT, na výživné, za škody na majetku a zdraví atd.</a:t>
            </a:r>
            <a:endParaRPr 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poplatky u lékaře, půjčky v rodinně apod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25" indent="0">
              <a:spcBef>
                <a:spcPts val="0"/>
              </a:spcBef>
            </a:pPr>
            <a:endParaRPr lang="cs-CZ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29709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Cesta dluhu z pohledu věřitele.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556792"/>
            <a:ext cx="7056139" cy="4536504"/>
          </a:xfrm>
        </p:spPr>
        <p:txBody>
          <a:bodyPr/>
          <a:lstStyle/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nezaplacená splátka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Tři nezaplacené splátky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Banka postupuje pohledávku inkasní společnosti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Upomínky inkasní společnosti jsou neúspěšné = pohledávka putuje k soudu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Soud vydá platební rozkaz = dlužník má povinnost zaplatit do tří dnů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Platební rozkaz není zaplacen = věřitel žádá o nařízení exekuce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Exekuce je nařízena a exekutor blokuje majetek a mzdu dlužníka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 vynechané platby mohou rozhodovat o budoucnosti!!!!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183813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Cesta dluhu z pohledu dlužníka.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 jedná dlužník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počátku upomínkám nevěnuje pozornost - říká si že zaplatí příští měsíc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Komunikuje a snaží se zaplatit alespoň něco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Věřitelé tlačí a dlužník si opětovně půjčuje na zaplacení dluhu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Roztáčí se dluhová spirála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Dlužník přestává komunikovat s věřiteli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Neustále hledá cestu jak zaplatit najednou vše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Situaci nezvládá a věci se dějí bez jeho zásahu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Neumí si sám pomoci</a:t>
            </a:r>
          </a:p>
        </p:txBody>
      </p:sp>
    </p:spTree>
    <p:extLst>
      <p:ext uri="{BB962C8B-B14F-4D97-AF65-F5344CB8AC3E}">
        <p14:creationId xmlns:p14="http://schemas.microsoft.com/office/powerpoint/2010/main" val="203650720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244724" y="95517"/>
            <a:ext cx="6448899" cy="9572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600" b="1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je finančně gramotný?</a:t>
            </a:r>
            <a:endParaRPr lang="cs-CZ" sz="3600" b="1" dirty="0">
              <a:solidFill>
                <a:srgbClr val="001E9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21296" y="2420888"/>
            <a:ext cx="8503380" cy="38843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schopen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zabezpečit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sebe a svou rodinu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vystupuje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aktivně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na trhu finančních produktů a služeb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 problematice peněz a cen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odpovědně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hospodaří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má rozpočet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zohledňuje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měnící 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životní situace</a:t>
            </a:r>
            <a:endParaRPr lang="cs-CZ" altLang="cs-CZ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Výsledek obrázku pro přemýšlející panáče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9760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Elipsa 4"/>
          <p:cNvSpPr/>
          <p:nvPr/>
        </p:nvSpPr>
        <p:spPr>
          <a:xfrm>
            <a:off x="2771800" y="1052737"/>
            <a:ext cx="4256797" cy="1152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/>
              <a:t>Podle čeho poznáme, že je člověk finančně gramotný</a:t>
            </a:r>
            <a:r>
              <a:rPr lang="cs-CZ" b="1" i="1" dirty="0" smtClean="0"/>
              <a:t>?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3395258341"/>
      </p:ext>
    </p:extLst>
  </p:cSld>
  <p:clrMapOvr>
    <a:masterClrMapping/>
  </p:clrMapOvr>
  <p:transition spd="med" advTm="1047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Exekuce obecně -  její formy a způsoby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Exekuce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je výkon rozhodnutí nařizovaný soudem (upravuje jej zákon č. 120/2001 Sb.)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Formy exekuce: 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srážky ze mzdy a jiných příjmů, 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prodej movitých a nemovitých věcí, 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pozastavení ŘP, 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přikázání pohledávky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8425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440213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007839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Insolvence 2019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412776"/>
            <a:ext cx="8352606" cy="5040560"/>
          </a:xfrm>
        </p:spPr>
        <p:txBody>
          <a:bodyPr/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Novela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insolvenčního zákona 2019, ruší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stavající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minimální hranici splácení 30 % dluhů, tzn.: 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budete moci splácet méně než 30 %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Vašich závazků.  Důležité, že 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nebude nutnost dokládat seznam závazků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a tím se ulehčí proces doložení dokladů pro samotného dlužníka.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Žadatele, kteří zatím nesplňují podmínky pro vstup do oddlužení,  jsou kanceláři, již v tuto chvíli přijímání  a po nabytí účinnosti novely, která bude v červnu 2019 viz nebude bránit ničemu vstupu do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řízení</a:t>
            </a:r>
            <a:r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Podmínky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  Insolvence fyzických osob i </a:t>
            </a:r>
            <a:r>
              <a:rPr lang="cs-CZ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OSVČ</a:t>
            </a:r>
            <a:endParaRPr lang="cs-CZ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Máte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alespoň dva závazky u různých věřitelů, od 1.6.2019 již 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nemusíte dokládat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komu</a:t>
            </a:r>
          </a:p>
          <a:p>
            <a:pPr>
              <a:spcBef>
                <a:spcPts val="6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přesně dlužíte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Vaše závazky již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nezvládáte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splácet nebo již v tuto chvíli víte, že v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blízké době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přestanete zvládat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splácet</a:t>
            </a:r>
          </a:p>
          <a:p>
            <a:pPr>
              <a:spcBef>
                <a:spcPts val="60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budoucích letech budete mít takový příjem, aby jste uhradili buďto min. 30 %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svých závazků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nebo podle novely zákona budete 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2178,- Kč měsíčně.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nemáte žádný příjem, nebo Váš příjem je velmi nízký, je možnost splácet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oddlužení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formou daru. I v tomto případě vše klientovi připravíme.</a:t>
            </a:r>
          </a:p>
        </p:txBody>
      </p:sp>
    </p:spTree>
    <p:extLst>
      <p:ext uri="{BB962C8B-B14F-4D97-AF65-F5344CB8AC3E}">
        <p14:creationId xmlns:p14="http://schemas.microsoft.com/office/powerpoint/2010/main" val="1358687832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Možnosti poradenství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Poradna při finanční tísni, o.p.s.</a:t>
            </a: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 +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420 411 135 200,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poradna@financnitisen.cz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Dlouhá 2760/15,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40001</a:t>
            </a: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Ústí nad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Labem-centrum</a:t>
            </a:r>
          </a:p>
          <a:p>
            <a:pPr>
              <a:spcBef>
                <a:spcPts val="0"/>
              </a:spcBef>
            </a:pP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Neziskové poradenství pro dluhy, exekuce a osobní bankrot. Obecně prospěšná společnost poskytuje výhradně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ezplatně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návrhy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oddlužení - osobní bankrot a nezávislé poradenství v platební neschopnosti. Vždy v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pondělí</a:t>
            </a:r>
          </a:p>
          <a:p>
            <a:pPr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funguje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bezplatná zelená linka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Zelená linka+420 800 722 722</a:t>
            </a:r>
            <a:endPara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SPEKTRUM </a:t>
            </a:r>
            <a:endParaRPr lang="cs-CZ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Školní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349/2, 41501, Teplice,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420 739 573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798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info@spektruminfo.cz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Nabízíme krizové spektrum poradenství zdarma. Služby oddlužení, insolvence, refinancování, zastavení dražby i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xekucí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nebankovní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bankovní,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realitní služby, právo, pojištění. Pomáháme i tam kde jiní neumí - i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OSVČ či</a:t>
            </a:r>
          </a:p>
          <a:p>
            <a:pPr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ÚP, MD atd..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Najdeme řešení v každé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situaci. Konzultace zdarma - po celé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ČR.</a:t>
            </a:r>
          </a:p>
          <a:p>
            <a:pPr>
              <a:spcBef>
                <a:spcPts val="0"/>
              </a:spcBef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agentura </a:t>
            </a: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28. října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420/4, 41501, Teplice,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420 724 266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825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info@socialniagentura.cz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Poskytujeme poradenství, vzdělávání a asistenci zdravotně postiženým osobám. Dále poskytujeme poradenství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</a:p>
          <a:p>
            <a:pPr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vyřizování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sociálních dávek, invalidních důchodů, evidence na úřadech práce, dluhové poradenství či poradenství v 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blasti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bytové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problematiky.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92383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6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655911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Trenažér sociálních dovedností a finanční gramotnosti?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684213" y="1844823"/>
            <a:ext cx="8135937" cy="4281339"/>
          </a:xfrm>
        </p:spPr>
        <p:txBody>
          <a:bodyPr/>
          <a:lstStyle/>
          <a:p>
            <a:pPr marL="1225" indent="0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zaměřující se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informací vztahujících se k finanční gramotnosti.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nácvik sociálních dovedností k zodpovědnému zacházení s financemi.</a:t>
            </a:r>
          </a:p>
          <a:p>
            <a:pPr marL="1225" indent="0"/>
            <a:r>
              <a:rPr lang="cs-CZ" sz="2400" dirty="0" smtClean="0"/>
              <a:t>-----------------------------------------------------------------------------------</a:t>
            </a:r>
          </a:p>
          <a:p>
            <a:pPr marL="1225" indent="0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jednoduchých tréninkových cvičení, si každý UoZ vytvoří svou vlastní fiktivní domácnost, při jejím tvoření a následné snaze o její udržení se naučí rozpoznat základní nedostatky některých uzavíraných smluv a dohod běžně používaných v osobním i pracovním životě, dále si osvojí základní dovednosti finanční gramotnosti – tvoření domácího rozpočtu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64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655911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Jaké změny v důsledku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absolvování trenažéru jsou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očekávány?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060847"/>
            <a:ext cx="8135937" cy="4065315"/>
          </a:xfrm>
        </p:spPr>
        <p:txBody>
          <a:bodyPr/>
          <a:lstStyle/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UoZ získá základní informace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finanční gramotnosti a nácvikem i praktické zkušenosti.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a dovedností k vytvoření osobního/rodinného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rozpočtu.</a:t>
            </a: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Absolvování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„Trenažéru sociálních dovedností a finanční gramotnosti“,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 jisté míry prevencí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možnou finanční zatížeností a případnou EXEKUCÍ.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lvl="0" indent="0"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</a:t>
            </a:r>
          </a:p>
          <a:p>
            <a:pPr marL="1225" lvl="0" indent="0"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Rozdat materiály a vysvětlit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51519127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96967" cy="1295871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trenažér probíhat?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8135937" cy="4641379"/>
          </a:xfrm>
        </p:spPr>
        <p:txBody>
          <a:bodyPr/>
          <a:lstStyle/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této aktivity bude probíhat v 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blocích (v jednom týdnu)</a:t>
            </a: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časovém rozmezí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hodin </a:t>
            </a: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nácvik probíhá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 podobě skupinových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schůzek</a:t>
            </a: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každé schůzce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realizován nácvik dovedností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lvl="0" indent="0"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získáním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informací k dané problematice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smluv</a:t>
            </a:r>
          </a:p>
          <a:p>
            <a:pPr marL="1225" lvl="0" indent="0"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následné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praktické cvičení pro lepší zažití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	  získaných znalostí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51390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Základy finanční gramotnosti (příště jen FG)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Proč potřebujeme znát FG?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Co je FG, základní pojmy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Hospodaření domácnosti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Osobní rozpočet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Finanční produkty s jejich úskalí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Exekuce, dluhy, osobní bankrot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0365120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24637" cy="1368425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Úkol č. 1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5040560"/>
          </a:xfrm>
        </p:spPr>
        <p:txBody>
          <a:bodyPr/>
          <a:lstStyle/>
          <a:p>
            <a:r>
              <a:rPr lang="cs-CZ" b="1" dirty="0" smtClean="0"/>
              <a:t>Rodina Červených:</a:t>
            </a:r>
          </a:p>
          <a:p>
            <a:pPr>
              <a:spcBef>
                <a:spcPts val="0"/>
              </a:spcBef>
            </a:pPr>
            <a:r>
              <a:rPr lang="cs-CZ" sz="1800" b="1" dirty="0" smtClean="0"/>
              <a:t>Otec </a:t>
            </a:r>
            <a:r>
              <a:rPr lang="cs-CZ" sz="1800" dirty="0" smtClean="0"/>
              <a:t>– dělník v kovovýrobě  mzda 24.598,-Kč, jízdné čtvrtletně 1.260,-Kč, za cigarety za měsíc utratí 2.670,- Kč, každý pátek chodí do místí restaurace na pivo a utratí 200,- Kč,  </a:t>
            </a:r>
          </a:p>
          <a:p>
            <a:pPr>
              <a:spcBef>
                <a:spcPts val="0"/>
              </a:spcBef>
            </a:pPr>
            <a:r>
              <a:rPr lang="cs-CZ" sz="1800" b="1" dirty="0" smtClean="0"/>
              <a:t>Matka</a:t>
            </a:r>
            <a:r>
              <a:rPr lang="cs-CZ" sz="1800" dirty="0" smtClean="0"/>
              <a:t> – prodavačka mzda 13.670,- Kč, </a:t>
            </a:r>
            <a:r>
              <a:rPr lang="cs-CZ" sz="1800" dirty="0"/>
              <a:t>jízdné čtvrtletně </a:t>
            </a:r>
            <a:r>
              <a:rPr lang="cs-CZ" sz="1800" dirty="0" smtClean="0"/>
              <a:t>1.260</a:t>
            </a:r>
            <a:r>
              <a:rPr lang="cs-CZ" sz="1800" dirty="0"/>
              <a:t>,-</a:t>
            </a:r>
            <a:r>
              <a:rPr lang="cs-CZ" sz="1800" dirty="0" smtClean="0"/>
              <a:t>Kč, každý měsíc navštěvuje kadeřníci a platí  780,- Kč</a:t>
            </a:r>
          </a:p>
          <a:p>
            <a:pPr marL="515575" indent="-514350">
              <a:spcBef>
                <a:spcPts val="0"/>
              </a:spcBef>
              <a:buFont typeface="Arial" charset="0"/>
              <a:buAutoNum type="arabicPeriod"/>
            </a:pPr>
            <a:r>
              <a:rPr lang="cs-CZ" sz="1800" b="1" dirty="0" smtClean="0"/>
              <a:t>Dcera</a:t>
            </a:r>
            <a:r>
              <a:rPr lang="cs-CZ" sz="1800" dirty="0" smtClean="0"/>
              <a:t> 14 let – 8 tř. ZŠ - stravné </a:t>
            </a:r>
            <a:r>
              <a:rPr lang="cs-CZ" sz="1800" dirty="0"/>
              <a:t>550,- Kč, jízdné </a:t>
            </a:r>
            <a:r>
              <a:rPr lang="cs-CZ" sz="1800" dirty="0" smtClean="0"/>
              <a:t>180</a:t>
            </a:r>
            <a:r>
              <a:rPr lang="cs-CZ" sz="1800" dirty="0"/>
              <a:t>,-</a:t>
            </a:r>
            <a:r>
              <a:rPr lang="cs-CZ" sz="1800" dirty="0" smtClean="0"/>
              <a:t>Kč</a:t>
            </a:r>
          </a:p>
          <a:p>
            <a:pPr marL="515575" indent="-514350">
              <a:spcBef>
                <a:spcPts val="0"/>
              </a:spcBef>
              <a:buAutoNum type="arabicPeriod"/>
            </a:pPr>
            <a:r>
              <a:rPr lang="cs-CZ" sz="1800" b="1" dirty="0" smtClean="0"/>
              <a:t>Dcera</a:t>
            </a:r>
            <a:r>
              <a:rPr lang="cs-CZ" sz="1800" dirty="0" smtClean="0"/>
              <a:t> 8 let 2.tř. ZŠ – stravné 550,- Kč, jízdné 180,-Kč</a:t>
            </a:r>
          </a:p>
          <a:p>
            <a:pPr marL="515575" indent="-514350">
              <a:spcBef>
                <a:spcPts val="0"/>
              </a:spcBef>
              <a:buAutoNum type="arabicPeriod"/>
            </a:pPr>
            <a:r>
              <a:rPr lang="cs-CZ" sz="1800" b="1" dirty="0" smtClean="0"/>
              <a:t>Syn</a:t>
            </a:r>
            <a:r>
              <a:rPr lang="cs-CZ" sz="1800" dirty="0" smtClean="0"/>
              <a:t> 5 let MŠ – stravné a školné 1.150,- Kč</a:t>
            </a:r>
          </a:p>
          <a:p>
            <a:pPr marL="1225" indent="0">
              <a:spcBef>
                <a:spcPts val="0"/>
              </a:spcBef>
            </a:pPr>
            <a:r>
              <a:rPr lang="cs-CZ" sz="1800" dirty="0" smtClean="0"/>
              <a:t>Bydlí v třípokojovém bytě a náklady za nájem a energie činí dohromady 8.200,-Kč, za televizní programy od spol. Digi zaplatí 678,- Kč a za internet zaplatí 300,- Kč. Oba rodiče jsou zodpovědní, a chtějí si v budoucnu pořídit vlastní bydlení, a proto si spoří s           celkem si ukládají 2.000,- Kč. Před třemi lety si na splátky pořídili nové elektro spotřebiče. Splácet budou ještě 5 let a měsíčně</a:t>
            </a:r>
            <a:r>
              <a:rPr lang="cs-CZ" sz="1800" dirty="0"/>
              <a:t> </a:t>
            </a:r>
            <a:r>
              <a:rPr lang="cs-CZ" sz="1800" dirty="0" smtClean="0"/>
              <a:t>splácí 1.560,- Kč. A v loni si koupili na leasing  auto a splácí měsíčně včetně pojištění 5.200,- Kč.</a:t>
            </a:r>
            <a:r>
              <a:rPr lang="cs-CZ" sz="1800" dirty="0"/>
              <a:t> </a:t>
            </a:r>
            <a:r>
              <a:rPr lang="cs-CZ" sz="1800" dirty="0" smtClean="0"/>
              <a:t>Za oblečení a obuv pro celou rodinu v průměru měsíčně rodina utratí 2.500,- Kč.</a:t>
            </a:r>
          </a:p>
          <a:p>
            <a:pPr marL="1225" indent="0">
              <a:spcBef>
                <a:spcPts val="0"/>
              </a:spcBef>
            </a:pPr>
            <a:r>
              <a:rPr lang="cs-CZ" sz="1800" b="1" dirty="0" smtClean="0">
                <a:solidFill>
                  <a:srgbClr val="FF0000"/>
                </a:solidFill>
              </a:rPr>
              <a:t>Vytvořte rodině vyrovnaný rodinný rozpočet a pokuste se najít možnosti úspor.</a:t>
            </a:r>
            <a:endParaRPr lang="cs-CZ" sz="2000" dirty="0" smtClean="0"/>
          </a:p>
          <a:p>
            <a:pPr marL="1225" indent="0">
              <a:spcBef>
                <a:spcPts val="0"/>
              </a:spcBef>
            </a:pPr>
            <a:r>
              <a:rPr lang="cs-CZ" sz="20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5120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29990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Úkol č.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412776"/>
            <a:ext cx="8135937" cy="50405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 smtClean="0"/>
              <a:t>Paní Eva: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Uklízečka – v úklidové firmě, mzda 11,266-Kč. Bydlí v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pronajatém jednopokojovém bytě za nájem utratí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4.500,- Kč a zálohy na energie činí 1.000,- Kč         , 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500,- Kč           a 500,- Kč a        . Za dopravu do 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zaměstnání utratí měsíčně 530, -Kč. Protože je sama 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pořídila si s útulku malého            každý měsíc utratí za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krmivo pro pejska 400,- Kč. 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Navrhněte paní Evě plán hospodaření tak,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aby si mohla dovolit jednou za rok dovolenou za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8. 000,- Kč.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697537" cy="4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36440" b="37826"/>
          <a:stretch/>
        </p:blipFill>
        <p:spPr bwMode="auto">
          <a:xfrm>
            <a:off x="1835696" y="2967988"/>
            <a:ext cx="624614" cy="4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75" y="2986070"/>
            <a:ext cx="515503" cy="4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0" y="3717032"/>
            <a:ext cx="7200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30482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6"/>
          <p:cNvSpPr>
            <a:spLocks noGrp="1"/>
          </p:cNvSpPr>
          <p:nvPr>
            <p:ph type="title"/>
          </p:nvPr>
        </p:nvSpPr>
        <p:spPr>
          <a:xfrm>
            <a:off x="1979713" y="188913"/>
            <a:ext cx="6840438" cy="1079847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Úkol č. 3</a:t>
            </a:r>
            <a:r>
              <a:rPr lang="cs-CZ" sz="3200" dirty="0" smtClean="0">
                <a:solidFill>
                  <a:schemeClr val="tx2"/>
                </a:solidFill>
              </a:rPr>
              <a:t> </a:t>
            </a:r>
            <a:r>
              <a:rPr lang="cs-CZ" sz="2800" dirty="0">
                <a:solidFill>
                  <a:schemeClr val="tx2"/>
                </a:solidFill>
              </a:rPr>
              <a:t/>
            </a:r>
            <a:br>
              <a:rPr lang="cs-CZ" sz="2800" dirty="0">
                <a:solidFill>
                  <a:schemeClr val="tx2"/>
                </a:solidFill>
              </a:rPr>
            </a:b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Vytvořte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si vlastní rodinný rozpočet</a:t>
            </a: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Najděte si prostřednictvím Internetu vhodné ubytování(byt, pronájem,…)</a:t>
            </a: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Popřemýšlejte, jak budete bydlení financovat</a:t>
            </a: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17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719807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Proč potřebujeme peníze?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16016" y="1700808"/>
            <a:ext cx="3960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B050"/>
                </a:solidFill>
              </a:rPr>
              <a:t>„Touha člověka být </a:t>
            </a:r>
            <a:r>
              <a:rPr lang="cs-CZ" sz="1400" dirty="0">
                <a:solidFill>
                  <a:srgbClr val="00B050"/>
                </a:solidFill>
              </a:rPr>
              <a:t>víc a </a:t>
            </a:r>
            <a:r>
              <a:rPr lang="cs-CZ" sz="1400" dirty="0" smtClean="0">
                <a:solidFill>
                  <a:srgbClr val="00B050"/>
                </a:solidFill>
              </a:rPr>
              <a:t>víc“ (potřeba </a:t>
            </a:r>
            <a:r>
              <a:rPr lang="cs-CZ" sz="1400" dirty="0">
                <a:solidFill>
                  <a:srgbClr val="00B050"/>
                </a:solidFill>
              </a:rPr>
              <a:t>vědění, porozumění, růstu, estetické potřeby, příležitost k povýšení, motivace k vyšším cílům</a:t>
            </a:r>
            <a:r>
              <a:rPr lang="cs-CZ" sz="1400" dirty="0" smtClean="0">
                <a:solidFill>
                  <a:srgbClr val="00B050"/>
                </a:solidFill>
              </a:rPr>
              <a:t>).</a:t>
            </a:r>
          </a:p>
          <a:p>
            <a:r>
              <a:rPr lang="cs-CZ" sz="1400" dirty="0" smtClean="0">
                <a:solidFill>
                  <a:srgbClr val="EBE600"/>
                </a:solidFill>
              </a:rPr>
              <a:t>Touha dosáhnout </a:t>
            </a:r>
            <a:r>
              <a:rPr lang="cs-CZ" sz="1400" dirty="0">
                <a:solidFill>
                  <a:srgbClr val="EBE600"/>
                </a:solidFill>
              </a:rPr>
              <a:t>úspěchu, </a:t>
            </a:r>
            <a:r>
              <a:rPr lang="cs-CZ" sz="1400" dirty="0" smtClean="0">
                <a:solidFill>
                  <a:srgbClr val="EBE600"/>
                </a:solidFill>
              </a:rPr>
              <a:t>respektu, vážnosti</a:t>
            </a:r>
            <a:r>
              <a:rPr lang="cs-CZ" sz="1400" dirty="0">
                <a:solidFill>
                  <a:srgbClr val="EBE600"/>
                </a:solidFill>
              </a:rPr>
              <a:t>, úcty, </a:t>
            </a:r>
            <a:r>
              <a:rPr lang="cs-CZ" sz="1400" dirty="0" smtClean="0">
                <a:solidFill>
                  <a:srgbClr val="EBE600"/>
                </a:solidFill>
              </a:rPr>
              <a:t>(potřeba sebedůvěry</a:t>
            </a:r>
            <a:r>
              <a:rPr lang="cs-CZ" sz="1400" dirty="0">
                <a:solidFill>
                  <a:srgbClr val="EBE600"/>
                </a:solidFill>
              </a:rPr>
              <a:t>, samostatnosti, pozornosti, pochvaly, veřejné uznání dobrého </a:t>
            </a:r>
            <a:r>
              <a:rPr lang="cs-CZ" sz="1400" dirty="0" smtClean="0">
                <a:solidFill>
                  <a:srgbClr val="EBE600"/>
                </a:solidFill>
              </a:rPr>
              <a:t>výkonu) Uspokojení </a:t>
            </a:r>
            <a:r>
              <a:rPr lang="cs-CZ" sz="1400" dirty="0">
                <a:solidFill>
                  <a:srgbClr val="EBE600"/>
                </a:solidFill>
              </a:rPr>
              <a:t>těchto potřeb vede k pocitu sebedůvěry a </a:t>
            </a:r>
            <a:r>
              <a:rPr lang="cs-CZ" sz="1400" dirty="0" smtClean="0">
                <a:solidFill>
                  <a:srgbClr val="EBE600"/>
                </a:solidFill>
              </a:rPr>
              <a:t>prestiže.</a:t>
            </a:r>
          </a:p>
          <a:p>
            <a:r>
              <a:rPr lang="cs-CZ" sz="1400" dirty="0" smtClean="0">
                <a:solidFill>
                  <a:srgbClr val="FFC000"/>
                </a:solidFill>
              </a:rPr>
              <a:t>Touha </a:t>
            </a:r>
            <a:r>
              <a:rPr lang="cs-CZ" sz="1400" dirty="0">
                <a:solidFill>
                  <a:srgbClr val="FFC000"/>
                </a:solidFill>
              </a:rPr>
              <a:t>po přátelství </a:t>
            </a:r>
            <a:r>
              <a:rPr lang="cs-CZ" sz="1400" dirty="0" smtClean="0">
                <a:solidFill>
                  <a:srgbClr val="FFC000"/>
                </a:solidFill>
              </a:rPr>
              <a:t>(sdružování</a:t>
            </a:r>
            <a:r>
              <a:rPr lang="cs-CZ" sz="1400" dirty="0">
                <a:solidFill>
                  <a:srgbClr val="FFC000"/>
                </a:solidFill>
              </a:rPr>
              <a:t>, přátelství, láska, </a:t>
            </a:r>
            <a:r>
              <a:rPr lang="cs-CZ" sz="1400" dirty="0" smtClean="0">
                <a:solidFill>
                  <a:srgbClr val="FFC000"/>
                </a:solidFill>
              </a:rPr>
              <a:t>příležitost </a:t>
            </a:r>
            <a:r>
              <a:rPr lang="cs-CZ" sz="1400" dirty="0">
                <a:solidFill>
                  <a:srgbClr val="FFC000"/>
                </a:solidFill>
              </a:rPr>
              <a:t>k sociální </a:t>
            </a:r>
            <a:r>
              <a:rPr lang="cs-CZ" sz="1400" dirty="0" smtClean="0">
                <a:solidFill>
                  <a:srgbClr val="FFC000"/>
                </a:solidFill>
              </a:rPr>
              <a:t>interakci atd.) </a:t>
            </a:r>
            <a:r>
              <a:rPr lang="cs-CZ" sz="1400" dirty="0">
                <a:solidFill>
                  <a:srgbClr val="FFC000"/>
                </a:solidFill>
              </a:rPr>
              <a:t>Neuspokojení této úrovně potřeb může ovlivnit duševní zdraví jedince</a:t>
            </a:r>
            <a:r>
              <a:rPr lang="cs-CZ" sz="1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Touha po stabilitě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jistotě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zaměstnání,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osvobození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od strachu, potřeba pořádku, zákona, ochrana před nemocemi,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nezaměstnaností.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Primární potřeby lidského těla - jídlo, pití, pohyb, oblečení, bydlení, teplo, světlo, prostor atd. Nejsou-li tyto potřeby uspokojeny, pak dominují a žádné další potřeby člověka nemotivují. </a:t>
            </a:r>
            <a:endParaRPr lang="cs-CZ" sz="1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360489" cy="33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a 4"/>
          <p:cNvSpPr/>
          <p:nvPr/>
        </p:nvSpPr>
        <p:spPr>
          <a:xfrm>
            <a:off x="395536" y="1542177"/>
            <a:ext cx="4032448" cy="116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Kdy potřebujeme peníze?</a:t>
            </a:r>
          </a:p>
          <a:p>
            <a:pPr algn="ctr">
              <a:defRPr/>
            </a:pPr>
            <a:r>
              <a:rPr lang="cs-CZ" altLang="cs-CZ" b="1" i="1" dirty="0" smtClean="0"/>
              <a:t>Kolik peněz potřebujeme?</a:t>
            </a:r>
            <a:endParaRPr lang="cs-CZ" altLang="cs-CZ" b="1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 flipV="1">
            <a:off x="349817" y="6453335"/>
            <a:ext cx="45719" cy="45719"/>
          </a:xfrm>
        </p:spPr>
        <p:txBody>
          <a:bodyPr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715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Jak získáváme peníze?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1556792"/>
            <a:ext cx="8135937" cy="4569371"/>
          </a:xfrm>
        </p:spPr>
        <p:txBody>
          <a:bodyPr/>
          <a:lstStyle/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Zaměstnání</a:t>
            </a:r>
          </a:p>
          <a:p>
            <a:pPr marL="1225" indent="0"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závislá činnost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OSVČ </a:t>
            </a:r>
          </a:p>
          <a:p>
            <a:pPr marL="1225" indent="0"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Majitel </a:t>
            </a:r>
          </a:p>
          <a:p>
            <a:pPr marL="0" indent="0"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nezávislá činnost    </a:t>
            </a:r>
          </a:p>
          <a:p>
            <a:pPr mar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 </a:t>
            </a:r>
          </a:p>
          <a:p>
            <a:pPr marL="0" indent="0">
              <a:spcBef>
                <a:spcPts val="0"/>
              </a:spcBef>
            </a:pPr>
            <a:r>
              <a:rPr lang="cs-CZ" dirty="0" smtClean="0"/>
              <a:t>------------------------------------------------------------------------</a:t>
            </a:r>
            <a:endParaRPr lang="cs-CZ" sz="1200" dirty="0" smtClean="0"/>
          </a:p>
          <a:p>
            <a:pPr marL="0" indent="0">
              <a:spcBef>
                <a:spcPts val="0"/>
              </a:spcBef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Příjmy: </a:t>
            </a:r>
            <a:r>
              <a:rPr lang="cs-CZ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Aktivní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Pasivní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</a:p>
          <a:p>
            <a:pPr marL="0" indent="0"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ze zaměstnání	- z pronájmů		- z prodeje úrody, auta atd.</a:t>
            </a:r>
          </a:p>
          <a:p>
            <a:pPr marL="0" indent="0"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z podnikaní		- z investování		- z jiných činností a výpomocí</a:t>
            </a:r>
          </a:p>
          <a:p>
            <a:pPr marL="0" indent="0">
              <a:spcBef>
                <a:spcPts val="0"/>
              </a:spcBef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- důchod, renta apod.	- z autorských práv atd.	</a:t>
            </a:r>
          </a:p>
          <a:p>
            <a:pPr marL="0" indent="0">
              <a:spcBef>
                <a:spcPts val="0"/>
              </a:spcBef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3131840" y="2240868"/>
            <a:ext cx="284795" cy="504056"/>
          </a:xfrm>
          <a:prstGeom prst="rightBrace">
            <a:avLst>
              <a:gd name="adj1" fmla="val 1847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2975802" y="3789040"/>
            <a:ext cx="284795" cy="919260"/>
          </a:xfrm>
          <a:prstGeom prst="rightBrace">
            <a:avLst>
              <a:gd name="adj1" fmla="val 28611"/>
              <a:gd name="adj2" fmla="val 519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9" name="Elipsa 4"/>
          <p:cNvSpPr/>
          <p:nvPr/>
        </p:nvSpPr>
        <p:spPr>
          <a:xfrm>
            <a:off x="6084168" y="1772816"/>
            <a:ext cx="244827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b="1" i="1" dirty="0" smtClean="0"/>
              <a:t>Jaký příjem jsou dávky HN a </a:t>
            </a:r>
            <a:r>
              <a:rPr lang="cs-CZ" altLang="cs-CZ" b="1" i="1" dirty="0" err="1" smtClean="0"/>
              <a:t>PvN</a:t>
            </a:r>
            <a:r>
              <a:rPr lang="cs-CZ" altLang="cs-CZ" b="1" i="1" dirty="0" smtClean="0"/>
              <a:t>?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856343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 je mzda/plat?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556792"/>
            <a:ext cx="8496622" cy="4569371"/>
          </a:xfrm>
        </p:spPr>
        <p:txBody>
          <a:bodyPr/>
          <a:lstStyle/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r>
              <a:rPr lang="cs-CZ" sz="2400" b="1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odměna za vykonanou práci, kterou dostávají zaměstnanci státu, obcí nebo příspěvkových organizací.</a:t>
            </a:r>
          </a:p>
          <a:p>
            <a:pPr marL="458425" indent="-457200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MZDA</a:t>
            </a:r>
            <a:r>
              <a:rPr lang="cs-CZ" sz="2400" b="1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odměna za vykonanou práci, kterou dostávají zaměstnanci soukromých zaměstnavatelů.</a:t>
            </a:r>
          </a:p>
          <a:p>
            <a:pPr marL="1225" indent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</a:t>
            </a:r>
          </a:p>
          <a:p>
            <a:pPr marL="1225" indent="0"/>
            <a:r>
              <a:rPr lang="cs-CZ" sz="1600" b="1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Superhrubá</a:t>
            </a:r>
            <a:r>
              <a:rPr lang="cs-CZ" sz="1600" dirty="0" smtClean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mzda/plat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všechny mzdové náklady zaměstnavatele tj. hrubá mzda zvýšená o odvody na zdr. pojištění a soc. pojištění placené zaměstnavatelem.</a:t>
            </a:r>
          </a:p>
          <a:p>
            <a:pPr marL="1225" indent="0">
              <a:spcBef>
                <a:spcPts val="0"/>
              </a:spcBef>
            </a:pPr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16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Hrubá</a:t>
            </a:r>
            <a:r>
              <a:rPr lang="cs-CZ" sz="1600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mzda/plat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je nezdaněná mzda/plat, a proto její výše je vždy vyšší.</a:t>
            </a:r>
          </a:p>
          <a:p>
            <a:pPr marL="458425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>
              <a:spcBef>
                <a:spcPts val="0"/>
              </a:spcBef>
            </a:pPr>
            <a:r>
              <a:rPr lang="cs-CZ" sz="16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Čistá</a:t>
            </a:r>
            <a:r>
              <a:rPr lang="cs-CZ" sz="1600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mzda/plat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je již zdaněná mzda/plat, která je skutečně zaměstnanci vyplacena.</a:t>
            </a:r>
          </a:p>
          <a:p>
            <a:pPr marL="1225" indent="0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5" indent="0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56780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152401"/>
            <a:ext cx="6408712" cy="972344"/>
          </a:xfrm>
        </p:spPr>
        <p:txBody>
          <a:bodyPr/>
          <a:lstStyle/>
          <a:p>
            <a:r>
              <a:rPr lang="cs-CZ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Mzdová kalkulačka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23331" y="1397556"/>
            <a:ext cx="71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CC"/>
                </a:solidFill>
              </a:rPr>
              <a:t>https://www.kurzy.cz/kalkulacka/vypocet-ciste-mzdy/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17813" y="153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5952"/>
              </p:ext>
            </p:extLst>
          </p:nvPr>
        </p:nvGraphicFramePr>
        <p:xfrm>
          <a:off x="158337" y="1995488"/>
          <a:ext cx="4864041" cy="4313832"/>
        </p:xfrm>
        <a:graphic>
          <a:graphicData uri="http://schemas.openxmlformats.org/drawingml/2006/table">
            <a:tbl>
              <a:tblPr/>
              <a:tblGrid>
                <a:gridCol w="347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049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Čistá mzda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11 266</a:t>
                      </a:r>
                      <a:r>
                        <a:rPr lang="cs-C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4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Hrubá mzda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13 350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503">
                <a:tc>
                  <a:txBody>
                    <a:bodyPr/>
                    <a:lstStyle/>
                    <a:p>
                      <a:r>
                        <a:rPr lang="cs-C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Superhrubá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mzda (základ daně)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 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19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pojištění zaměstnavatel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3 338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1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Zdravotní pojištění zaměstnavatel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1 202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1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pojištění zaměstnanec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19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Zdravotní pojištění zaměstnanec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906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Záloha na daň před odečtením slev na dani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2 685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49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Solidární daň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</a:t>
                      </a:r>
                    </a:p>
                  </a:txBody>
                  <a:tcPr marL="75032" marR="75032" marT="37516" marB="375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Elipsa 13">
            <a:extLst>
              <a:ext uri="{FF2B5EF4-FFF2-40B4-BE49-F238E27FC236}">
                <a16:creationId xmlns:a16="http://schemas.microsoft.com/office/drawing/2014/main" id="{582274A0-7D1C-438B-B5CF-438509BBB3F4}"/>
              </a:ext>
            </a:extLst>
          </p:cNvPr>
          <p:cNvSpPr/>
          <p:nvPr/>
        </p:nvSpPr>
        <p:spPr>
          <a:xfrm>
            <a:off x="5022378" y="2102808"/>
            <a:ext cx="3776638" cy="125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Zaměstnanec obdrží pouze 61,72% z celého mzdového nákladu, zbytek obdrží stát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Elipsa 13">
            <a:extLst>
              <a:ext uri="{FF2B5EF4-FFF2-40B4-BE49-F238E27FC236}">
                <a16:creationId xmlns:a16="http://schemas.microsoft.com/office/drawing/2014/main" id="{582274A0-7D1C-438B-B5CF-438509BBB3F4}"/>
              </a:ext>
            </a:extLst>
          </p:cNvPr>
          <p:cNvSpPr/>
          <p:nvPr/>
        </p:nvSpPr>
        <p:spPr>
          <a:xfrm>
            <a:off x="5095545" y="3645024"/>
            <a:ext cx="3630303" cy="1132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TIP: podívejte se na svou práci očima zaměstnavatele…</a:t>
            </a:r>
            <a:endParaRPr lang="cs-CZ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14" r:id="rId2" imgW="1676520" imgH="228600"/>
        </mc:Choice>
        <mc:Fallback>
          <p:control r:id="rId2" imgW="1676520" imgH="228600">
            <p:pic>
              <p:nvPicPr>
                <p:cNvPr id="4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674813" cy="230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5" r:id="rId3" imgW="1676520" imgH="228600"/>
        </mc:Choice>
        <mc:Fallback>
          <p:control r:id="rId3" imgW="1676520" imgH="228600">
            <p:pic>
              <p:nvPicPr>
                <p:cNvPr id="5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674813" cy="230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6" r:id="rId4" imgW="1676520" imgH="228600"/>
        </mc:Choice>
        <mc:Fallback>
          <p:control r:id="rId4" imgW="1676520" imgH="228600">
            <p:pic>
              <p:nvPicPr>
                <p:cNvPr id="6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674813" cy="230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7" r:id="rId5" imgW="1371600" imgH="304920"/>
        </mc:Choice>
        <mc:Fallback>
          <p:control r:id="rId5" imgW="1371600" imgH="304920">
            <p:pic>
              <p:nvPicPr>
                <p:cNvPr id="7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8" r:id="rId6" imgW="1371600" imgH="304920"/>
        </mc:Choice>
        <mc:Fallback>
          <p:control r:id="rId6" imgW="1371600" imgH="304920">
            <p:pic>
              <p:nvPicPr>
                <p:cNvPr id="8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9" r:id="rId7" imgW="1371600" imgH="304920"/>
        </mc:Choice>
        <mc:Fallback>
          <p:control r:id="rId7" imgW="1371600" imgH="304920">
            <p:pic>
              <p:nvPicPr>
                <p:cNvPr id="11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0" r:id="rId8" imgW="1371600" imgH="304920"/>
        </mc:Choice>
        <mc:Fallback>
          <p:control r:id="rId8" imgW="1371600" imgH="304920">
            <p:pic>
              <p:nvPicPr>
                <p:cNvPr id="12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1" r:id="rId9" imgW="1371600" imgH="304920"/>
        </mc:Choice>
        <mc:Fallback>
          <p:control r:id="rId9" imgW="1371600" imgH="304920">
            <p:pic>
              <p:nvPicPr>
                <p:cNvPr id="13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800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7748" y="260647"/>
            <a:ext cx="6190716" cy="792089"/>
          </a:xfrm>
        </p:spPr>
        <p:txBody>
          <a:bodyPr/>
          <a:lstStyle/>
          <a:p>
            <a:r>
              <a:rPr lang="cs-CZ" sz="36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příjmy</a:t>
            </a:r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výdaje = bilance</a:t>
            </a:r>
            <a:endParaRPr lang="cs-CZ" sz="3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2204864"/>
            <a:ext cx="8135937" cy="40411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Udělejme si přehled: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pravidelné </a:t>
            </a:r>
            <a:r>
              <a:rPr lang="cs-CZ" sz="2400" dirty="0" smtClean="0"/>
              <a:t>– plat nebo </a:t>
            </a:r>
            <a:r>
              <a:rPr lang="cs-CZ" sz="2400" dirty="0"/>
              <a:t>mzda, důchod, dávky, alimenty, přídavky na děti, příjmy z pronájmů, úroky ze spoření a investic, dividendy, výsluha, </a:t>
            </a:r>
            <a:r>
              <a:rPr lang="cs-CZ" sz="2400" dirty="0" smtClean="0"/>
              <a:t>renta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mimořádné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– pojistné, autorské poplatky, mimořádné brigády, prodej věci, dědictví, dar, výhra, naturálie atd.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endParaRPr lang="cs-CZ" sz="2400" dirty="0" smtClean="0"/>
          </a:p>
        </p:txBody>
      </p:sp>
      <p:sp>
        <p:nvSpPr>
          <p:cNvPr id="11" name="Elipsa 4"/>
          <p:cNvSpPr/>
          <p:nvPr/>
        </p:nvSpPr>
        <p:spPr>
          <a:xfrm>
            <a:off x="3302194" y="1268759"/>
            <a:ext cx="2266525" cy="792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Čím začít? </a:t>
            </a:r>
            <a:endParaRPr lang="cs-CZ" altLang="cs-CZ" b="1" i="1" dirty="0"/>
          </a:p>
        </p:txBody>
      </p:sp>
      <p:sp>
        <p:nvSpPr>
          <p:cNvPr id="13" name="Elipsa 4"/>
          <p:cNvSpPr/>
          <p:nvPr/>
        </p:nvSpPr>
        <p:spPr>
          <a:xfrm>
            <a:off x="3302195" y="5013176"/>
            <a:ext cx="2266525" cy="909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Co dál? 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1394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52728" cy="792088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příjmy – </a:t>
            </a:r>
            <a:r>
              <a:rPr lang="cs-CZ" sz="36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výdaje</a:t>
            </a:r>
            <a:r>
              <a:rPr lang="cs-CZ" sz="36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bilance</a:t>
            </a:r>
            <a:endParaRPr lang="cs-CZ" sz="3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7714" y="1620289"/>
            <a:ext cx="8738013" cy="44552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Udělejme si přehled: 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povinné</a:t>
            </a:r>
            <a:r>
              <a:rPr lang="cs-CZ" sz="2000" dirty="0" smtClean="0"/>
              <a:t>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zákon ukládá jejich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úhradu (</a:t>
            </a:r>
            <a:r>
              <a:rPr lang="cs-CZ" sz="2000" dirty="0" smtClean="0"/>
              <a:t>daně </a:t>
            </a:r>
            <a:r>
              <a:rPr lang="cs-CZ" sz="2000" dirty="0"/>
              <a:t>a </a:t>
            </a:r>
            <a:r>
              <a:rPr lang="cs-CZ" sz="2000" dirty="0" smtClean="0"/>
              <a:t>odvody, pokuty)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nutné</a:t>
            </a:r>
            <a:r>
              <a:rPr lang="cs-CZ" sz="2000" dirty="0" smtClean="0"/>
              <a:t>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výdaje, které nám zajišťují naše základní lidské potřeby a které je nutné platit pravidelně každý měsíc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smtClean="0"/>
              <a:t>potraviny,</a:t>
            </a:r>
            <a:r>
              <a:rPr lang="cs-CZ" sz="2000" dirty="0"/>
              <a:t> elektřina, </a:t>
            </a:r>
            <a:r>
              <a:rPr lang="cs-CZ" sz="2000" dirty="0" smtClean="0"/>
              <a:t>topení, </a:t>
            </a:r>
            <a:r>
              <a:rPr lang="cs-CZ" sz="2000" dirty="0"/>
              <a:t>voda, </a:t>
            </a:r>
            <a:r>
              <a:rPr lang="cs-CZ" sz="2000" dirty="0" smtClean="0"/>
              <a:t>plyn, hypotéka/pronájem</a:t>
            </a:r>
            <a:r>
              <a:rPr lang="cs-CZ" sz="2000" dirty="0"/>
              <a:t>, splátky </a:t>
            </a:r>
            <a:r>
              <a:rPr lang="cs-CZ" sz="2000" dirty="0" smtClean="0"/>
              <a:t>dluhů</a:t>
            </a:r>
            <a:r>
              <a:rPr lang="cs-CZ" sz="2000" dirty="0"/>
              <a:t>, spotřebitelského úvěru, kreditní karty, kontokorentu</a:t>
            </a:r>
            <a:r>
              <a:rPr lang="cs-CZ" sz="2000" dirty="0" smtClean="0"/>
              <a:t>, oblečení</a:t>
            </a:r>
            <a:r>
              <a:rPr lang="cs-CZ" sz="2000" dirty="0"/>
              <a:t>, </a:t>
            </a:r>
            <a:r>
              <a:rPr lang="cs-CZ" sz="2000" dirty="0" smtClean="0"/>
              <a:t>údržba </a:t>
            </a:r>
            <a:r>
              <a:rPr lang="cs-CZ" sz="2000" dirty="0"/>
              <a:t>domácnosti</a:t>
            </a:r>
            <a:r>
              <a:rPr lang="cs-CZ" sz="2000" dirty="0" smtClean="0"/>
              <a:t>, telefon</a:t>
            </a:r>
            <a:r>
              <a:rPr lang="cs-CZ" sz="2000" dirty="0"/>
              <a:t>, internet, čisticí prostředky, </a:t>
            </a:r>
            <a:r>
              <a:rPr lang="cs-CZ" sz="2000" dirty="0" smtClean="0"/>
              <a:t>pojištění </a:t>
            </a:r>
            <a:r>
              <a:rPr lang="cs-CZ" sz="2000" dirty="0"/>
              <a:t>– </a:t>
            </a:r>
            <a:r>
              <a:rPr lang="cs-CZ" sz="2000" dirty="0" smtClean="0"/>
              <a:t>odpovědnosti a </a:t>
            </a:r>
            <a:r>
              <a:rPr lang="cs-CZ" sz="2000" dirty="0"/>
              <a:t>domácnosti, životní, úrazové </a:t>
            </a:r>
            <a:r>
              <a:rPr lang="cs-CZ" sz="2000" dirty="0" err="1" smtClean="0"/>
              <a:t>atd</a:t>
            </a:r>
            <a:r>
              <a:rPr lang="cs-CZ" sz="2000" dirty="0" smtClean="0"/>
              <a:t>, vzdělávání</a:t>
            </a:r>
            <a:r>
              <a:rPr lang="cs-CZ" sz="2000" dirty="0"/>
              <a:t>, školení, školné, cestování a přeprava, </a:t>
            </a:r>
            <a:r>
              <a:rPr lang="cs-CZ" sz="2000" dirty="0" smtClean="0"/>
              <a:t>jednorázové </a:t>
            </a:r>
            <a:r>
              <a:rPr lang="cs-CZ" sz="2000" dirty="0"/>
              <a:t>výdaje</a:t>
            </a:r>
            <a:r>
              <a:rPr lang="cs-CZ" sz="2000" dirty="0" smtClean="0"/>
              <a:t>,</a:t>
            </a:r>
            <a:r>
              <a:rPr lang="cs-CZ" sz="2000" dirty="0"/>
              <a:t> </a:t>
            </a:r>
            <a:r>
              <a:rPr lang="cs-CZ" sz="2000" dirty="0" smtClean="0"/>
              <a:t>dárky, </a:t>
            </a:r>
            <a:r>
              <a:rPr lang="cs-CZ" sz="2000" dirty="0"/>
              <a:t>vybavení </a:t>
            </a:r>
            <a:r>
              <a:rPr lang="cs-CZ" sz="2000" dirty="0" smtClean="0"/>
              <a:t>domácnosti, spoření </a:t>
            </a:r>
            <a:r>
              <a:rPr lang="cs-CZ" sz="2000" dirty="0"/>
              <a:t>a investování, platby na stavební spoření, na důchodové připojištění, investice</a:t>
            </a:r>
            <a:r>
              <a:rPr lang="cs-CZ" sz="2000" dirty="0" smtClean="0"/>
              <a:t>…)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zbytné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každý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nákup takového zboží či služby je možné neučinit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smtClean="0"/>
              <a:t>nápoje</a:t>
            </a:r>
            <a:r>
              <a:rPr lang="cs-CZ" sz="2000" dirty="0"/>
              <a:t>, kouření, restaurace, </a:t>
            </a:r>
            <a:r>
              <a:rPr lang="cs-CZ" sz="2000" dirty="0" smtClean="0"/>
              <a:t>údržba a pojištění auta</a:t>
            </a:r>
            <a:r>
              <a:rPr lang="cs-CZ" sz="2000" dirty="0"/>
              <a:t>, </a:t>
            </a:r>
            <a:r>
              <a:rPr lang="cs-CZ" sz="2000" dirty="0" smtClean="0"/>
              <a:t>benzín </a:t>
            </a:r>
            <a:r>
              <a:rPr lang="cs-CZ" sz="2000" dirty="0"/>
              <a:t>či </a:t>
            </a:r>
            <a:r>
              <a:rPr lang="cs-CZ" sz="2000" dirty="0" smtClean="0"/>
              <a:t>nafta, půjčky na spotřebu, kultura </a:t>
            </a:r>
            <a:r>
              <a:rPr lang="cs-CZ" sz="2000" dirty="0"/>
              <a:t>a zábava, koníčky, náklady na domácí mazlíčky, sport, posilovna, </a:t>
            </a:r>
            <a:r>
              <a:rPr lang="cs-CZ" sz="2000" dirty="0" smtClean="0"/>
              <a:t>nákupy pro </a:t>
            </a:r>
            <a:r>
              <a:rPr lang="cs-CZ" sz="2000" dirty="0"/>
              <a:t>radost, knihy, hudba, </a:t>
            </a:r>
            <a:r>
              <a:rPr lang="cs-CZ" sz="2000" dirty="0" smtClean="0"/>
              <a:t>kino</a:t>
            </a:r>
            <a:r>
              <a:rPr lang="cs-CZ" sz="2000" dirty="0"/>
              <a:t>, divadlo, rodinné </a:t>
            </a:r>
            <a:r>
              <a:rPr lang="cs-CZ" sz="2000" dirty="0" smtClean="0"/>
              <a:t>výlety, Vánoce</a:t>
            </a:r>
            <a:r>
              <a:rPr lang="cs-CZ" sz="2000" dirty="0"/>
              <a:t>, letní </a:t>
            </a:r>
            <a:r>
              <a:rPr lang="cs-CZ" sz="2000" dirty="0" smtClean="0"/>
              <a:t>a </a:t>
            </a:r>
            <a:r>
              <a:rPr lang="cs-CZ" sz="2000" dirty="0"/>
              <a:t>zimní </a:t>
            </a:r>
            <a:r>
              <a:rPr lang="cs-CZ" sz="2000" dirty="0" smtClean="0"/>
              <a:t>dovolená)</a:t>
            </a:r>
          </a:p>
        </p:txBody>
      </p:sp>
      <p:sp>
        <p:nvSpPr>
          <p:cNvPr id="11" name="Elipsa 4"/>
          <p:cNvSpPr/>
          <p:nvPr/>
        </p:nvSpPr>
        <p:spPr>
          <a:xfrm>
            <a:off x="3407201" y="1052736"/>
            <a:ext cx="2266525" cy="56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Čím začít? </a:t>
            </a:r>
            <a:endParaRPr lang="cs-CZ" altLang="cs-CZ" b="1" i="1" dirty="0"/>
          </a:p>
        </p:txBody>
      </p:sp>
      <p:sp>
        <p:nvSpPr>
          <p:cNvPr id="13" name="Elipsa 4"/>
          <p:cNvSpPr/>
          <p:nvPr/>
        </p:nvSpPr>
        <p:spPr>
          <a:xfrm>
            <a:off x="3442970" y="5950858"/>
            <a:ext cx="2266525" cy="502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 smtClean="0"/>
              <a:t>Co dál? </a:t>
            </a:r>
            <a:endParaRPr lang="cs-CZ" altLang="cs-CZ" b="1" i="1" dirty="0"/>
          </a:p>
        </p:txBody>
      </p:sp>
    </p:spTree>
    <p:extLst>
      <p:ext uri="{BB962C8B-B14F-4D97-AF65-F5344CB8AC3E}">
        <p14:creationId xmlns:p14="http://schemas.microsoft.com/office/powerpoint/2010/main" val="10670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sablona_UP (1)</Template>
  <TotalTime>6317</TotalTime>
  <Words>2802</Words>
  <Application>Microsoft Office PowerPoint</Application>
  <PresentationFormat>Předvádění na obrazovce (4:3)</PresentationFormat>
  <Paragraphs>411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PPT sablona_UP (1)</vt:lpstr>
      <vt:lpstr>Finanční gramotnost</vt:lpstr>
      <vt:lpstr>Základy finanční gramotnosti (příště jen FG) </vt:lpstr>
      <vt:lpstr>Prezentace aplikace PowerPoint</vt:lpstr>
      <vt:lpstr>Proč potřebujeme peníze?</vt:lpstr>
      <vt:lpstr>Jak získáváme peníze?</vt:lpstr>
      <vt:lpstr>Co je mzda/plat?</vt:lpstr>
      <vt:lpstr>Mzdová kalkulačka</vt:lpstr>
      <vt:lpstr>příjmy – výdaje = bilance</vt:lpstr>
      <vt:lpstr>příjmy – výdaje = bilance</vt:lpstr>
      <vt:lpstr>příjmy – výdaje = bilance</vt:lpstr>
      <vt:lpstr>Jak hospodařit s penězi ?</vt:lpstr>
      <vt:lpstr>Sestavujeme rozpočet</vt:lpstr>
      <vt:lpstr>Jak si peníze rozmnožovat a vytvořit rezervu ?</vt:lpstr>
      <vt:lpstr>Co je důležité vědět o rozpočtu?</vt:lpstr>
      <vt:lpstr>Tipy k rozpočtu</vt:lpstr>
      <vt:lpstr>Jak tvoříme rodinný rozpočet?</vt:lpstr>
      <vt:lpstr>Příklad:</vt:lpstr>
      <vt:lpstr>Příklad 1.</vt:lpstr>
      <vt:lpstr>Příklad 2.</vt:lpstr>
      <vt:lpstr>Běžný účet</vt:lpstr>
      <vt:lpstr>Platební karty</vt:lpstr>
      <vt:lpstr>Co je bankovní úvěr jeho výhody a nevýhody?  </vt:lpstr>
      <vt:lpstr>Co je nebankovní úvěr a jeho rizika?</vt:lpstr>
      <vt:lpstr>Co je RPSN?</vt:lpstr>
      <vt:lpstr>Co je hypotéka?</vt:lpstr>
      <vt:lpstr>Co je stavební spoření?</vt:lpstr>
      <vt:lpstr>Co je dluh? Druhy dluhů.</vt:lpstr>
      <vt:lpstr>Cesta dluhu z pohledu věřitele.</vt:lpstr>
      <vt:lpstr>Cesta dluhu z pohledu dlužníka.</vt:lpstr>
      <vt:lpstr>Exekuce obecně -  její formy a způsoby</vt:lpstr>
      <vt:lpstr>Insolvence 2019 </vt:lpstr>
      <vt:lpstr>Možnosti poradenství</vt:lpstr>
      <vt:lpstr>Co je Trenažér sociálních dovedností a finanční gramotnosti? </vt:lpstr>
      <vt:lpstr>Jaké změny v důsledku absolvování trenažéru jsou očekávány? </vt:lpstr>
      <vt:lpstr>Jak bude trenažér probíhat? </vt:lpstr>
      <vt:lpstr>Základy finanční gramotnosti (příště jen FG) </vt:lpstr>
      <vt:lpstr>Úkol č. 1</vt:lpstr>
      <vt:lpstr>Úkol č. 2</vt:lpstr>
      <vt:lpstr> Úkol č. 3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jirka reichl</dc:creator>
  <cp:lastModifiedBy>Černá Jana Bc. (MPSV)</cp:lastModifiedBy>
  <cp:revision>66</cp:revision>
  <cp:lastPrinted>2018-06-26T11:13:59Z</cp:lastPrinted>
  <dcterms:created xsi:type="dcterms:W3CDTF">2013-03-26T10:26:50Z</dcterms:created>
  <dcterms:modified xsi:type="dcterms:W3CDTF">2019-09-24T08:21:33Z</dcterms:modified>
</cp:coreProperties>
</file>