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310" r:id="rId2"/>
    <p:sldId id="334" r:id="rId3"/>
    <p:sldId id="337" r:id="rId4"/>
    <p:sldId id="340" r:id="rId5"/>
    <p:sldId id="341" r:id="rId6"/>
    <p:sldId id="343" r:id="rId7"/>
    <p:sldId id="342" r:id="rId8"/>
    <p:sldId id="338" r:id="rId9"/>
    <p:sldId id="339" r:id="rId10"/>
  </p:sldIdLst>
  <p:sldSz cx="12195175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EB0B2"/>
    <a:srgbClr val="C6C7C8"/>
    <a:srgbClr val="003A80"/>
    <a:srgbClr val="8CB110"/>
    <a:srgbClr val="EE7F00"/>
    <a:srgbClr val="FFCC00"/>
    <a:srgbClr val="AB437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44" autoAdjust="0"/>
    <p:restoredTop sz="86380" autoAdjust="0"/>
  </p:normalViewPr>
  <p:slideViewPr>
    <p:cSldViewPr>
      <p:cViewPr varScale="1">
        <p:scale>
          <a:sx n="54" d="100"/>
          <a:sy n="54" d="100"/>
        </p:scale>
        <p:origin x="-96" y="-936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 altLang="nl-NL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6A91081-732D-46F7-A612-F6BFF9A7A7E5}" type="datetimeFigureOut">
              <a:rPr lang="cs-CZ" altLang="nl-NL"/>
              <a:pPr/>
              <a:t>23. 9. 2017</a:t>
            </a:fld>
            <a:endParaRPr lang="cs-CZ" altLang="nl-NL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 altLang="nl-NL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CABE979-7958-40C0-B429-51A5D1E1EC0F}" type="slidenum">
              <a:rPr lang="cs-CZ" altLang="nl-NL"/>
              <a:pPr/>
              <a:t>‹#›</a:t>
            </a:fld>
            <a:endParaRPr lang="cs-CZ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6375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757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4BAC5-CAED-4F5B-925C-BAF9E091BB44}" type="slidenum">
              <a:rPr lang="cs-CZ" altLang="nl-NL"/>
              <a:pPr/>
              <a:t>‹#›</a:t>
            </a:fld>
            <a:endParaRPr lang="cs-CZ" altLang="nl-NL"/>
          </a:p>
        </p:txBody>
      </p:sp>
    </p:spTree>
    <p:extLst>
      <p:ext uri="{BB962C8B-B14F-4D97-AF65-F5344CB8AC3E}">
        <p14:creationId xmlns:p14="http://schemas.microsoft.com/office/powerpoint/2010/main" val="361099236"/>
      </p:ext>
    </p:extLst>
  </p:cSld>
  <p:clrMapOvr>
    <a:masterClrMapping/>
  </p:clrMapOvr>
  <p:transition advTm="500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9B411-7CDB-4945-8E64-5BB9733244EF}" type="slidenum">
              <a:rPr lang="cs-CZ" altLang="nl-NL"/>
              <a:pPr/>
              <a:t>‹#›</a:t>
            </a:fld>
            <a:endParaRPr lang="cs-CZ" altLang="nl-NL"/>
          </a:p>
        </p:txBody>
      </p:sp>
    </p:spTree>
    <p:extLst>
      <p:ext uri="{BB962C8B-B14F-4D97-AF65-F5344CB8AC3E}">
        <p14:creationId xmlns:p14="http://schemas.microsoft.com/office/powerpoint/2010/main" val="858866409"/>
      </p:ext>
    </p:extLst>
  </p:cSld>
  <p:clrMapOvr>
    <a:masterClrMapping/>
  </p:clrMapOvr>
  <p:transition advTm="500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42375" y="274638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80375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064BA-81D1-4EEE-B298-F0E0641E74BF}" type="slidenum">
              <a:rPr lang="cs-CZ" altLang="nl-NL"/>
              <a:pPr/>
              <a:t>‹#›</a:t>
            </a:fld>
            <a:endParaRPr lang="cs-CZ" altLang="nl-NL"/>
          </a:p>
        </p:txBody>
      </p:sp>
    </p:spTree>
    <p:extLst>
      <p:ext uri="{BB962C8B-B14F-4D97-AF65-F5344CB8AC3E}">
        <p14:creationId xmlns:p14="http://schemas.microsoft.com/office/powerpoint/2010/main" val="1558080919"/>
      </p:ext>
    </p:extLst>
  </p:cSld>
  <p:clrMapOvr>
    <a:masterClrMapping/>
  </p:clrMapOvr>
  <p:transition advTm="50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B5F79-371E-49F6-B419-2BA70A5A8929}" type="slidenum">
              <a:rPr lang="cs-CZ" altLang="nl-NL"/>
              <a:pPr/>
              <a:t>‹#›</a:t>
            </a:fld>
            <a:endParaRPr lang="cs-CZ" altLang="nl-NL"/>
          </a:p>
        </p:txBody>
      </p:sp>
    </p:spTree>
    <p:extLst>
      <p:ext uri="{BB962C8B-B14F-4D97-AF65-F5344CB8AC3E}">
        <p14:creationId xmlns:p14="http://schemas.microsoft.com/office/powerpoint/2010/main" val="721942602"/>
      </p:ext>
    </p:extLst>
  </p:cSld>
  <p:clrMapOvr>
    <a:masterClrMapping/>
  </p:clrMapOvr>
  <p:transition advTm="500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F36AB-4673-4D4B-B314-B2219B4125A9}" type="slidenum">
              <a:rPr lang="cs-CZ" altLang="nl-NL"/>
              <a:pPr/>
              <a:t>‹#›</a:t>
            </a:fld>
            <a:endParaRPr lang="cs-CZ" altLang="nl-NL"/>
          </a:p>
        </p:txBody>
      </p:sp>
    </p:spTree>
    <p:extLst>
      <p:ext uri="{BB962C8B-B14F-4D97-AF65-F5344CB8AC3E}">
        <p14:creationId xmlns:p14="http://schemas.microsoft.com/office/powerpoint/2010/main" val="3699116690"/>
      </p:ext>
    </p:extLst>
  </p:cSld>
  <p:clrMapOvr>
    <a:masterClrMapping/>
  </p:clrMapOvr>
  <p:transition advTm="500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17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6393D-C7BA-4F0A-80A9-0263E09BD16B}" type="slidenum">
              <a:rPr lang="cs-CZ" altLang="nl-NL"/>
              <a:pPr/>
              <a:t>‹#›</a:t>
            </a:fld>
            <a:endParaRPr lang="cs-CZ" altLang="nl-NL"/>
          </a:p>
        </p:txBody>
      </p:sp>
    </p:spTree>
    <p:extLst>
      <p:ext uri="{BB962C8B-B14F-4D97-AF65-F5344CB8AC3E}">
        <p14:creationId xmlns:p14="http://schemas.microsoft.com/office/powerpoint/2010/main" val="1760974214"/>
      </p:ext>
    </p:extLst>
  </p:cSld>
  <p:clrMapOvr>
    <a:masterClrMapping/>
  </p:clrMapOvr>
  <p:transition advTm="500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E0643-7365-4F61-9F72-78D63B9EFACB}" type="slidenum">
              <a:rPr lang="cs-CZ" altLang="nl-NL"/>
              <a:pPr/>
              <a:t>‹#›</a:t>
            </a:fld>
            <a:endParaRPr lang="cs-CZ" altLang="nl-NL"/>
          </a:p>
        </p:txBody>
      </p:sp>
    </p:spTree>
    <p:extLst>
      <p:ext uri="{BB962C8B-B14F-4D97-AF65-F5344CB8AC3E}">
        <p14:creationId xmlns:p14="http://schemas.microsoft.com/office/powerpoint/2010/main" val="3369547543"/>
      </p:ext>
    </p:extLst>
  </p:cSld>
  <p:clrMapOvr>
    <a:masterClrMapping/>
  </p:clrMapOvr>
  <p:transition advTm="500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FE6EC-913F-4744-89EB-BC1770A9450E}" type="slidenum">
              <a:rPr lang="cs-CZ" altLang="nl-NL"/>
              <a:pPr/>
              <a:t>‹#›</a:t>
            </a:fld>
            <a:endParaRPr lang="cs-CZ" altLang="nl-NL"/>
          </a:p>
        </p:txBody>
      </p:sp>
    </p:spTree>
    <p:extLst>
      <p:ext uri="{BB962C8B-B14F-4D97-AF65-F5344CB8AC3E}">
        <p14:creationId xmlns:p14="http://schemas.microsoft.com/office/powerpoint/2010/main" val="2809827567"/>
      </p:ext>
    </p:extLst>
  </p:cSld>
  <p:clrMapOvr>
    <a:masterClrMapping/>
  </p:clrMapOvr>
  <p:transition advTm="500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0522D-5EC1-456A-8FA1-F6C604914667}" type="slidenum">
              <a:rPr lang="cs-CZ" altLang="nl-NL"/>
              <a:pPr/>
              <a:t>‹#›</a:t>
            </a:fld>
            <a:endParaRPr lang="cs-CZ" altLang="nl-NL"/>
          </a:p>
        </p:txBody>
      </p:sp>
    </p:spTree>
    <p:extLst>
      <p:ext uri="{BB962C8B-B14F-4D97-AF65-F5344CB8AC3E}">
        <p14:creationId xmlns:p14="http://schemas.microsoft.com/office/powerpoint/2010/main" val="1466027134"/>
      </p:ext>
    </p:extLst>
  </p:cSld>
  <p:clrMapOvr>
    <a:masterClrMapping/>
  </p:clrMapOvr>
  <p:transition advTm="500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83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FCCFA-11A9-4CF5-9418-BA89B7F84B08}" type="slidenum">
              <a:rPr lang="cs-CZ" altLang="nl-NL"/>
              <a:pPr/>
              <a:t>‹#›</a:t>
            </a:fld>
            <a:endParaRPr lang="cs-CZ" altLang="nl-NL"/>
          </a:p>
        </p:txBody>
      </p:sp>
    </p:spTree>
    <p:extLst>
      <p:ext uri="{BB962C8B-B14F-4D97-AF65-F5344CB8AC3E}">
        <p14:creationId xmlns:p14="http://schemas.microsoft.com/office/powerpoint/2010/main" val="3820007928"/>
      </p:ext>
    </p:extLst>
  </p:cSld>
  <p:clrMapOvr>
    <a:masterClrMapping/>
  </p:clrMapOvr>
  <p:transition advTm="500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67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67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67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A879E-4F23-4202-9A44-BD54212DB005}" type="slidenum">
              <a:rPr lang="cs-CZ" altLang="nl-NL"/>
              <a:pPr/>
              <a:t>‹#›</a:t>
            </a:fld>
            <a:endParaRPr lang="cs-CZ" altLang="nl-NL"/>
          </a:p>
        </p:txBody>
      </p:sp>
    </p:spTree>
    <p:extLst>
      <p:ext uri="{BB962C8B-B14F-4D97-AF65-F5344CB8AC3E}">
        <p14:creationId xmlns:p14="http://schemas.microsoft.com/office/powerpoint/2010/main" val="3901711862"/>
      </p:ext>
    </p:extLst>
  </p:cSld>
  <p:clrMapOvr>
    <a:masterClrMapping/>
  </p:clrMapOvr>
  <p:transition advTm="500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nl-NL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59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nl-NL"/>
              <a:t>Klepnutím lze upravit styly předlohy textu.</a:t>
            </a:r>
          </a:p>
          <a:p>
            <a:pPr lvl="1"/>
            <a:r>
              <a:rPr lang="cs-CZ" altLang="nl-NL"/>
              <a:t>Druhá úroveň</a:t>
            </a:r>
          </a:p>
          <a:p>
            <a:pPr lvl="2"/>
            <a:r>
              <a:rPr lang="cs-CZ" altLang="nl-NL"/>
              <a:t>Třetí úroveň</a:t>
            </a:r>
          </a:p>
          <a:p>
            <a:pPr lvl="3"/>
            <a:r>
              <a:rPr lang="cs-CZ" altLang="nl-NL"/>
              <a:t>Čtvrtá úroveň</a:t>
            </a:r>
          </a:p>
          <a:p>
            <a:pPr lvl="4"/>
            <a:r>
              <a:rPr lang="cs-CZ" altLang="nl-NL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63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8775" y="6245225"/>
            <a:ext cx="3857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188" y="6245225"/>
            <a:ext cx="28463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08CC00-CDC4-48D8-9795-F72EB0E5DF01}" type="slidenum">
              <a:rPr lang="cs-CZ" altLang="nl-NL"/>
              <a:pPr/>
              <a:t>‹#›</a:t>
            </a:fld>
            <a:endParaRPr lang="cs-CZ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5000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rodinu.olomouc.eu/pristupnost/pristupnost-objektu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coUoEZ3NhI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0"/>
            <a:ext cx="7016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ovéPole 5"/>
          <p:cNvSpPr txBox="1">
            <a:spLocks noChangeArrowheads="1"/>
          </p:cNvSpPr>
          <p:nvPr/>
        </p:nvSpPr>
        <p:spPr bwMode="auto">
          <a:xfrm>
            <a:off x="2713038" y="3068638"/>
            <a:ext cx="648017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nl-NL" sz="3000" b="1">
              <a:solidFill>
                <a:srgbClr val="FF0000"/>
              </a:solidFill>
              <a:latin typeface="Akzidenz-Grotesk Pro Regular" pitchFamily="50" charset="-18"/>
            </a:endParaRPr>
          </a:p>
          <a:p>
            <a:pPr algn="ctr" eaLnBrk="1" hangingPunct="1"/>
            <a:endParaRPr lang="cs-CZ" altLang="nl-NL" sz="3000" b="1">
              <a:solidFill>
                <a:srgbClr val="FF0000"/>
              </a:solidFill>
              <a:latin typeface="Akzidenz-Grotesk Pro Regular" pitchFamily="50" charset="-18"/>
            </a:endParaRPr>
          </a:p>
          <a:p>
            <a:pPr algn="ctr" eaLnBrk="1" hangingPunct="1"/>
            <a:endParaRPr lang="cs-CZ" altLang="nl-NL" sz="3200" b="1">
              <a:solidFill>
                <a:srgbClr val="FF0000"/>
              </a:solidFill>
              <a:latin typeface="Akzidenz-Grotesk Pro Regular" pitchFamily="50" charset="-18"/>
            </a:endParaRPr>
          </a:p>
          <a:p>
            <a:pPr algn="ctr" eaLnBrk="1" hangingPunct="1"/>
            <a:r>
              <a:rPr lang="cs-CZ" altLang="nl-NL" sz="3200" b="1">
                <a:solidFill>
                  <a:srgbClr val="FF0000"/>
                </a:solidFill>
                <a:latin typeface="Akzidenz-Grotesk Pro Regular" pitchFamily="50" charset="-18"/>
              </a:rPr>
              <a:t> </a:t>
            </a:r>
          </a:p>
          <a:p>
            <a:pPr algn="ctr" eaLnBrk="1" hangingPunct="1"/>
            <a:r>
              <a:rPr lang="cs-CZ" altLang="nl-NL" sz="3200" b="1">
                <a:solidFill>
                  <a:schemeClr val="accent2"/>
                </a:solidFill>
                <a:latin typeface="Akzidenz-Grotesk Pro Regular" pitchFamily="50" charset="-18"/>
              </a:rPr>
              <a:t>Bezbariérová Olomouc</a:t>
            </a:r>
          </a:p>
          <a:p>
            <a:pPr algn="ctr" eaLnBrk="1" hangingPunct="1"/>
            <a:r>
              <a:rPr lang="cs-CZ" altLang="nl-NL" sz="3200" b="1">
                <a:solidFill>
                  <a:schemeClr val="accent2"/>
                </a:solidFill>
                <a:latin typeface="Akzidenz-Grotesk Pro Regular" pitchFamily="50" charset="-18"/>
              </a:rPr>
              <a:t>Stárnutí a veřejný prostor – Praha 2017</a:t>
            </a:r>
          </a:p>
          <a:p>
            <a:pPr algn="ctr" eaLnBrk="1" hangingPunct="1"/>
            <a:endParaRPr lang="cs-CZ" altLang="nl-NL" sz="3200" b="1">
              <a:solidFill>
                <a:schemeClr val="accent2"/>
              </a:solidFill>
              <a:latin typeface="Akzidenz-Grotesk Pro Regular" pitchFamily="50" charset="-18"/>
            </a:endParaRPr>
          </a:p>
        </p:txBody>
      </p:sp>
      <p:pic>
        <p:nvPicPr>
          <p:cNvPr id="10250" name="Picture 10" descr="kr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5669F"/>
              </a:clrFrom>
              <a:clrTo>
                <a:srgbClr val="6566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333375"/>
            <a:ext cx="6103938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0"/>
            <a:ext cx="7016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63"/>
          <p:cNvSpPr txBox="1">
            <a:spLocks noChangeArrowheads="1"/>
          </p:cNvSpPr>
          <p:nvPr/>
        </p:nvSpPr>
        <p:spPr bwMode="auto">
          <a:xfrm>
            <a:off x="625475" y="1916113"/>
            <a:ext cx="1080135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cs-CZ" altLang="nl-NL" sz="2800"/>
              <a:t>Cca 100 000 obyvatel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Cca 19% obyvatel na 65 let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Průměrný věk obyvatele okresu pobírajícího starobní důchod je 69 let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Městská památková rezervace – vojensko – strategický charakter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Dlouhodobá péče o volnočasové aktivity seniorů – 20 klubů pro seniory – cca 1300 členů klubů – některé kluby fungují již více než 50 let, časopis Olomoucký senior</a:t>
            </a:r>
          </a:p>
          <a:p>
            <a:pPr lvl="1" eaLnBrk="1" hangingPunct="1">
              <a:buFontTx/>
              <a:buChar char="•"/>
            </a:pPr>
            <a:endParaRPr lang="cs-CZ" altLang="nl-NL" sz="2800"/>
          </a:p>
          <a:p>
            <a:pPr lvl="1" eaLnBrk="1" hangingPunct="1">
              <a:buFontTx/>
              <a:buChar char="•"/>
            </a:pPr>
            <a:endParaRPr lang="cs-CZ" altLang="nl-NL" sz="2400"/>
          </a:p>
          <a:p>
            <a:pPr lvl="4" eaLnBrk="1" hangingPunct="1"/>
            <a:endParaRPr lang="cs-CZ" altLang="nl-NL" sz="2400"/>
          </a:p>
        </p:txBody>
      </p:sp>
      <p:sp>
        <p:nvSpPr>
          <p:cNvPr id="49156" name="TextovéPole 5"/>
          <p:cNvSpPr txBox="1">
            <a:spLocks noChangeArrowheads="1"/>
          </p:cNvSpPr>
          <p:nvPr/>
        </p:nvSpPr>
        <p:spPr bwMode="auto">
          <a:xfrm>
            <a:off x="841375" y="1052513"/>
            <a:ext cx="9936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nl-NL" sz="3600" b="1">
                <a:solidFill>
                  <a:schemeClr val="accent2"/>
                </a:solidFill>
                <a:latin typeface="Akzidenz-Grotesk Pro Regular" pitchFamily="50" charset="-18"/>
              </a:rPr>
              <a:t>Olomouc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0"/>
            <a:ext cx="7016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63"/>
          <p:cNvSpPr txBox="1">
            <a:spLocks noChangeArrowheads="1"/>
          </p:cNvSpPr>
          <p:nvPr/>
        </p:nvSpPr>
        <p:spPr bwMode="auto">
          <a:xfrm>
            <a:off x="625475" y="1628775"/>
            <a:ext cx="102235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cs-CZ" altLang="nl-NL" sz="2400"/>
              <a:t> </a:t>
            </a:r>
            <a:r>
              <a:rPr lang="cs-CZ" altLang="nl-NL" sz="2800"/>
              <a:t>realizuje Statutární město Olomouc od roku 2002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cílem aktivit a úprav je město přístupné všem s důrazem na osoby s omezenou schopností pohybu a orientace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je založena na spolupráci subjektů z oblasti dopravy, stavebních úprav,  školství, informovanosti, poskytovatelů sociálních služeb a klíčové je zapojení veřejnosti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odstraňování stávajících bariér a zabránění tvorby nových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v oblasti tvorby bezbariérových tras se řídíme Územní studií bezbariérová doprava ve městě Olomouci, ostatní oblasti řešíme flexibilně /samostatným pracovníkem/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dotační titul Bezbariérové úpravy </a:t>
            </a:r>
          </a:p>
          <a:p>
            <a:pPr lvl="4" eaLnBrk="1" hangingPunct="1"/>
            <a:endParaRPr lang="cs-CZ" altLang="nl-NL" sz="2800"/>
          </a:p>
        </p:txBody>
      </p:sp>
      <p:sp>
        <p:nvSpPr>
          <p:cNvPr id="87044" name="TextovéPole 5"/>
          <p:cNvSpPr txBox="1">
            <a:spLocks noChangeArrowheads="1"/>
          </p:cNvSpPr>
          <p:nvPr/>
        </p:nvSpPr>
        <p:spPr bwMode="auto">
          <a:xfrm>
            <a:off x="841375" y="692150"/>
            <a:ext cx="9936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nl-NL" sz="3600" b="1">
                <a:solidFill>
                  <a:schemeClr val="accent2"/>
                </a:solidFill>
                <a:latin typeface="Akzidenz-Grotesk Pro Regular" pitchFamily="50" charset="-18"/>
              </a:rPr>
              <a:t>Bezbariérová Olomouc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0"/>
            <a:ext cx="7016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63"/>
          <p:cNvSpPr txBox="1">
            <a:spLocks noChangeArrowheads="1"/>
          </p:cNvSpPr>
          <p:nvPr/>
        </p:nvSpPr>
        <p:spPr bwMode="auto">
          <a:xfrm>
            <a:off x="625475" y="2133600"/>
            <a:ext cx="102235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cs-CZ" altLang="nl-NL" sz="2800"/>
              <a:t>zvláštní ocenění za informace, komunikaci a ICT  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blind friendly stránky a jejich obsah 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brožury o městě k zapůjčení v braillu s haptickými obrázky a mapou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multimediální turistický průvodce se speciálními trasami pro vozíčkáře nebo osoby s postižením zraku</a:t>
            </a:r>
          </a:p>
          <a:p>
            <a:pPr lvl="1" eaLnBrk="1" hangingPunct="1">
              <a:buFontTx/>
              <a:buChar char="•"/>
            </a:pPr>
            <a:r>
              <a:rPr lang="cs-CZ" altLang="nl-NL" sz="2800"/>
              <a:t>tzv. Inteligentní označníky MHD – s informací o nízkopodlažním voze a s hlasovým výstupem</a:t>
            </a:r>
          </a:p>
          <a:p>
            <a:pPr lvl="4" eaLnBrk="1" hangingPunct="1"/>
            <a:endParaRPr lang="cs-CZ" altLang="nl-NL" sz="2800"/>
          </a:p>
        </p:txBody>
      </p:sp>
      <p:sp>
        <p:nvSpPr>
          <p:cNvPr id="90116" name="TextovéPole 5"/>
          <p:cNvSpPr txBox="1">
            <a:spLocks noChangeArrowheads="1"/>
          </p:cNvSpPr>
          <p:nvPr/>
        </p:nvSpPr>
        <p:spPr bwMode="auto">
          <a:xfrm>
            <a:off x="841375" y="1052513"/>
            <a:ext cx="9936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nl-NL" sz="3600" b="1">
                <a:solidFill>
                  <a:schemeClr val="accent2"/>
                </a:solidFill>
                <a:latin typeface="Akzidenz-Grotesk Pro Regular" pitchFamily="50" charset="-18"/>
              </a:rPr>
              <a:t>Access City Award 2012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0"/>
            <a:ext cx="7016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63"/>
          <p:cNvSpPr txBox="1">
            <a:spLocks noChangeArrowheads="1"/>
          </p:cNvSpPr>
          <p:nvPr/>
        </p:nvSpPr>
        <p:spPr bwMode="auto">
          <a:xfrm>
            <a:off x="625475" y="1268413"/>
            <a:ext cx="10223500" cy="63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cs-CZ" altLang="nl-NL" sz="2800" dirty="0"/>
              <a:t>trasy</a:t>
            </a:r>
          </a:p>
          <a:p>
            <a:pPr lvl="1" eaLnBrk="1" hangingPunct="1">
              <a:buFontTx/>
              <a:buChar char="•"/>
            </a:pPr>
            <a:r>
              <a:rPr lang="cs-CZ" altLang="nl-NL" sz="2800" dirty="0"/>
              <a:t>přístupná MHD – všechny autobusy nízkopodlažní, 50 % tramvají se závazkem 100%, všechny vybaveny zařízením pro osoby s omezenou schopností orientace</a:t>
            </a:r>
          </a:p>
          <a:p>
            <a:pPr lvl="1" eaLnBrk="1" hangingPunct="1">
              <a:buFontTx/>
              <a:buChar char="•"/>
            </a:pPr>
            <a:r>
              <a:rPr lang="cs-CZ" altLang="nl-NL" sz="2800" dirty="0"/>
              <a:t>mapování přístupnosti – webová mapa: </a:t>
            </a:r>
            <a:r>
              <a:rPr lang="cs-CZ" altLang="nl-NL" dirty="0">
                <a:hlinkClick r:id="rId3"/>
              </a:rPr>
              <a:t>http://prorodinu.olomouc.eu/pristupnost/pristupnost-objektu</a:t>
            </a:r>
            <a:endParaRPr lang="cs-CZ" altLang="nl-NL" sz="2800" dirty="0"/>
          </a:p>
          <a:p>
            <a:pPr lvl="1" eaLnBrk="1" hangingPunct="1">
              <a:buFontTx/>
              <a:buChar char="•"/>
            </a:pPr>
            <a:r>
              <a:rPr lang="cs-CZ" altLang="nl-NL" sz="2800" dirty="0"/>
              <a:t>bezbariérové taxi</a:t>
            </a:r>
          </a:p>
          <a:p>
            <a:pPr lvl="1" eaLnBrk="1" hangingPunct="1">
              <a:buFontTx/>
              <a:buChar char="•"/>
            </a:pPr>
            <a:r>
              <a:rPr lang="cs-CZ" altLang="nl-NL" sz="2800" dirty="0"/>
              <a:t>haptické modely a mapy</a:t>
            </a:r>
          </a:p>
          <a:p>
            <a:pPr lvl="1" eaLnBrk="1" hangingPunct="1">
              <a:buFontTx/>
              <a:buChar char="•"/>
            </a:pPr>
            <a:r>
              <a:rPr lang="cs-CZ" altLang="nl-NL" sz="2800" dirty="0"/>
              <a:t>integrační dětská hřiště</a:t>
            </a:r>
          </a:p>
          <a:p>
            <a:pPr lvl="1" eaLnBrk="1" hangingPunct="1">
              <a:buFontTx/>
              <a:buChar char="•"/>
            </a:pPr>
            <a:r>
              <a:rPr lang="cs-CZ" altLang="nl-NL" sz="2800" dirty="0"/>
              <a:t>mapování přístupnosti mateřských a základních škol – brožura</a:t>
            </a:r>
          </a:p>
          <a:p>
            <a:pPr lvl="1" eaLnBrk="1" hangingPunct="1">
              <a:buFontTx/>
              <a:buChar char="•"/>
            </a:pPr>
            <a:r>
              <a:rPr lang="cs-CZ" altLang="nl-NL" sz="2800" dirty="0"/>
              <a:t>nová turistická trasa pro osoby s omezenou schopností pohybu a orientace</a:t>
            </a:r>
          </a:p>
          <a:p>
            <a:pPr lvl="1" eaLnBrk="1" hangingPunct="1"/>
            <a:endParaRPr lang="cs-CZ" altLang="nl-NL" sz="2800"/>
          </a:p>
          <a:p>
            <a:pPr lvl="4" eaLnBrk="1" hangingPunct="1"/>
            <a:endParaRPr lang="cs-CZ" altLang="nl-NL" sz="2800"/>
          </a:p>
        </p:txBody>
      </p:sp>
      <p:sp>
        <p:nvSpPr>
          <p:cNvPr id="91140" name="TextovéPole 5"/>
          <p:cNvSpPr txBox="1">
            <a:spLocks noChangeArrowheads="1"/>
          </p:cNvSpPr>
          <p:nvPr/>
        </p:nvSpPr>
        <p:spPr bwMode="auto">
          <a:xfrm>
            <a:off x="841375" y="549275"/>
            <a:ext cx="9936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nl-NL" sz="3600" b="1">
                <a:solidFill>
                  <a:schemeClr val="accent2"/>
                </a:solidFill>
                <a:latin typeface="Akzidenz-Grotesk Pro Regular" pitchFamily="50" charset="-18"/>
              </a:rPr>
              <a:t>Bezbariérová Olomouc po roce 2012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10335" t="-158" r="10685" b="1031"/>
          <a:stretch/>
        </p:blipFill>
        <p:spPr>
          <a:xfrm>
            <a:off x="1267155" y="-104775"/>
            <a:ext cx="9772027" cy="69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07351"/>
      </p:ext>
    </p:extLst>
  </p:cSld>
  <p:clrMapOvr>
    <a:masterClrMapping/>
  </p:clrMapOvr>
  <p:transition advTm="5000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0"/>
            <a:ext cx="7016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63"/>
          <p:cNvSpPr txBox="1">
            <a:spLocks noChangeArrowheads="1"/>
          </p:cNvSpPr>
          <p:nvPr/>
        </p:nvSpPr>
        <p:spPr bwMode="auto">
          <a:xfrm>
            <a:off x="625475" y="2636838"/>
            <a:ext cx="102235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cs-CZ" altLang="nl-NL" sz="3200"/>
              <a:t>Přesunutí každoročních Veselic pro seniory do bezbariérového prostředí</a:t>
            </a:r>
          </a:p>
          <a:p>
            <a:pPr lvl="1" eaLnBrk="1" hangingPunct="1">
              <a:buFontTx/>
              <a:buChar char="•"/>
            </a:pPr>
            <a:r>
              <a:rPr lang="cs-CZ" altLang="nl-NL" sz="3200"/>
              <a:t>Přesunutí Sportovních dnů pro seniory do bezbariérových Olomouckých parků</a:t>
            </a:r>
          </a:p>
          <a:p>
            <a:pPr lvl="1" eaLnBrk="1" hangingPunct="1">
              <a:buFontTx/>
              <a:buChar char="•"/>
            </a:pPr>
            <a:r>
              <a:rPr lang="cs-CZ" altLang="nl-NL" sz="3200"/>
              <a:t>Mapování a bezbariérové úpravy klubů pro seniory</a:t>
            </a:r>
          </a:p>
          <a:p>
            <a:pPr lvl="1" eaLnBrk="1" hangingPunct="1">
              <a:buFontTx/>
              <a:buChar char="•"/>
            </a:pPr>
            <a:r>
              <a:rPr lang="cs-CZ" altLang="nl-NL" sz="3200"/>
              <a:t>Snaha o vytvoření prostoru pro mezigenerační dialog – neúspěšná</a:t>
            </a:r>
          </a:p>
          <a:p>
            <a:pPr lvl="1" eaLnBrk="1" hangingPunct="1">
              <a:buFontTx/>
              <a:buChar char="•"/>
            </a:pPr>
            <a:endParaRPr lang="cs-CZ" altLang="nl-NL" sz="3200"/>
          </a:p>
          <a:p>
            <a:pPr lvl="1" eaLnBrk="1" hangingPunct="1">
              <a:buFontTx/>
              <a:buChar char="•"/>
            </a:pPr>
            <a:endParaRPr lang="cs-CZ" altLang="nl-NL" sz="2800"/>
          </a:p>
        </p:txBody>
      </p:sp>
      <p:sp>
        <p:nvSpPr>
          <p:cNvPr id="92164" name="TextovéPole 5"/>
          <p:cNvSpPr txBox="1">
            <a:spLocks noChangeArrowheads="1"/>
          </p:cNvSpPr>
          <p:nvPr/>
        </p:nvSpPr>
        <p:spPr bwMode="auto">
          <a:xfrm>
            <a:off x="768350" y="1052513"/>
            <a:ext cx="99361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nl-NL" sz="3600" b="1">
                <a:solidFill>
                  <a:schemeClr val="accent2"/>
                </a:solidFill>
                <a:latin typeface="Akzidenz-Grotesk Pro Regular" pitchFamily="50" charset="-18"/>
              </a:rPr>
              <a:t>Aktivity pro seniory s ohledem na přístupnost prostoru</a:t>
            </a:r>
          </a:p>
          <a:p>
            <a:pPr algn="ctr" eaLnBrk="1" hangingPunct="1"/>
            <a:endParaRPr lang="cs-CZ" altLang="nl-NL" sz="3600" b="1">
              <a:solidFill>
                <a:schemeClr val="accent2"/>
              </a:solidFill>
              <a:latin typeface="Akzidenz-Grotesk Pro Regular" pitchFamily="50" charset="-1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0"/>
            <a:ext cx="7016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63"/>
          <p:cNvSpPr txBox="1">
            <a:spLocks noChangeArrowheads="1"/>
          </p:cNvSpPr>
          <p:nvPr/>
        </p:nvSpPr>
        <p:spPr bwMode="auto">
          <a:xfrm>
            <a:off x="625475" y="1916113"/>
            <a:ext cx="1022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marL="174625" indent="-174625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eaLnBrk="1" hangingPunct="1"/>
            <a:r>
              <a:rPr lang="nl-NL" altLang="nl-NL" sz="2400" dirty="0">
                <a:cs typeface="Arial"/>
                <a:hlinkClick r:id="rId3"/>
              </a:rPr>
              <a:t>Video Senioři stereotypy Olomouc</a:t>
            </a:r>
            <a:endParaRPr lang="nl-NL" altLang="nl-NL" sz="2400" dirty="0" err="1">
              <a:hlinkClick r:id="rId3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0"/>
            <a:ext cx="7016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63"/>
          <p:cNvSpPr txBox="1">
            <a:spLocks noChangeArrowheads="1"/>
          </p:cNvSpPr>
          <p:nvPr/>
        </p:nvSpPr>
        <p:spPr bwMode="auto">
          <a:xfrm flipV="1">
            <a:off x="625475" y="-1684338"/>
            <a:ext cx="1022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marL="174625" indent="-174625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endParaRPr lang="nl-NL" altLang="nl-NL" sz="2400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12813" y="1412875"/>
            <a:ext cx="10366375" cy="4395788"/>
          </a:xfrm>
        </p:spPr>
        <p:txBody>
          <a:bodyPr/>
          <a:lstStyle/>
          <a:p>
            <a:pPr algn="l"/>
            <a:r>
              <a:rPr lang="cs-CZ" altLang="nl-NL"/>
              <a:t>Děkuji za pozornost</a:t>
            </a:r>
            <a:br>
              <a:rPr lang="cs-CZ" altLang="nl-NL"/>
            </a:br>
            <a:br>
              <a:rPr lang="cs-CZ" altLang="nl-NL"/>
            </a:br>
            <a:r>
              <a:rPr lang="cs-CZ" altLang="nl-NL"/>
              <a:t>Jana Chudobová</a:t>
            </a:r>
            <a:br>
              <a:rPr lang="cs-CZ" altLang="nl-NL"/>
            </a:br>
            <a:r>
              <a:rPr lang="cs-CZ" altLang="nl-NL"/>
              <a:t>Magistrát města Olomouce</a:t>
            </a:r>
            <a:br>
              <a:rPr lang="cs-CZ" altLang="nl-NL"/>
            </a:br>
            <a:r>
              <a:rPr lang="cs-CZ" altLang="nl-NL"/>
              <a:t>Odbor sociálních služeb</a:t>
            </a:r>
            <a:br>
              <a:rPr lang="cs-CZ" altLang="nl-NL"/>
            </a:br>
            <a:r>
              <a:rPr lang="cs-CZ" altLang="nl-NL"/>
              <a:t>jana.chudobova@olomouc.eu</a:t>
            </a: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073400" y="-10180638"/>
            <a:ext cx="8537575" cy="8331200"/>
          </a:xfrm>
        </p:spPr>
        <p:txBody>
          <a:bodyPr/>
          <a:lstStyle/>
          <a:p>
            <a:endParaRPr lang="nl-NL" altLang="nl-N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303</Words>
  <Application>Microsoft Office PowerPoint</Application>
  <PresentationFormat>Custom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Výchozí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  Jana Chudobová Magistrát města Olomouce Odbor sociálních služeb jana.chudobova@olomouc.eu</vt:lpstr>
    </vt:vector>
  </TitlesOfParts>
  <Company>MMOL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mmol</dc:creator>
  <cp:lastModifiedBy>Čuková Jana</cp:lastModifiedBy>
  <cp:revision>251</cp:revision>
  <dcterms:created xsi:type="dcterms:W3CDTF">2010-06-11T08:08:46Z</dcterms:created>
  <dcterms:modified xsi:type="dcterms:W3CDTF">2017-09-23T15:24:42Z</dcterms:modified>
</cp:coreProperties>
</file>