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rawings/drawing2.xml" ContentType="application/vnd.openxmlformats-officedocument.drawingml.chartshape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charts/chart9.xml" ContentType="application/vnd.openxmlformats-officedocument.drawingml.chart+xml"/>
  <Override PartName="/ppt/charts/chart7.xml" ContentType="application/vnd.openxmlformats-officedocument.drawingml.chart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Default Extension="xlsx" ContentType="application/vnd.openxmlformats-officedocument.spreadsheetml.sheet"/>
  <Override PartName="/ppt/notesSlides/notesSlide6.xml" ContentType="application/vnd.openxmlformats-officedocument.presentationml.notesSlide+xml"/>
  <Override PartName="/ppt/charts/chart3.xml" ContentType="application/vnd.openxmlformats-officedocument.drawingml.chart+xml"/>
  <Override PartName="/ppt/notesSlides/notesSlide7.xml" ContentType="application/vnd.openxmlformats-officedocument.presentationml.notesSlid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rawings/drawing3.xml" ContentType="application/vnd.openxmlformats-officedocument.drawingml.chartshape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charts/chart8.xml" ContentType="application/vnd.openxmlformats-officedocument.drawingml.char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10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3" r:id="rId1"/>
  </p:sldMasterIdLst>
  <p:notesMasterIdLst>
    <p:notesMasterId r:id="rId21"/>
  </p:notesMasterIdLst>
  <p:handoutMasterIdLst>
    <p:handoutMasterId r:id="rId22"/>
  </p:handoutMasterIdLst>
  <p:sldIdLst>
    <p:sldId id="295" r:id="rId2"/>
    <p:sldId id="297" r:id="rId3"/>
    <p:sldId id="296" r:id="rId4"/>
    <p:sldId id="299" r:id="rId5"/>
    <p:sldId id="298" r:id="rId6"/>
    <p:sldId id="300" r:id="rId7"/>
    <p:sldId id="301" r:id="rId8"/>
    <p:sldId id="302" r:id="rId9"/>
    <p:sldId id="303" r:id="rId10"/>
    <p:sldId id="304" r:id="rId11"/>
    <p:sldId id="305" r:id="rId12"/>
    <p:sldId id="306" r:id="rId13"/>
    <p:sldId id="307" r:id="rId14"/>
    <p:sldId id="308" r:id="rId15"/>
    <p:sldId id="309" r:id="rId16"/>
    <p:sldId id="310" r:id="rId17"/>
    <p:sldId id="311" r:id="rId18"/>
    <p:sldId id="312" r:id="rId19"/>
    <p:sldId id="325" r:id="rId20"/>
  </p:sldIdLst>
  <p:sldSz cx="12192000" cy="6858000"/>
  <p:notesSz cx="6797675" cy="9928225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2" pos="529" userDrawn="1">
          <p15:clr>
            <a:srgbClr val="A4A3A4"/>
          </p15:clr>
        </p15:guide>
        <p15:guide id="3" orient="horz" pos="2160">
          <p15:clr>
            <a:srgbClr val="A4A3A4"/>
          </p15:clr>
        </p15:guide>
        <p15:guide id="4" orient="horz" pos="400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  <p15:guide id="3" orient="horz" pos="3127">
          <p15:clr>
            <a:srgbClr val="A4A3A4"/>
          </p15:clr>
        </p15:guide>
        <p15:guide id="4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161414"/>
    <a:srgbClr val="100E0E"/>
    <a:srgbClr val="1E1C1C"/>
    <a:srgbClr val="000000"/>
    <a:srgbClr val="971C54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7068" autoAdjust="0"/>
    <p:restoredTop sz="74171" autoAdjust="0"/>
  </p:normalViewPr>
  <p:slideViewPr>
    <p:cSldViewPr snapToGrid="0" showGuides="1">
      <p:cViewPr varScale="1">
        <p:scale>
          <a:sx n="73" d="100"/>
          <a:sy n="73" d="100"/>
        </p:scale>
        <p:origin x="-528" y="-102"/>
      </p:cViewPr>
      <p:guideLst>
        <p:guide orient="horz" pos="2160"/>
        <p:guide orient="horz" pos="4004"/>
        <p:guide pos="529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5" d="100"/>
          <a:sy n="85" d="100"/>
        </p:scale>
        <p:origin x="-3822" y="-96"/>
      </p:cViewPr>
      <p:guideLst>
        <p:guide orient="horz" pos="2880"/>
        <p:guide orient="horz" pos="3127"/>
        <p:guide pos="2160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List_aplikace_Microsoft_Office_Excel1.xlsx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List_aplikace_Microsoft_Office_Excel10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List_aplikace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List_aplikace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List_aplikace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List_aplikace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List_aplikace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List_aplikace_Microsoft_Office_Excel7.xlsx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List_aplikace_Microsoft_Office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List_aplikace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cs-CZ"/>
  <c:chart>
    <c:autoTitleDeleted val="1"/>
    <c:plotArea>
      <c:layout>
        <c:manualLayout>
          <c:layoutTarget val="inner"/>
          <c:xMode val="edge"/>
          <c:yMode val="edge"/>
          <c:x val="0.14726263836585643"/>
          <c:y val="1.4964819858257499E-2"/>
          <c:w val="0.81645460078359777"/>
          <c:h val="0.6220525581609242"/>
        </c:manualLayout>
      </c:layout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Počet vyplacených důchodů</c:v>
                </c:pt>
              </c:strCache>
            </c:strRef>
          </c:tx>
          <c:spPr>
            <a:solidFill>
              <a:schemeClr val="tx2"/>
            </a:solidFill>
            <a:ln>
              <a:noFill/>
            </a:ln>
          </c:spPr>
          <c:cat>
            <c:strRef>
              <c:f>Sheet1!$A$2:$A$28</c:f>
              <c:strCache>
                <c:ptCount val="27"/>
                <c:pt idx="0">
                  <c:v>do 9999</c:v>
                </c:pt>
                <c:pt idx="1">
                  <c:v>10000-10199</c:v>
                </c:pt>
                <c:pt idx="2">
                  <c:v>10200-10399</c:v>
                </c:pt>
                <c:pt idx="3">
                  <c:v>10400-10599</c:v>
                </c:pt>
                <c:pt idx="4">
                  <c:v>10600-10799</c:v>
                </c:pt>
                <c:pt idx="5">
                  <c:v>10800-10999</c:v>
                </c:pt>
                <c:pt idx="6">
                  <c:v>11000-11199</c:v>
                </c:pt>
                <c:pt idx="7">
                  <c:v>11200-11399</c:v>
                </c:pt>
                <c:pt idx="8">
                  <c:v>11400-11599</c:v>
                </c:pt>
                <c:pt idx="9">
                  <c:v>11600-11799</c:v>
                </c:pt>
                <c:pt idx="10">
                  <c:v>11800-11999</c:v>
                </c:pt>
                <c:pt idx="11">
                  <c:v>12000-12199</c:v>
                </c:pt>
                <c:pt idx="12">
                  <c:v>12200-12399</c:v>
                </c:pt>
                <c:pt idx="13">
                  <c:v>12400-12599</c:v>
                </c:pt>
                <c:pt idx="14">
                  <c:v>12600-12799</c:v>
                </c:pt>
                <c:pt idx="15">
                  <c:v>12800-12999</c:v>
                </c:pt>
                <c:pt idx="16">
                  <c:v>13000-13499</c:v>
                </c:pt>
                <c:pt idx="17">
                  <c:v>13500-13999</c:v>
                </c:pt>
                <c:pt idx="18">
                  <c:v>14000-14499</c:v>
                </c:pt>
                <c:pt idx="19">
                  <c:v>14500-14999</c:v>
                </c:pt>
                <c:pt idx="20">
                  <c:v>15000-15499</c:v>
                </c:pt>
                <c:pt idx="21">
                  <c:v>15500-15999</c:v>
                </c:pt>
                <c:pt idx="22">
                  <c:v>16000-16499</c:v>
                </c:pt>
                <c:pt idx="23">
                  <c:v>16500-16999</c:v>
                </c:pt>
                <c:pt idx="24">
                  <c:v>17000-17499</c:v>
                </c:pt>
                <c:pt idx="25">
                  <c:v>17500-17999</c:v>
                </c:pt>
                <c:pt idx="26">
                  <c:v>18000+</c:v>
                </c:pt>
              </c:strCache>
            </c:strRef>
          </c:cat>
          <c:val>
            <c:numRef>
              <c:f>Sheet1!$B$2:$B$28</c:f>
              <c:numCache>
                <c:formatCode>General</c:formatCode>
                <c:ptCount val="27"/>
                <c:pt idx="0">
                  <c:v>285448</c:v>
                </c:pt>
                <c:pt idx="1">
                  <c:v>38120</c:v>
                </c:pt>
                <c:pt idx="2">
                  <c:v>39090</c:v>
                </c:pt>
                <c:pt idx="3">
                  <c:v>40396</c:v>
                </c:pt>
                <c:pt idx="4">
                  <c:v>40526</c:v>
                </c:pt>
                <c:pt idx="5">
                  <c:v>39974</c:v>
                </c:pt>
                <c:pt idx="6">
                  <c:v>40325</c:v>
                </c:pt>
                <c:pt idx="7">
                  <c:v>39597</c:v>
                </c:pt>
                <c:pt idx="8">
                  <c:v>40322</c:v>
                </c:pt>
                <c:pt idx="9">
                  <c:v>39996</c:v>
                </c:pt>
                <c:pt idx="10">
                  <c:v>40497</c:v>
                </c:pt>
                <c:pt idx="11">
                  <c:v>39021</c:v>
                </c:pt>
                <c:pt idx="12">
                  <c:v>37861</c:v>
                </c:pt>
                <c:pt idx="13">
                  <c:v>35601</c:v>
                </c:pt>
                <c:pt idx="14">
                  <c:v>34597</c:v>
                </c:pt>
                <c:pt idx="15">
                  <c:v>32463</c:v>
                </c:pt>
                <c:pt idx="16">
                  <c:v>75600</c:v>
                </c:pt>
                <c:pt idx="17">
                  <c:v>65745</c:v>
                </c:pt>
                <c:pt idx="18">
                  <c:v>48337</c:v>
                </c:pt>
                <c:pt idx="19">
                  <c:v>34304</c:v>
                </c:pt>
                <c:pt idx="20">
                  <c:v>29784</c:v>
                </c:pt>
                <c:pt idx="21">
                  <c:v>12217</c:v>
                </c:pt>
                <c:pt idx="22">
                  <c:v>7969</c:v>
                </c:pt>
                <c:pt idx="23">
                  <c:v>5758</c:v>
                </c:pt>
                <c:pt idx="24">
                  <c:v>4440</c:v>
                </c:pt>
                <c:pt idx="25">
                  <c:v>3561</c:v>
                </c:pt>
                <c:pt idx="26">
                  <c:v>16865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6C2-4E53-9CCF-EF1FB4104CE3}"/>
            </c:ext>
          </c:extLst>
        </c:ser>
        <c:dLbls/>
        <c:gapWidth val="50"/>
        <c:axId val="120507392"/>
        <c:axId val="126554112"/>
      </c:barChart>
      <c:catAx>
        <c:axId val="120507392"/>
        <c:scaling>
          <c:orientation val="minMax"/>
        </c:scaling>
        <c:axPos val="b"/>
        <c:numFmt formatCode="General" sourceLinked="0"/>
        <c:tickLblPos val="nextTo"/>
        <c:spPr>
          <a:ln>
            <a:noFill/>
          </a:ln>
        </c:spPr>
        <c:txPr>
          <a:bodyPr/>
          <a:lstStyle/>
          <a:p>
            <a:pPr>
              <a:defRPr sz="1600"/>
            </a:pPr>
            <a:endParaRPr lang="cs-CZ"/>
          </a:p>
        </c:txPr>
        <c:crossAx val="126554112"/>
        <c:crosses val="autoZero"/>
        <c:auto val="1"/>
        <c:lblAlgn val="ctr"/>
        <c:lblOffset val="100"/>
      </c:catAx>
      <c:valAx>
        <c:axId val="126554112"/>
        <c:scaling>
          <c:orientation val="minMax"/>
          <c:max val="76000"/>
          <c:min val="0"/>
        </c:scaling>
        <c:delete val="1"/>
        <c:axPos val="l"/>
        <c:numFmt formatCode="General" sourceLinked="1"/>
        <c:tickLblPos val="nextTo"/>
        <c:crossAx val="120507392"/>
        <c:crosses val="autoZero"/>
        <c:crossBetween val="between"/>
        <c:majorUnit val="20"/>
      </c:valAx>
      <c:spPr>
        <a:noFill/>
        <a:ln>
          <a:noFill/>
        </a:ln>
      </c:spPr>
    </c:plotArea>
    <c:plotVisOnly val="1"/>
    <c:dispBlanksAs val="gap"/>
  </c:chart>
  <c:txPr>
    <a:bodyPr/>
    <a:lstStyle/>
    <a:p>
      <a:pPr>
        <a:defRPr sz="1800"/>
      </a:pPr>
      <a:endParaRPr lang="cs-CZ"/>
    </a:p>
  </c:txPr>
  <c:externalData r:id="rId1"/>
  <c:userShapes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cs-CZ"/>
  <c:chart>
    <c:plotArea>
      <c:layout>
        <c:manualLayout>
          <c:layoutTarget val="inner"/>
          <c:xMode val="edge"/>
          <c:yMode val="edge"/>
          <c:x val="0.11505008373292838"/>
          <c:y val="6.687919921806848E-2"/>
          <c:w val="0.65987760776930648"/>
          <c:h val="0.58563505648750436"/>
        </c:manualLayout>
      </c:layout>
      <c:lineChart>
        <c:grouping val="standard"/>
        <c:ser>
          <c:idx val="1"/>
          <c:order val="0"/>
          <c:tx>
            <c:strRef>
              <c:f>Sheet1!$C$1</c:f>
              <c:strCache>
                <c:ptCount val="1"/>
                <c:pt idx="0">
                  <c:v>Muži</c:v>
                </c:pt>
              </c:strCache>
            </c:strRef>
          </c:tx>
          <c:spPr>
            <a:ln w="28575">
              <a:solidFill>
                <a:schemeClr val="accent1"/>
              </a:solidFill>
            </a:ln>
          </c:spPr>
          <c:marker>
            <c:symbol val="none"/>
          </c:marker>
          <c:dPt>
            <c:idx val="7"/>
            <c:extLst xmlns:c16r2="http://schemas.microsoft.com/office/drawing/2015/06/chart">
              <c:ext xmlns:c16="http://schemas.microsoft.com/office/drawing/2014/chart" uri="{C3380CC4-5D6E-409C-BE32-E72D297353CC}">
                <c16:uniqueId val="{00000000-91CB-4D9A-B525-C633580DC435}"/>
              </c:ext>
            </c:extLst>
          </c:dPt>
          <c:dLbls>
            <c:dLbl>
              <c:idx val="0"/>
              <c:layout>
                <c:manualLayout>
                  <c:x val="-5.1818634778276043E-2"/>
                  <c:y val="-4.9527528315665856E-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1CB-4D9A-B525-C633580DC435}"/>
                </c:ext>
              </c:extLst>
            </c:dLbl>
            <c:dLbl>
              <c:idx val="1"/>
              <c:delet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91CB-4D9A-B525-C633580DC435}"/>
                </c:ext>
              </c:extLst>
            </c:dLbl>
            <c:dLbl>
              <c:idx val="2"/>
              <c:delet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91CB-4D9A-B525-C633580DC435}"/>
                </c:ext>
              </c:extLst>
            </c:dLbl>
            <c:dLbl>
              <c:idx val="3"/>
              <c:delet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91CB-4D9A-B525-C633580DC435}"/>
                </c:ext>
              </c:extLst>
            </c:dLbl>
            <c:dLbl>
              <c:idx val="4"/>
              <c:delet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91CB-4D9A-B525-C633580DC435}"/>
                </c:ext>
              </c:extLst>
            </c:dLbl>
            <c:dLbl>
              <c:idx val="5"/>
              <c:layout>
                <c:manualLayout>
                  <c:x val="-1.9930244145490782E-2"/>
                  <c:y val="-3.910088550212458E-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91CB-4D9A-B525-C633580DC435}"/>
                </c:ext>
              </c:extLst>
            </c:dLbl>
            <c:dLbl>
              <c:idx val="7"/>
              <c:layout>
                <c:manualLayout>
                  <c:x val="-2.8876522535079416E-2"/>
                  <c:y val="-4.1707392265823873E-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91CB-4D9A-B525-C633580DC43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200" b="0">
                    <a:solidFill>
                      <a:schemeClr val="accent1"/>
                    </a:solidFill>
                  </a:defRPr>
                </a:pPr>
                <a:endParaRPr lang="cs-CZ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Sheet1!$A$2:$A$9</c:f>
              <c:strCache>
                <c:ptCount val="8"/>
                <c:pt idx="0">
                  <c:v>2004</c:v>
                </c:pt>
                <c:pt idx="1">
                  <c:v>2006</c:v>
                </c:pt>
                <c:pt idx="2">
                  <c:v>2008</c:v>
                </c:pt>
                <c:pt idx="3">
                  <c:v>2010</c:v>
                </c:pt>
                <c:pt idx="4">
                  <c:v>2012</c:v>
                </c:pt>
                <c:pt idx="5">
                  <c:v>2014</c:v>
                </c:pt>
                <c:pt idx="7">
                  <c:v>a dále</c:v>
                </c:pt>
              </c:strCache>
            </c:strRef>
          </c:cat>
          <c:val>
            <c:numRef>
              <c:f>Sheet1!$C$2:$C$9</c:f>
              <c:numCache>
                <c:formatCode>General</c:formatCode>
                <c:ptCount val="8"/>
                <c:pt idx="0">
                  <c:v>11</c:v>
                </c:pt>
                <c:pt idx="1">
                  <c:v>19</c:v>
                </c:pt>
                <c:pt idx="2">
                  <c:v>29</c:v>
                </c:pt>
                <c:pt idx="3">
                  <c:v>39</c:v>
                </c:pt>
                <c:pt idx="4">
                  <c:v>48</c:v>
                </c:pt>
                <c:pt idx="5">
                  <c:v>57</c:v>
                </c:pt>
                <c:pt idx="7">
                  <c:v>75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7-91CB-4D9A-B525-C633580DC435}"/>
            </c:ext>
          </c:extLst>
        </c:ser>
        <c:ser>
          <c:idx val="0"/>
          <c:order val="1"/>
          <c:tx>
            <c:strRef>
              <c:f>Sheet1!$B$1</c:f>
              <c:strCache>
                <c:ptCount val="1"/>
                <c:pt idx="0">
                  <c:v>Celkem</c:v>
                </c:pt>
              </c:strCache>
            </c:strRef>
          </c:tx>
          <c:spPr>
            <a:ln w="28575">
              <a:solidFill>
                <a:schemeClr val="accent3"/>
              </a:solidFill>
            </a:ln>
          </c:spPr>
          <c:marker>
            <c:symbol val="none"/>
          </c:marker>
          <c:dPt>
            <c:idx val="7"/>
            <c:extLst xmlns:c16r2="http://schemas.microsoft.com/office/drawing/2015/06/chart">
              <c:ext xmlns:c16="http://schemas.microsoft.com/office/drawing/2014/chart" uri="{C3380CC4-5D6E-409C-BE32-E72D297353CC}">
                <c16:uniqueId val="{00000008-91CB-4D9A-B525-C633580DC435}"/>
              </c:ext>
            </c:extLst>
          </c:dPt>
          <c:dLbls>
            <c:dLbl>
              <c:idx val="0"/>
              <c:layout>
                <c:manualLayout>
                  <c:x val="-4.1853512705530657E-2"/>
                  <c:y val="-7.8201360498419761E-3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91CB-4D9A-B525-C633580DC435}"/>
                </c:ext>
              </c:extLst>
            </c:dLbl>
            <c:dLbl>
              <c:idx val="1"/>
              <c:delet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91CB-4D9A-B525-C633580DC435}"/>
                </c:ext>
              </c:extLst>
            </c:dLbl>
            <c:dLbl>
              <c:idx val="2"/>
              <c:delet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91CB-4D9A-B525-C633580DC435}"/>
                </c:ext>
              </c:extLst>
            </c:dLbl>
            <c:dLbl>
              <c:idx val="3"/>
              <c:delet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91CB-4D9A-B525-C633580DC435}"/>
                </c:ext>
              </c:extLst>
            </c:dLbl>
            <c:dLbl>
              <c:idx val="4"/>
              <c:delet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91CB-4D9A-B525-C633580DC435}"/>
                </c:ext>
              </c:extLst>
            </c:dLbl>
            <c:dLbl>
              <c:idx val="5"/>
              <c:layout>
                <c:manualLayout>
                  <c:x val="-1.9930244145490782E-2"/>
                  <c:y val="-2.6069172695286865E-3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91CB-4D9A-B525-C633580DC435}"/>
                </c:ext>
              </c:extLst>
            </c:dLbl>
            <c:dLbl>
              <c:idx val="7"/>
              <c:layout>
                <c:manualLayout>
                  <c:x val="0"/>
                  <c:y val="-3.6493968232595896E-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91CB-4D9A-B525-C633580DC435}"/>
                </c:ext>
              </c:extLst>
            </c:dLbl>
            <c:numFmt formatCode="0;;;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2200" b="0">
                    <a:solidFill>
                      <a:schemeClr val="accent3"/>
                    </a:solidFill>
                  </a:defRPr>
                </a:pPr>
                <a:endParaRPr lang="cs-CZ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Sheet1!$A$2:$A$9</c:f>
              <c:strCache>
                <c:ptCount val="8"/>
                <c:pt idx="0">
                  <c:v>2004</c:v>
                </c:pt>
                <c:pt idx="1">
                  <c:v>2006</c:v>
                </c:pt>
                <c:pt idx="2">
                  <c:v>2008</c:v>
                </c:pt>
                <c:pt idx="3">
                  <c:v>2010</c:v>
                </c:pt>
                <c:pt idx="4">
                  <c:v>2012</c:v>
                </c:pt>
                <c:pt idx="5">
                  <c:v>2014</c:v>
                </c:pt>
                <c:pt idx="7">
                  <c:v>a dále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8</c:v>
                </c:pt>
                <c:pt idx="1">
                  <c:v>15</c:v>
                </c:pt>
                <c:pt idx="2">
                  <c:v>24</c:v>
                </c:pt>
                <c:pt idx="3">
                  <c:v>33</c:v>
                </c:pt>
                <c:pt idx="4">
                  <c:v>43</c:v>
                </c:pt>
                <c:pt idx="5">
                  <c:v>52</c:v>
                </c:pt>
                <c:pt idx="7">
                  <c:v>70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6C2-4E53-9CCF-EF1FB4104CE3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Ženy</c:v>
                </c:pt>
              </c:strCache>
            </c:strRef>
          </c:tx>
          <c:spPr>
            <a:ln w="22225">
              <a:solidFill>
                <a:schemeClr val="accent2"/>
              </a:solidFill>
            </a:ln>
          </c:spPr>
          <c:marker>
            <c:symbol val="none"/>
          </c:marker>
          <c:dPt>
            <c:idx val="4"/>
            <c:extLst xmlns:c16r2="http://schemas.microsoft.com/office/drawing/2015/06/chart">
              <c:ext xmlns:c16="http://schemas.microsoft.com/office/drawing/2014/chart" uri="{C3380CC4-5D6E-409C-BE32-E72D297353CC}">
                <c16:uniqueId val="{0000000F-91CB-4D9A-B525-C633580DC435}"/>
              </c:ext>
            </c:extLst>
          </c:dPt>
          <c:dPt>
            <c:idx val="7"/>
            <c:extLst xmlns:c16r2="http://schemas.microsoft.com/office/drawing/2015/06/chart">
              <c:ext xmlns:c16="http://schemas.microsoft.com/office/drawing/2014/chart" uri="{C3380CC4-5D6E-409C-BE32-E72D297353CC}">
                <c16:uniqueId val="{00000010-91CB-4D9A-B525-C633580DC435}"/>
              </c:ext>
            </c:extLst>
          </c:dPt>
          <c:dLbls>
            <c:dLbl>
              <c:idx val="0"/>
              <c:layout>
                <c:manualLayout>
                  <c:x val="-4.185351270553065E-2"/>
                  <c:y val="2.3460408149525932E-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91CB-4D9A-B525-C633580DC435}"/>
                </c:ext>
              </c:extLst>
            </c:dLbl>
            <c:dLbl>
              <c:idx val="1"/>
              <c:delet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2-91CB-4D9A-B525-C633580DC435}"/>
                </c:ext>
              </c:extLst>
            </c:dLbl>
            <c:dLbl>
              <c:idx val="2"/>
              <c:delet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91CB-4D9A-B525-C633580DC435}"/>
                </c:ext>
              </c:extLst>
            </c:dLbl>
            <c:dLbl>
              <c:idx val="3"/>
              <c:delet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91CB-4D9A-B525-C633580DC435}"/>
                </c:ext>
              </c:extLst>
            </c:dLbl>
            <c:dLbl>
              <c:idx val="4"/>
              <c:delet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91CB-4D9A-B525-C633580DC435}"/>
                </c:ext>
              </c:extLst>
            </c:dLbl>
            <c:dLbl>
              <c:idx val="5"/>
              <c:layout>
                <c:manualLayout>
                  <c:x val="-1.9930244145490782E-2"/>
                  <c:y val="3.9100680249209881E-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5-91CB-4D9A-B525-C633580DC435}"/>
                </c:ext>
              </c:extLst>
            </c:dLbl>
            <c:dLbl>
              <c:idx val="7"/>
              <c:layout>
                <c:manualLayout>
                  <c:x val="-2.4564432748416356E-3"/>
                  <c:y val="-1.042684806645597E-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91CB-4D9A-B525-C633580DC43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200" b="0">
                    <a:solidFill>
                      <a:schemeClr val="accent2"/>
                    </a:solidFill>
                  </a:defRPr>
                </a:pPr>
                <a:endParaRPr lang="cs-CZ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Sheet1!$A$2:$A$9</c:f>
              <c:strCache>
                <c:ptCount val="8"/>
                <c:pt idx="0">
                  <c:v>2004</c:v>
                </c:pt>
                <c:pt idx="1">
                  <c:v>2006</c:v>
                </c:pt>
                <c:pt idx="2">
                  <c:v>2008</c:v>
                </c:pt>
                <c:pt idx="3">
                  <c:v>2010</c:v>
                </c:pt>
                <c:pt idx="4">
                  <c:v>2012</c:v>
                </c:pt>
                <c:pt idx="5">
                  <c:v>2014</c:v>
                </c:pt>
                <c:pt idx="7">
                  <c:v>a dále</c:v>
                </c:pt>
              </c:strCache>
            </c:strRef>
          </c:cat>
          <c:val>
            <c:numRef>
              <c:f>Sheet1!$D$2:$D$9</c:f>
              <c:numCache>
                <c:formatCode>General</c:formatCode>
                <c:ptCount val="8"/>
                <c:pt idx="0">
                  <c:v>5</c:v>
                </c:pt>
                <c:pt idx="1">
                  <c:v>11</c:v>
                </c:pt>
                <c:pt idx="2">
                  <c:v>20</c:v>
                </c:pt>
                <c:pt idx="3">
                  <c:v>29</c:v>
                </c:pt>
                <c:pt idx="4">
                  <c:v>39</c:v>
                </c:pt>
                <c:pt idx="5">
                  <c:v>48</c:v>
                </c:pt>
                <c:pt idx="7">
                  <c:v>66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6-91CB-4D9A-B525-C633580DC435}"/>
            </c:ext>
          </c:extLst>
        </c:ser>
        <c:dLbls/>
        <c:marker val="1"/>
        <c:axId val="144257792"/>
        <c:axId val="144259328"/>
      </c:lineChart>
      <c:catAx>
        <c:axId val="144257792"/>
        <c:scaling>
          <c:orientation val="minMax"/>
        </c:scaling>
        <c:axPos val="b"/>
        <c:numFmt formatCode="General" sourceLinked="0"/>
        <c:tickLblPos val="nextTo"/>
        <c:spPr>
          <a:ln>
            <a:noFill/>
          </a:ln>
        </c:spPr>
        <c:txPr>
          <a:bodyPr/>
          <a:lstStyle/>
          <a:p>
            <a:pPr>
              <a:defRPr sz="1600"/>
            </a:pPr>
            <a:endParaRPr lang="cs-CZ"/>
          </a:p>
        </c:txPr>
        <c:crossAx val="144259328"/>
        <c:crosses val="autoZero"/>
        <c:auto val="1"/>
        <c:lblAlgn val="ctr"/>
        <c:lblOffset val="100"/>
      </c:catAx>
      <c:valAx>
        <c:axId val="144259328"/>
        <c:scaling>
          <c:orientation val="minMax"/>
          <c:max val="80"/>
          <c:min val="0"/>
        </c:scaling>
        <c:delete val="1"/>
        <c:axPos val="l"/>
        <c:numFmt formatCode="General" sourceLinked="1"/>
        <c:tickLblPos val="nextTo"/>
        <c:crossAx val="144257792"/>
        <c:crosses val="autoZero"/>
        <c:crossBetween val="between"/>
        <c:majorUnit val="20"/>
      </c:valAx>
      <c:spPr>
        <a:noFill/>
        <a:ln>
          <a:noFill/>
        </a:ln>
      </c:spPr>
    </c:plotArea>
    <c:legend>
      <c:legendPos val="t"/>
      <c:layout>
        <c:manualLayout>
          <c:xMode val="edge"/>
          <c:yMode val="edge"/>
          <c:x val="0.1128177603955384"/>
          <c:y val="0.16584004476155564"/>
          <c:w val="0.25158933072599732"/>
          <c:h val="0.17876892585813167"/>
        </c:manualLayout>
      </c:layout>
      <c:txPr>
        <a:bodyPr/>
        <a:lstStyle/>
        <a:p>
          <a:pPr>
            <a:defRPr sz="1600"/>
          </a:pPr>
          <a:endParaRPr lang="cs-CZ"/>
        </a:p>
      </c:txPr>
    </c:legend>
    <c:plotVisOnly val="1"/>
    <c:dispBlanksAs val="gap"/>
  </c:chart>
  <c:txPr>
    <a:bodyPr/>
    <a:lstStyle/>
    <a:p>
      <a:pPr>
        <a:defRPr sz="1800"/>
      </a:pPr>
      <a:endParaRPr lang="cs-CZ"/>
    </a:p>
  </c:tx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cs-CZ"/>
  <c:chart>
    <c:autoTitleDeleted val="1"/>
    <c:plotArea>
      <c:layout>
        <c:manualLayout>
          <c:layoutTarget val="inner"/>
          <c:xMode val="edge"/>
          <c:yMode val="edge"/>
          <c:x val="0.20349376879880168"/>
          <c:y val="0.43196937100152866"/>
          <c:w val="0.4018482688628805"/>
          <c:h val="0.5481012568646324"/>
        </c:manualLayout>
      </c:layout>
      <c:pieChart>
        <c:varyColors val="1"/>
        <c:ser>
          <c:idx val="0"/>
          <c:order val="0"/>
          <c:tx>
            <c:strRef>
              <c:f>List1!$B$1</c:f>
              <c:strCache>
                <c:ptCount val="1"/>
                <c:pt idx="0">
                  <c:v>Prodej</c:v>
                </c:pt>
              </c:strCache>
            </c:strRef>
          </c:tx>
          <c:spPr>
            <a:solidFill>
              <a:schemeClr val="accent1"/>
            </a:solidFill>
          </c:spPr>
          <c:dPt>
            <c:idx val="1"/>
            <c:spPr>
              <a:solidFill>
                <a:schemeClr val="bg1">
                  <a:lumMod val="75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128A-4885-AD11-8750A1F6C8BD}"/>
              </c:ext>
            </c:extLst>
          </c:dPt>
          <c:cat>
            <c:numRef>
              <c:f>List1!$A$2:$A$3</c:f>
              <c:numCache>
                <c:formatCode>General</c:formatCode>
                <c:ptCount val="2"/>
              </c:numCache>
            </c:numRef>
          </c:cat>
          <c:val>
            <c:numRef>
              <c:f>List1!$B$2:$B$3</c:f>
              <c:numCache>
                <c:formatCode>General</c:formatCode>
                <c:ptCount val="2"/>
                <c:pt idx="0">
                  <c:v>0</c:v>
                </c:pt>
                <c:pt idx="1">
                  <c:v>100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128A-4885-AD11-8750A1F6C8BD}"/>
            </c:ext>
          </c:extLst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cs-CZ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cs-CZ"/>
  <c:chart>
    <c:autoTitleDeleted val="1"/>
    <c:plotArea>
      <c:layout>
        <c:manualLayout>
          <c:layoutTarget val="inner"/>
          <c:xMode val="edge"/>
          <c:yMode val="edge"/>
          <c:x val="0.20349376879880168"/>
          <c:y val="0.43196937100152866"/>
          <c:w val="0.4018482688628805"/>
          <c:h val="0.5481012568646324"/>
        </c:manualLayout>
      </c:layout>
      <c:pieChart>
        <c:varyColors val="1"/>
        <c:ser>
          <c:idx val="0"/>
          <c:order val="0"/>
          <c:tx>
            <c:strRef>
              <c:f>List1!$B$1</c:f>
              <c:strCache>
                <c:ptCount val="1"/>
                <c:pt idx="0">
                  <c:v>Prodej</c:v>
                </c:pt>
              </c:strCache>
            </c:strRef>
          </c:tx>
          <c:spPr>
            <a:solidFill>
              <a:schemeClr val="accent1"/>
            </a:solidFill>
          </c:spPr>
          <c:dPt>
            <c:idx val="1"/>
            <c:spPr>
              <a:solidFill>
                <a:schemeClr val="bg1">
                  <a:lumMod val="75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6A6-4452-B469-25A5A8C0F68C}"/>
              </c:ext>
            </c:extLst>
          </c:dPt>
          <c:dLbls>
            <c:dLbl>
              <c:idx val="0"/>
              <c:layout>
                <c:manualLayout>
                  <c:x val="-4.6126298891152821E-2"/>
                  <c:y val="-5.3926286587782375E-2"/>
                </c:manualLayout>
              </c:layout>
              <c:dLblPos val="bestFit"/>
              <c:showVal val="1"/>
              <c:showCatName val="1"/>
              <c:separator>
</c:separator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86A6-4452-B469-25A5A8C0F68C}"/>
                </c:ext>
              </c:extLst>
            </c:dLbl>
            <c:dLbl>
              <c:idx val="1"/>
              <c:delet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6A6-4452-B469-25A5A8C0F68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/>
                </a:pPr>
                <a:endParaRPr lang="cs-CZ"/>
              </a:p>
            </c:txPr>
            <c:dLblPos val="outEnd"/>
            <c:showVal val="1"/>
            <c:showCatName val="1"/>
            <c:separator>
</c:separator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numRef>
              <c:f>List1!$A$2:$A$3</c:f>
              <c:numCache>
                <c:formatCode>General</c:formatCode>
                <c:ptCount val="2"/>
              </c:numCache>
            </c:numRef>
          </c:cat>
          <c:val>
            <c:numRef>
              <c:f>List1!$B$2:$B$3</c:f>
              <c:numCache>
                <c:formatCode>General</c:formatCode>
                <c:ptCount val="2"/>
                <c:pt idx="0">
                  <c:v>33</c:v>
                </c:pt>
                <c:pt idx="1">
                  <c:v>67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7-86A6-4452-B469-25A5A8C0F68C}"/>
            </c:ext>
          </c:extLst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cs-CZ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cs-CZ"/>
  <c:chart>
    <c:autoTitleDeleted val="1"/>
    <c:plotArea>
      <c:layout>
        <c:manualLayout>
          <c:layoutTarget val="inner"/>
          <c:xMode val="edge"/>
          <c:yMode val="edge"/>
          <c:x val="0.20349376879880168"/>
          <c:y val="0.43196937100152866"/>
          <c:w val="0.4018482688628805"/>
          <c:h val="0.5481012568646324"/>
        </c:manualLayout>
      </c:layout>
      <c:pieChart>
        <c:varyColors val="1"/>
        <c:ser>
          <c:idx val="0"/>
          <c:order val="0"/>
          <c:tx>
            <c:strRef>
              <c:f>List1!$B$1</c:f>
              <c:strCache>
                <c:ptCount val="1"/>
                <c:pt idx="0">
                  <c:v>Prodej</c:v>
                </c:pt>
              </c:strCache>
            </c:strRef>
          </c:tx>
          <c:spPr>
            <a:solidFill>
              <a:schemeClr val="accent1"/>
            </a:solidFill>
          </c:spPr>
          <c:dPt>
            <c:idx val="0"/>
            <c:spPr>
              <a:solidFill>
                <a:schemeClr val="tx2">
                  <a:lumMod val="40000"/>
                  <a:lumOff val="6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7D9E-47C3-AF27-96F8735B0821}"/>
              </c:ext>
            </c:extLst>
          </c:dPt>
          <c:dPt>
            <c:idx val="1"/>
            <c:spPr>
              <a:solidFill>
                <a:schemeClr val="bg1">
                  <a:lumMod val="75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7D9E-47C3-AF27-96F8735B0821}"/>
              </c:ext>
            </c:extLst>
          </c:dPt>
          <c:dLbls>
            <c:dLbl>
              <c:idx val="0"/>
              <c:layout>
                <c:manualLayout>
                  <c:x val="-3.2947356350823395E-2"/>
                  <c:y val="2.6963143293891188E-2"/>
                </c:manualLayout>
              </c:layout>
              <c:dLblPos val="bestFit"/>
              <c:showVal val="1"/>
              <c:showCatName val="1"/>
              <c:separator>
</c:separator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D9E-47C3-AF27-96F8735B0821}"/>
                </c:ext>
              </c:extLst>
            </c:dLbl>
            <c:dLbl>
              <c:idx val="1"/>
              <c:delet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7D9E-47C3-AF27-96F8735B082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/>
                </a:pPr>
                <a:endParaRPr lang="cs-CZ"/>
              </a:p>
            </c:txPr>
            <c:dLblPos val="outEnd"/>
            <c:showVal val="1"/>
            <c:showCatName val="1"/>
            <c:separator>
</c:separator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numRef>
              <c:f>List1!$A$2:$A$3</c:f>
              <c:numCache>
                <c:formatCode>General</c:formatCode>
                <c:ptCount val="2"/>
              </c:numCache>
            </c:numRef>
          </c:cat>
          <c:val>
            <c:numRef>
              <c:f>List1!$B$2:$B$3</c:f>
              <c:numCache>
                <c:formatCode>General</c:formatCode>
                <c:ptCount val="2"/>
                <c:pt idx="0">
                  <c:v>15</c:v>
                </c:pt>
                <c:pt idx="1">
                  <c:v>85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7D9E-47C3-AF27-96F8735B0821}"/>
            </c:ext>
          </c:extLst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cs-CZ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cs-CZ"/>
  <c:chart>
    <c:autoTitleDeleted val="1"/>
    <c:plotArea>
      <c:layout>
        <c:manualLayout>
          <c:layoutTarget val="inner"/>
          <c:xMode val="edge"/>
          <c:yMode val="edge"/>
          <c:x val="0.20349376879880168"/>
          <c:y val="0.43196937100152866"/>
          <c:w val="0.4018482688628805"/>
          <c:h val="0.5481012568646324"/>
        </c:manualLayout>
      </c:layout>
      <c:pieChart>
        <c:varyColors val="1"/>
        <c:ser>
          <c:idx val="0"/>
          <c:order val="0"/>
          <c:tx>
            <c:strRef>
              <c:f>List1!$B$1</c:f>
              <c:strCache>
                <c:ptCount val="1"/>
                <c:pt idx="0">
                  <c:v>Prodej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</c:spPr>
          <c:dPt>
            <c:idx val="0"/>
            <c:spPr>
              <a:solidFill>
                <a:schemeClr val="accent1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018-4905-A9A2-E39EE27D4F78}"/>
              </c:ext>
            </c:extLst>
          </c:dPt>
          <c:dPt>
            <c:idx val="1"/>
            <c:spPr>
              <a:solidFill>
                <a:schemeClr val="bg1">
                  <a:lumMod val="75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5018-4905-A9A2-E39EE27D4F78}"/>
              </c:ext>
            </c:extLst>
          </c:dPt>
          <c:dLbls>
            <c:dLbl>
              <c:idx val="0"/>
              <c:layout>
                <c:manualLayout>
                  <c:x val="-4.6126298891152821E-2"/>
                  <c:y val="2.6963143293891188E-2"/>
                </c:manualLayout>
              </c:layout>
              <c:dLblPos val="bestFit"/>
              <c:showVal val="1"/>
              <c:showCatName val="1"/>
              <c:separator>
</c:separator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018-4905-A9A2-E39EE27D4F78}"/>
                </c:ext>
              </c:extLst>
            </c:dLbl>
            <c:dLbl>
              <c:idx val="1"/>
              <c:delet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018-4905-A9A2-E39EE27D4F7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/>
                </a:pPr>
                <a:endParaRPr lang="cs-CZ"/>
              </a:p>
            </c:txPr>
            <c:dLblPos val="outEnd"/>
            <c:showVal val="1"/>
            <c:showCatName val="1"/>
            <c:separator>
</c:separator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numRef>
              <c:f>List1!$A$2:$A$3</c:f>
              <c:numCache>
                <c:formatCode>General</c:formatCode>
                <c:ptCount val="2"/>
              </c:numCache>
            </c:numRef>
          </c:cat>
          <c:val>
            <c:numRef>
              <c:f>List1!$B$2:$B$3</c:f>
              <c:numCache>
                <c:formatCode>General</c:formatCode>
                <c:ptCount val="2"/>
                <c:pt idx="0">
                  <c:v>13</c:v>
                </c:pt>
                <c:pt idx="1">
                  <c:v>87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5018-4905-A9A2-E39EE27D4F78}"/>
            </c:ext>
          </c:extLst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cs-CZ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cs-CZ"/>
  <c:chart>
    <c:autoTitleDeleted val="1"/>
    <c:plotArea>
      <c:layout>
        <c:manualLayout>
          <c:layoutTarget val="inner"/>
          <c:xMode val="edge"/>
          <c:yMode val="edge"/>
          <c:x val="0.20349376879880168"/>
          <c:y val="0.43196937100152866"/>
          <c:w val="0.4018482688628805"/>
          <c:h val="0.5481012568646324"/>
        </c:manualLayout>
      </c:layout>
      <c:pieChart>
        <c:varyColors val="1"/>
        <c:ser>
          <c:idx val="0"/>
          <c:order val="0"/>
          <c:tx>
            <c:strRef>
              <c:f>List1!$B$1</c:f>
              <c:strCache>
                <c:ptCount val="1"/>
                <c:pt idx="0">
                  <c:v>Prodej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</c:spPr>
          <c:dPt>
            <c:idx val="0"/>
            <c:spPr>
              <a:solidFill>
                <a:schemeClr val="accent3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504-47FF-BD0A-A8E43853BBF6}"/>
              </c:ext>
            </c:extLst>
          </c:dPt>
          <c:dPt>
            <c:idx val="1"/>
            <c:spPr>
              <a:solidFill>
                <a:schemeClr val="bg1">
                  <a:lumMod val="75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504-47FF-BD0A-A8E43853BBF6}"/>
              </c:ext>
            </c:extLst>
          </c:dPt>
          <c:dLbls>
            <c:dLbl>
              <c:idx val="0"/>
              <c:layout>
                <c:manualLayout>
                  <c:x val="-6.5894712701646315E-3"/>
                  <c:y val="2.6963143293891188E-2"/>
                </c:manualLayout>
              </c:layout>
              <c:dLblPos val="bestFit"/>
              <c:showVal val="1"/>
              <c:showCatName val="1"/>
              <c:separator>
</c:separator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504-47FF-BD0A-A8E43853BBF6}"/>
                </c:ext>
              </c:extLst>
            </c:dLbl>
            <c:dLbl>
              <c:idx val="1"/>
              <c:delet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504-47FF-BD0A-A8E43853BBF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/>
                </a:pPr>
                <a:endParaRPr lang="cs-CZ"/>
              </a:p>
            </c:txPr>
            <c:dLblPos val="outEnd"/>
            <c:showVal val="1"/>
            <c:showCatName val="1"/>
            <c:separator>
</c:separator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numRef>
              <c:f>List1!$A$2:$A$3</c:f>
              <c:numCache>
                <c:formatCode>General</c:formatCode>
                <c:ptCount val="2"/>
              </c:numCache>
            </c:numRef>
          </c:cat>
          <c:val>
            <c:numRef>
              <c:f>List1!$B$2:$B$3</c:f>
              <c:numCache>
                <c:formatCode>General</c:formatCode>
                <c:ptCount val="2"/>
                <c:pt idx="0">
                  <c:v>5</c:v>
                </c:pt>
                <c:pt idx="1">
                  <c:v>95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8504-47FF-BD0A-A8E43853BBF6}"/>
            </c:ext>
          </c:extLst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cs-CZ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cs-CZ"/>
  <c:chart>
    <c:autoTitleDeleted val="1"/>
    <c:plotArea>
      <c:layout>
        <c:manualLayout>
          <c:layoutTarget val="inner"/>
          <c:xMode val="edge"/>
          <c:yMode val="edge"/>
          <c:x val="0.20349376879880168"/>
          <c:y val="0.43196937100152866"/>
          <c:w val="0.4018482688628805"/>
          <c:h val="0.5481012568646324"/>
        </c:manualLayout>
      </c:layout>
      <c:pieChart>
        <c:varyColors val="1"/>
        <c:ser>
          <c:idx val="0"/>
          <c:order val="0"/>
          <c:tx>
            <c:strRef>
              <c:f>List1!$B$1</c:f>
              <c:strCache>
                <c:ptCount val="1"/>
                <c:pt idx="0">
                  <c:v>Prodej</c:v>
                </c:pt>
              </c:strCache>
            </c:strRef>
          </c:tx>
          <c:spPr>
            <a:solidFill>
              <a:schemeClr val="accent1"/>
            </a:solidFill>
          </c:spPr>
          <c:dPt>
            <c:idx val="1"/>
            <c:spPr>
              <a:solidFill>
                <a:schemeClr val="bg1">
                  <a:lumMod val="75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AEA2-4272-9526-BE69EA27E346}"/>
              </c:ext>
            </c:extLst>
          </c:dPt>
          <c:cat>
            <c:numRef>
              <c:f>List1!$A$2:$A$3</c:f>
              <c:numCache>
                <c:formatCode>General</c:formatCode>
                <c:ptCount val="2"/>
              </c:numCache>
            </c:numRef>
          </c:cat>
          <c:val>
            <c:numRef>
              <c:f>List1!$B$2:$B$3</c:f>
              <c:numCache>
                <c:formatCode>General</c:formatCode>
                <c:ptCount val="2"/>
                <c:pt idx="0">
                  <c:v>0</c:v>
                </c:pt>
                <c:pt idx="1">
                  <c:v>100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AEA2-4272-9526-BE69EA27E346}"/>
            </c:ext>
          </c:extLst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cs-CZ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cs-CZ"/>
  <c:chart>
    <c:plotArea>
      <c:layout>
        <c:manualLayout>
          <c:layoutTarget val="inner"/>
          <c:xMode val="edge"/>
          <c:yMode val="edge"/>
          <c:x val="0.20271098399695556"/>
          <c:y val="0.12459441920830631"/>
          <c:w val="0.67753822252039142"/>
          <c:h val="0.74563730474638112"/>
        </c:manualLayout>
      </c:layout>
      <c:barChart>
        <c:barDir val="bar"/>
        <c:grouping val="stacked"/>
        <c:ser>
          <c:idx val="3"/>
          <c:order val="0"/>
          <c:tx>
            <c:strRef>
              <c:f>List1!$B$1</c:f>
              <c:strCache>
                <c:ptCount val="1"/>
              </c:strCache>
            </c:strRef>
          </c:tx>
          <c:spPr>
            <a:noFill/>
            <a:ln>
              <a:noFill/>
            </a:ln>
          </c:spPr>
          <c:cat>
            <c:strRef>
              <c:f>List1!$A$2:$A$5</c:f>
              <c:strCache>
                <c:ptCount val="4"/>
                <c:pt idx="0">
                  <c:v>55-59 let</c:v>
                </c:pt>
                <c:pt idx="1">
                  <c:v>60-64 let</c:v>
                </c:pt>
                <c:pt idx="2">
                  <c:v>65-69 let</c:v>
                </c:pt>
                <c:pt idx="3">
                  <c:v>70-74 let</c:v>
                </c:pt>
              </c:strCache>
            </c:strRef>
          </c:cat>
          <c:val>
            <c:numRef>
              <c:f>List1!$B$2:$B$5</c:f>
              <c:numCache>
                <c:formatCode>0</c:formatCode>
                <c:ptCount val="4"/>
                <c:pt idx="0">
                  <c:v>8.7450980392156836</c:v>
                </c:pt>
                <c:pt idx="1">
                  <c:v>4.9198606271777017</c:v>
                </c:pt>
                <c:pt idx="2">
                  <c:v>0.45414847161572247</c:v>
                </c:pt>
                <c:pt idx="3">
                  <c:v>3.0370370370370376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B8B-4181-808D-70A8DE5A6406}"/>
            </c:ext>
          </c:extLst>
        </c:ser>
        <c:ser>
          <c:idx val="0"/>
          <c:order val="1"/>
          <c:tx>
            <c:strRef>
              <c:f>List1!$C$1</c:f>
              <c:strCache>
                <c:ptCount val="1"/>
                <c:pt idx="0">
                  <c:v>Šetrní</c:v>
                </c:pt>
              </c:strCache>
            </c:strRef>
          </c:tx>
          <c:spPr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tx2">
                  <a:lumMod val="40000"/>
                  <a:lumOff val="60000"/>
                </a:schemeClr>
              </a:solidFill>
            </a:ln>
          </c:spPr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/>
                </a:pPr>
                <a:endParaRPr lang="cs-CZ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List1!$A$2:$A$5</c:f>
              <c:strCache>
                <c:ptCount val="4"/>
                <c:pt idx="0">
                  <c:v>55-59 let</c:v>
                </c:pt>
                <c:pt idx="1">
                  <c:v>60-64 let</c:v>
                </c:pt>
                <c:pt idx="2">
                  <c:v>65-69 let</c:v>
                </c:pt>
                <c:pt idx="3">
                  <c:v>70-74 let</c:v>
                </c:pt>
              </c:strCache>
            </c:strRef>
          </c:cat>
          <c:val>
            <c:numRef>
              <c:f>List1!$C$2:$C$5</c:f>
              <c:numCache>
                <c:formatCode>0</c:formatCode>
                <c:ptCount val="4"/>
                <c:pt idx="0">
                  <c:v>9.4117647058823533</c:v>
                </c:pt>
                <c:pt idx="1">
                  <c:v>13.937282229965156</c:v>
                </c:pt>
                <c:pt idx="2">
                  <c:v>20.087336244541479</c:v>
                </c:pt>
                <c:pt idx="3">
                  <c:v>19.25925925925926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8B8B-4181-808D-70A8DE5A6406}"/>
            </c:ext>
          </c:extLst>
        </c:ser>
        <c:ser>
          <c:idx val="1"/>
          <c:order val="2"/>
          <c:tx>
            <c:strRef>
              <c:f>List1!$D$1</c:f>
              <c:strCache>
                <c:ptCount val="1"/>
                <c:pt idx="0">
                  <c:v>Zajištění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c:spPr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/>
                </a:pPr>
                <a:endParaRPr lang="cs-CZ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List1!$A$2:$A$5</c:f>
              <c:strCache>
                <c:ptCount val="4"/>
                <c:pt idx="0">
                  <c:v>55-59 let</c:v>
                </c:pt>
                <c:pt idx="1">
                  <c:v>60-64 let</c:v>
                </c:pt>
                <c:pt idx="2">
                  <c:v>65-69 let</c:v>
                </c:pt>
                <c:pt idx="3">
                  <c:v>70-74 let</c:v>
                </c:pt>
              </c:strCache>
            </c:strRef>
          </c:cat>
          <c:val>
            <c:numRef>
              <c:f>List1!$D$2:$D$5</c:f>
              <c:numCache>
                <c:formatCode>0</c:formatCode>
                <c:ptCount val="4"/>
                <c:pt idx="0">
                  <c:v>15.686274509803923</c:v>
                </c:pt>
                <c:pt idx="1">
                  <c:v>14.285714285714286</c:v>
                </c:pt>
                <c:pt idx="2">
                  <c:v>10.917030567685591</c:v>
                </c:pt>
                <c:pt idx="3">
                  <c:v>7.4074074074074066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8B8B-4181-808D-70A8DE5A6406}"/>
            </c:ext>
          </c:extLst>
        </c:ser>
        <c:ser>
          <c:idx val="2"/>
          <c:order val="3"/>
          <c:tx>
            <c:strRef>
              <c:f>List1!$E$1</c:f>
              <c:strCache>
                <c:ptCount val="1"/>
                <c:pt idx="0">
                  <c:v>Bohatí</c:v>
                </c:pt>
              </c:strCache>
            </c:strRef>
          </c:tx>
          <c:spPr>
            <a:solidFill>
              <a:srgbClr val="92D050"/>
            </a:solidFill>
            <a:ln>
              <a:solidFill>
                <a:srgbClr val="92D050"/>
              </a:solidFill>
            </a:ln>
          </c:spPr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/>
                </a:pPr>
                <a:endParaRPr lang="cs-CZ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List1!$A$2:$A$5</c:f>
              <c:strCache>
                <c:ptCount val="4"/>
                <c:pt idx="0">
                  <c:v>55-59 let</c:v>
                </c:pt>
                <c:pt idx="1">
                  <c:v>60-64 let</c:v>
                </c:pt>
                <c:pt idx="2">
                  <c:v>65-69 let</c:v>
                </c:pt>
                <c:pt idx="3">
                  <c:v>70-74 let</c:v>
                </c:pt>
              </c:strCache>
            </c:strRef>
          </c:cat>
          <c:val>
            <c:numRef>
              <c:f>List1!$E$2:$E$5</c:f>
              <c:numCache>
                <c:formatCode>0</c:formatCode>
                <c:ptCount val="4"/>
                <c:pt idx="0">
                  <c:v>5.8823529411764692</c:v>
                </c:pt>
                <c:pt idx="1">
                  <c:v>4.8780487804878065</c:v>
                </c:pt>
                <c:pt idx="2">
                  <c:v>5.6768558951965069</c:v>
                </c:pt>
                <c:pt idx="3">
                  <c:v>1.4814814814814816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8B8B-4181-808D-70A8DE5A6406}"/>
            </c:ext>
          </c:extLst>
        </c:ser>
        <c:dLbls/>
        <c:gapWidth val="0"/>
        <c:overlap val="100"/>
        <c:axId val="143494528"/>
        <c:axId val="143520896"/>
      </c:barChart>
      <c:catAx>
        <c:axId val="143494528"/>
        <c:scaling>
          <c:orientation val="maxMin"/>
        </c:scaling>
        <c:axPos val="l"/>
        <c:numFmt formatCode="General" sourceLinked="0"/>
        <c:tickLblPos val="nextTo"/>
        <c:spPr>
          <a:ln>
            <a:noFill/>
          </a:ln>
        </c:spPr>
        <c:txPr>
          <a:bodyPr/>
          <a:lstStyle/>
          <a:p>
            <a:pPr>
              <a:defRPr sz="1600"/>
            </a:pPr>
            <a:endParaRPr lang="cs-CZ"/>
          </a:p>
        </c:txPr>
        <c:crossAx val="143520896"/>
        <c:crosses val="autoZero"/>
        <c:auto val="1"/>
        <c:lblAlgn val="ctr"/>
        <c:lblOffset val="100"/>
        <c:tickLblSkip val="1"/>
      </c:catAx>
      <c:valAx>
        <c:axId val="143520896"/>
        <c:scaling>
          <c:orientation val="minMax"/>
          <c:max val="40"/>
          <c:min val="0"/>
        </c:scaling>
        <c:delete val="1"/>
        <c:axPos val="b"/>
        <c:numFmt formatCode="0" sourceLinked="1"/>
        <c:tickLblPos val="nextTo"/>
        <c:crossAx val="143494528"/>
        <c:crosses val="max"/>
        <c:crossBetween val="between"/>
        <c:majorUnit val="20"/>
      </c:valAx>
    </c:plotArea>
    <c:legend>
      <c:legendPos val="t"/>
      <c:layout>
        <c:manualLayout>
          <c:xMode val="edge"/>
          <c:yMode val="edge"/>
          <c:x val="0.21115780364410972"/>
          <c:y val="1.3029315960912054E-2"/>
          <c:w val="0.76005144737342634"/>
          <c:h val="7.7408499833286334E-2"/>
        </c:manualLayout>
      </c:layout>
    </c:legend>
    <c:plotVisOnly val="1"/>
    <c:dispBlanksAs val="gap"/>
  </c:chart>
  <c:txPr>
    <a:bodyPr/>
    <a:lstStyle/>
    <a:p>
      <a:pPr>
        <a:defRPr sz="1800"/>
      </a:pPr>
      <a:endParaRPr lang="cs-CZ"/>
    </a:p>
  </c:txPr>
  <c:externalData r:id="rId1"/>
  <c:userShapes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cs-CZ"/>
  <c:chart>
    <c:autoTitleDeleted val="1"/>
    <c:plotArea>
      <c:layout>
        <c:manualLayout>
          <c:layoutTarget val="inner"/>
          <c:xMode val="edge"/>
          <c:yMode val="edge"/>
          <c:x val="0.31693680889166836"/>
          <c:y val="8.5591371391076185E-2"/>
          <c:w val="0.37994807508267248"/>
          <c:h val="0.41111569061679781"/>
        </c:manualLayout>
      </c:layout>
      <c:pieChart>
        <c:varyColors val="1"/>
        <c:ser>
          <c:idx val="0"/>
          <c:order val="0"/>
          <c:tx>
            <c:strRef>
              <c:f>List1!$B$1</c:f>
              <c:strCache>
                <c:ptCount val="1"/>
                <c:pt idx="0">
                  <c:v>Prodej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</c:spPr>
          <c:dPt>
            <c:idx val="0"/>
            <c:spPr>
              <a:solidFill>
                <a:schemeClr val="accent3">
                  <a:lumMod val="75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6331-4A5F-92EC-6F4F003AF727}"/>
              </c:ext>
            </c:extLst>
          </c:dPt>
          <c:dPt>
            <c:idx val="1"/>
            <c:spPr>
              <a:solidFill>
                <a:srgbClr val="92D05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6331-4A5F-92EC-6F4F003AF727}"/>
              </c:ext>
            </c:extLst>
          </c:dPt>
          <c:dPt>
            <c:idx val="2"/>
            <c:extLst xmlns:c16r2="http://schemas.microsoft.com/office/drawing/2015/06/chart">
              <c:ext xmlns:c16="http://schemas.microsoft.com/office/drawing/2014/chart" uri="{C3380CC4-5D6E-409C-BE32-E72D297353CC}">
                <c16:uniqueId val="{00000004-6331-4A5F-92EC-6F4F003AF727}"/>
              </c:ext>
            </c:extLst>
          </c:dPt>
          <c:dLbls>
            <c:dLbl>
              <c:idx val="0"/>
              <c:layout>
                <c:manualLayout>
                  <c:x val="2.2086187782483876E-2"/>
                  <c:y val="-8.3083169291338563E-2"/>
                </c:manualLayout>
              </c:layout>
              <c:tx>
                <c:rich>
                  <a:bodyPr/>
                  <a:lstStyle/>
                  <a:p>
                    <a:pPr>
                      <a:defRPr sz="1700" b="1">
                        <a:solidFill>
                          <a:schemeClr val="accent3">
                            <a:lumMod val="50000"/>
                          </a:schemeClr>
                        </a:solidFill>
                      </a:defRPr>
                    </a:pPr>
                    <a:r>
                      <a:rPr lang="en-US" sz="1700" b="1" dirty="0">
                        <a:solidFill>
                          <a:schemeClr val="accent3">
                            <a:lumMod val="50000"/>
                          </a:schemeClr>
                        </a:solidFill>
                      </a:rPr>
                      <a:t>BĚŽNÁ SOUČÁST</a:t>
                    </a:r>
                  </a:p>
                  <a:p>
                    <a:pPr>
                      <a:defRPr sz="1700" b="1">
                        <a:solidFill>
                          <a:schemeClr val="accent3">
                            <a:lumMod val="50000"/>
                          </a:schemeClr>
                        </a:solidFill>
                      </a:defRPr>
                    </a:pPr>
                    <a:r>
                      <a:rPr lang="en-US" sz="1700" b="1" dirty="0">
                        <a:solidFill>
                          <a:schemeClr val="accent3">
                            <a:lumMod val="50000"/>
                          </a:schemeClr>
                        </a:solidFill>
                      </a:rPr>
                      <a:t>ŽIVOTA 56 %</a:t>
                    </a:r>
                    <a:endParaRPr lang="en-US" b="1" dirty="0">
                      <a:solidFill>
                        <a:schemeClr val="accent3">
                          <a:lumMod val="50000"/>
                        </a:schemeClr>
                      </a:solidFill>
                    </a:endParaRPr>
                  </a:p>
                </c:rich>
              </c:tx>
              <c:spPr/>
              <c:showVal val="1"/>
              <c:showCatName val="1"/>
              <c:separator> </c:separator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331-4A5F-92EC-6F4F003AF727}"/>
                </c:ext>
              </c:extLst>
            </c:dLbl>
            <c:dLbl>
              <c:idx val="1"/>
              <c:layout>
                <c:manualLayout>
                  <c:x val="-4.6675573495551306E-3"/>
                  <c:y val="-1.0125287073490813E-2"/>
                </c:manualLayout>
              </c:layout>
              <c:tx>
                <c:rich>
                  <a:bodyPr/>
                  <a:lstStyle/>
                  <a:p>
                    <a:pPr>
                      <a:defRPr sz="1700" b="1">
                        <a:solidFill>
                          <a:srgbClr val="92D050"/>
                        </a:solidFill>
                      </a:defRPr>
                    </a:pPr>
                    <a:r>
                      <a:rPr lang="en-US" sz="1700" b="1" dirty="0">
                        <a:solidFill>
                          <a:srgbClr val="92D050"/>
                        </a:solidFill>
                      </a:rPr>
                      <a:t>POUŽÍVÁ</a:t>
                    </a:r>
                    <a:r>
                      <a:rPr lang="en-US" sz="1700" b="1" baseline="0" dirty="0">
                        <a:solidFill>
                          <a:srgbClr val="92D050"/>
                        </a:solidFill>
                      </a:rPr>
                      <a:t> AČ TROCHU NEJISTĚ</a:t>
                    </a:r>
                    <a:r>
                      <a:rPr lang="en-US" sz="1700" b="1" dirty="0">
                        <a:solidFill>
                          <a:srgbClr val="92D050"/>
                        </a:solidFill>
                      </a:rPr>
                      <a:t> 37 %</a:t>
                    </a:r>
                    <a:endParaRPr lang="en-US" b="1" dirty="0">
                      <a:solidFill>
                        <a:srgbClr val="92D050"/>
                      </a:solidFill>
                    </a:endParaRPr>
                  </a:p>
                </c:rich>
              </c:tx>
              <c:spPr/>
              <c:showVal val="1"/>
              <c:showCatName val="1"/>
              <c:separator> </c:separator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331-4A5F-92EC-6F4F003AF727}"/>
                </c:ext>
              </c:extLst>
            </c:dLbl>
            <c:dLbl>
              <c:idx val="2"/>
              <c:delet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6331-4A5F-92EC-6F4F003AF72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700"/>
                </a:pPr>
                <a:endParaRPr lang="cs-CZ"/>
              </a:p>
            </c:txPr>
            <c:showVal val="1"/>
            <c:showCatName val="1"/>
            <c:separator> </c:separator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List1!$A$2:$A$4</c:f>
              <c:strCache>
                <c:ptCount val="3"/>
                <c:pt idx="0">
                  <c:v>Běžná součást života</c:v>
                </c:pt>
                <c:pt idx="1">
                  <c:v>Používá ač trochu nejistě</c:v>
                </c:pt>
                <c:pt idx="2">
                  <c:v>a</c:v>
                </c:pt>
              </c:strCache>
            </c:strRef>
          </c:cat>
          <c:val>
            <c:numRef>
              <c:f>List1!$B$2:$B$4</c:f>
              <c:numCache>
                <c:formatCode>General</c:formatCode>
                <c:ptCount val="3"/>
                <c:pt idx="0">
                  <c:v>56</c:v>
                </c:pt>
                <c:pt idx="1">
                  <c:v>37</c:v>
                </c:pt>
                <c:pt idx="2">
                  <c:v>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6331-4A5F-92EC-6F4F003AF727}"/>
            </c:ext>
          </c:extLst>
        </c:ser>
        <c:dLbls/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cs-CZ"/>
    </a:p>
  </c:txPr>
  <c:externalData r:id="rId1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0.9117</cdr:y>
    </cdr:from>
    <cdr:to>
      <cdr:x>1</cdr:x>
      <cdr:y>1</cdr:y>
    </cdr:to>
    <cdr:sp macro="" textlink="">
      <cdr:nvSpPr>
        <cdr:cNvPr id="2" name="Obdélník 1"/>
        <cdr:cNvSpPr/>
      </cdr:nvSpPr>
      <cdr:spPr>
        <a:xfrm xmlns:a="http://schemas.openxmlformats.org/drawingml/2006/main">
          <a:off x="0" y="4198686"/>
          <a:ext cx="6357938" cy="40665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r>
            <a:rPr lang="cs-CZ" sz="1200" dirty="0">
              <a:solidFill>
                <a:schemeClr val="tx1"/>
              </a:solidFill>
            </a:rPr>
            <a:t>Zdroj: ČSSZ, za rok 2014</a:t>
          </a:r>
        </a:p>
      </cdr:txBody>
    </cdr:sp>
  </cdr:relSizeAnchor>
  <cdr:relSizeAnchor xmlns:cdr="http://schemas.openxmlformats.org/drawingml/2006/chartDrawing">
    <cdr:from>
      <cdr:x>0.11675</cdr:x>
      <cdr:y>0.85057</cdr:y>
    </cdr:from>
    <cdr:to>
      <cdr:x>0.80596</cdr:x>
      <cdr:y>1</cdr:y>
    </cdr:to>
    <cdr:sp macro="" textlink="">
      <cdr:nvSpPr>
        <cdr:cNvPr id="3" name="TextovéPole 2"/>
        <cdr:cNvSpPr txBox="1"/>
      </cdr:nvSpPr>
      <cdr:spPr>
        <a:xfrm xmlns:a="http://schemas.openxmlformats.org/drawingml/2006/main">
          <a:off x="1227667" y="4452615"/>
          <a:ext cx="7247466" cy="728279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 marL="285750" indent="-285750">
            <a:buClr>
              <a:schemeClr val="tx2"/>
            </a:buClr>
            <a:buFont typeface="Wingdings" panose="05000000000000000000" pitchFamily="2" charset="2"/>
            <a:buChar char="§"/>
          </a:pPr>
          <a:endParaRPr lang="cs-CZ" sz="24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0.00042</cdr:x>
      <cdr:y>0.9117</cdr:y>
    </cdr:from>
    <cdr:to>
      <cdr:x>1</cdr:x>
      <cdr:y>1</cdr:y>
    </cdr:to>
    <cdr:sp macro="" textlink="">
      <cdr:nvSpPr>
        <cdr:cNvPr id="2" name="Obdélník 1"/>
        <cdr:cNvSpPr/>
      </cdr:nvSpPr>
      <cdr:spPr>
        <a:xfrm xmlns:a="http://schemas.openxmlformats.org/drawingml/2006/main">
          <a:off x="50800" y="4511452"/>
          <a:ext cx="6369549" cy="43202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r>
            <a:rPr lang="cs-CZ" sz="1000" dirty="0">
              <a:solidFill>
                <a:schemeClr val="tx1"/>
              </a:solidFill>
            </a:rPr>
            <a:t>Bonitní respondenti, n=296</a:t>
          </a:r>
          <a:r>
            <a:rPr lang="en-US" sz="1000" dirty="0">
              <a:solidFill>
                <a:schemeClr val="tx1"/>
              </a:solidFill>
            </a:rPr>
            <a:t> [</a:t>
          </a:r>
          <a:r>
            <a:rPr lang="cs-CZ" sz="1000" dirty="0">
              <a:solidFill>
                <a:schemeClr val="tx1"/>
              </a:solidFill>
            </a:rPr>
            <a:t>údaje v %</a:t>
          </a:r>
          <a:r>
            <a:rPr lang="en-US" sz="1000" dirty="0">
              <a:solidFill>
                <a:schemeClr val="tx1"/>
              </a:solidFill>
            </a:rPr>
            <a:t>]</a:t>
          </a:r>
          <a:endParaRPr lang="cs-CZ" sz="1000" dirty="0">
            <a:solidFill>
              <a:schemeClr val="tx1"/>
            </a:solidFill>
          </a:endParaRP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1.38688E-7</cdr:x>
      <cdr:y>0.75578</cdr:y>
    </cdr:from>
    <cdr:to>
      <cdr:x>0.79893</cdr:x>
      <cdr:y>0.84408</cdr:y>
    </cdr:to>
    <cdr:sp macro="" textlink="">
      <cdr:nvSpPr>
        <cdr:cNvPr id="3" name="Obdélník 2"/>
        <cdr:cNvSpPr/>
      </cdr:nvSpPr>
      <cdr:spPr>
        <a:xfrm xmlns:a="http://schemas.openxmlformats.org/drawingml/2006/main">
          <a:off x="1" y="3682189"/>
          <a:ext cx="5760646" cy="43020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r>
            <a:rPr lang="cs-CZ" sz="1200" dirty="0">
              <a:solidFill>
                <a:schemeClr val="tx1"/>
              </a:solidFill>
            </a:rPr>
            <a:t>Zdroj: ČSÚ, 2014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/>
            </a:lvl1pPr>
          </a:lstStyle>
          <a:p>
            <a:endParaRPr lang="cs-CZ">
              <a:latin typeface="Work Sans" panose="00000500000000000000" pitchFamily="2" charset="-18"/>
            </a:endParaRP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/>
            </a:lvl1pPr>
          </a:lstStyle>
          <a:p>
            <a:fld id="{8394A3BF-B644-41F3-8238-607877CAB855}" type="datetime1">
              <a:rPr lang="cs-CZ" smtClean="0">
                <a:latin typeface="Work Sans" panose="00000500000000000000" pitchFamily="2" charset="-18"/>
              </a:rPr>
              <a:pPr/>
              <a:t>15. 11. 2016</a:t>
            </a:fld>
            <a:endParaRPr lang="cs-CZ">
              <a:latin typeface="Work Sans" panose="00000500000000000000" pitchFamily="2" charset="-18"/>
            </a:endParaRP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/>
            </a:lvl1pPr>
          </a:lstStyle>
          <a:p>
            <a:endParaRPr lang="cs-CZ">
              <a:latin typeface="Work Sans" panose="00000500000000000000" pitchFamily="2" charset="-18"/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6349218" y="9430091"/>
            <a:ext cx="446884" cy="4964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/>
            </a:lvl1pPr>
          </a:lstStyle>
          <a:p>
            <a:pPr algn="ctr"/>
            <a:fld id="{8087F5C0-C47B-4ADC-B674-E6137BD85A29}" type="slidenum">
              <a:rPr lang="cs-CZ" smtClean="0">
                <a:latin typeface="Work Sans" panose="00000500000000000000" pitchFamily="2" charset="-18"/>
              </a:rPr>
              <a:pPr algn="ctr"/>
              <a:t>‹#›</a:t>
            </a:fld>
            <a:endParaRPr lang="cs-CZ" dirty="0">
              <a:latin typeface="Work Sans" panose="00000500000000000000" pitchFamily="2" charset="-18"/>
            </a:endParaRP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108602" y="9546539"/>
            <a:ext cx="240616" cy="263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74153691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latin typeface="Work Sans" panose="00000500000000000000" pitchFamily="2" charset="-18"/>
              </a:defRPr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latin typeface="Work Sans" panose="00000500000000000000" pitchFamily="2" charset="-18"/>
              </a:defRPr>
            </a:lvl1pPr>
          </a:lstStyle>
          <a:p>
            <a:fld id="{141CE7D5-8ED1-43DE-9449-4BCE61212868}" type="datetime1">
              <a:rPr lang="cs-CZ" smtClean="0"/>
              <a:pPr/>
              <a:t>15. 11. 2016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377649" y="4715907"/>
            <a:ext cx="6042378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latin typeface="Work Sans" panose="00000500000000000000" pitchFamily="2" charset="-18"/>
              </a:defRPr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6420026" y="9430091"/>
            <a:ext cx="376076" cy="4964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latin typeface="Work Sans" panose="00000500000000000000" pitchFamily="2" charset="-18"/>
              </a:defRPr>
            </a:lvl1pPr>
          </a:lstStyle>
          <a:p>
            <a:fld id="{D92F8A01-12EE-46DB-B110-E7D69DA3B29F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8" name="Obrázek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79411" y="9546539"/>
            <a:ext cx="240616" cy="263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634905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Work Sans" panose="00000500000000000000" pitchFamily="2" charset="-18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Work Sans" panose="00000500000000000000" pitchFamily="2" charset="-18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Work Sans" panose="00000500000000000000" pitchFamily="2" charset="-18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Work Sans" panose="00000500000000000000" pitchFamily="2" charset="-18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Work Sans" panose="00000500000000000000" pitchFamily="2" charset="-18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2F8A01-12EE-46DB-B110-E7D69DA3B29F}" type="slidenum">
              <a:rPr lang="cs-CZ" smtClean="0">
                <a:solidFill>
                  <a:prstClr val="black"/>
                </a:solidFill>
              </a:rPr>
              <a:pPr/>
              <a:t>1</a:t>
            </a:fld>
            <a:endParaRPr lang="cs-CZ">
              <a:solidFill>
                <a:prstClr val="black"/>
              </a:solidFill>
            </a:endParaRPr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38F0E3F3-E141-4FF4-8A35-C7C8B81F616A}" type="datetime1">
              <a:rPr lang="cs-CZ" smtClean="0">
                <a:solidFill>
                  <a:prstClr val="black"/>
                </a:solidFill>
              </a:rPr>
              <a:pPr/>
              <a:t>15. 11. 2016</a:t>
            </a:fld>
            <a:endParaRPr lang="cs-CZ">
              <a:solidFill>
                <a:prstClr val="black"/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>
              <a:solidFill>
                <a:prstClr val="black"/>
              </a:solidFill>
            </a:endParaRPr>
          </a:p>
        </p:txBody>
      </p:sp>
      <p:sp>
        <p:nvSpPr>
          <p:cNvPr id="7" name="Zástupný symbol pro záhlaví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cs-CZ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1262738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Jedná se o čistý</a:t>
            </a:r>
            <a:r>
              <a:rPr lang="cs-CZ" baseline="0" dirty="0"/>
              <a:t> příjem domácnosti za měsíc</a:t>
            </a:r>
            <a:endParaRPr lang="cs-CZ" dirty="0"/>
          </a:p>
          <a:p>
            <a:r>
              <a:rPr lang="cs-CZ" dirty="0"/>
              <a:t>Finanční pomoc od</a:t>
            </a:r>
            <a:r>
              <a:rPr lang="cs-CZ" baseline="0" dirty="0"/>
              <a:t> potomků dostává jen mizivé procento – 12% /5% /2%.</a:t>
            </a:r>
          </a:p>
          <a:p>
            <a:r>
              <a:rPr lang="cs-CZ" baseline="0" dirty="0"/>
              <a:t>Udělat co mají všichni stejné jen jednou a pak rozdíly</a:t>
            </a:r>
            <a:endParaRPr lang="en-US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cs-CZ">
              <a:solidFill>
                <a:prstClr val="black"/>
              </a:solidFill>
            </a:endParaRPr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141CE7D5-8ED1-43DE-9449-4BCE61212868}" type="datetime1">
              <a:rPr lang="cs-CZ" smtClean="0">
                <a:solidFill>
                  <a:prstClr val="black"/>
                </a:solidFill>
              </a:rPr>
              <a:pPr/>
              <a:t>15. 11. 2016</a:t>
            </a:fld>
            <a:endParaRPr lang="cs-CZ">
              <a:solidFill>
                <a:prstClr val="black"/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>
              <a:solidFill>
                <a:prstClr val="black"/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D92F8A01-12EE-46DB-B110-E7D69DA3B29F}" type="slidenum">
              <a:rPr lang="cs-CZ" smtClean="0">
                <a:solidFill>
                  <a:prstClr val="black"/>
                </a:solidFill>
              </a:rPr>
              <a:pPr/>
              <a:t>10</a:t>
            </a:fld>
            <a:endParaRPr lang="cs-CZ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829267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>
                <a:solidFill>
                  <a:srgbClr val="FF0000"/>
                </a:solidFill>
              </a:rPr>
              <a:t>Budou tam nějaké sny?</a:t>
            </a:r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cs-CZ">
              <a:solidFill>
                <a:prstClr val="black"/>
              </a:solidFill>
            </a:endParaRPr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141CE7D5-8ED1-43DE-9449-4BCE61212868}" type="datetime1">
              <a:rPr lang="cs-CZ" smtClean="0">
                <a:solidFill>
                  <a:prstClr val="black"/>
                </a:solidFill>
              </a:rPr>
              <a:pPr/>
              <a:t>15. 11. 2016</a:t>
            </a:fld>
            <a:endParaRPr lang="cs-CZ">
              <a:solidFill>
                <a:prstClr val="black"/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>
              <a:solidFill>
                <a:prstClr val="black"/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D92F8A01-12EE-46DB-B110-E7D69DA3B29F}" type="slidenum">
              <a:rPr lang="cs-CZ" smtClean="0">
                <a:solidFill>
                  <a:prstClr val="black"/>
                </a:solidFill>
              </a:rPr>
              <a:pPr/>
              <a:t>11</a:t>
            </a:fld>
            <a:endParaRPr lang="cs-CZ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4797292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* dle ČSÚ nakupuje</a:t>
            </a:r>
            <a:r>
              <a:rPr lang="cs-CZ" baseline="0" dirty="0"/>
              <a:t> online v kategorii 55-74letých:</a:t>
            </a:r>
          </a:p>
          <a:p>
            <a:r>
              <a:rPr lang="cs-CZ" baseline="0" dirty="0"/>
              <a:t>v posledních 3 měsících 8 %, v posledních 12 měsících 16 %, aspoň někdy v minulosti 26 % - údaje r.2015</a:t>
            </a:r>
          </a:p>
          <a:p>
            <a:r>
              <a:rPr lang="cs-CZ" baseline="0" dirty="0"/>
              <a:t>Ti, co nenakupují: preferují prodejnu (30 %), nemají na to dost znalostí (13 %), bojí se komplikované reklamace (6 %) nebo nevěří v bezpečnost plateb (4 %).</a:t>
            </a:r>
          </a:p>
          <a:p>
            <a:endParaRPr lang="cs-CZ" baseline="0" dirty="0"/>
          </a:p>
          <a:p>
            <a:r>
              <a:rPr lang="cs-CZ" baseline="0" dirty="0"/>
              <a:t>Geografické srovnání (2014):</a:t>
            </a:r>
          </a:p>
          <a:p>
            <a:r>
              <a:rPr lang="cs-CZ" baseline="0" dirty="0"/>
              <a:t>55-64 ČR 22%, DE 56 %, AT 32 %, SK 25 %, PL 13 %, SV 68 %, UK 70 %, EU28 35 %</a:t>
            </a:r>
          </a:p>
          <a:p>
            <a:r>
              <a:rPr lang="cs-CZ" baseline="0" dirty="0"/>
              <a:t>65-74 ČR 11 %, DE 33 %, AT 17 %, SK 10 %, PL 6 %, SV 50 %, UK 53 %, EU28 23 %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2F8A01-12EE-46DB-B110-E7D69DA3B29F}" type="slidenum">
              <a:rPr lang="cs-CZ" smtClean="0">
                <a:solidFill>
                  <a:prstClr val="black"/>
                </a:solidFill>
              </a:rPr>
              <a:pPr/>
              <a:t>12</a:t>
            </a:fld>
            <a:endParaRPr lang="cs-CZ">
              <a:solidFill>
                <a:prstClr val="black"/>
              </a:solidFill>
            </a:endParaRPr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5C6996FA-1CDC-416E-BE42-EA658195C279}" type="datetime1">
              <a:rPr lang="cs-CZ" smtClean="0">
                <a:solidFill>
                  <a:prstClr val="black"/>
                </a:solidFill>
              </a:rPr>
              <a:pPr/>
              <a:t>15. 11. 2016</a:t>
            </a:fld>
            <a:endParaRPr lang="cs-CZ">
              <a:solidFill>
                <a:prstClr val="black"/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>
              <a:solidFill>
                <a:prstClr val="black"/>
              </a:solidFill>
            </a:endParaRPr>
          </a:p>
        </p:txBody>
      </p:sp>
      <p:sp>
        <p:nvSpPr>
          <p:cNvPr id="7" name="Zástupný symbol pro záhlaví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cs-CZ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9271815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b="1" baseline="0" dirty="0"/>
              <a:t>hlavně to bylo: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Work Sans" panose="00000500000000000000" pitchFamily="2" charset="-18"/>
                <a:ea typeface="+mn-ea"/>
                <a:cs typeface="+mn-cs"/>
              </a:rPr>
              <a:t>pobyt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Work Sans" panose="00000500000000000000" pitchFamily="2" charset="-18"/>
                <a:ea typeface="+mn-ea"/>
                <a:cs typeface="+mn-cs"/>
              </a:rPr>
              <a:t> u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Work Sans" panose="00000500000000000000" pitchFamily="2" charset="-18"/>
                <a:ea typeface="+mn-ea"/>
                <a:cs typeface="+mn-cs"/>
              </a:rPr>
              <a:t>moře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Work Sans" panose="00000500000000000000" pitchFamily="2" charset="-18"/>
                <a:ea typeface="+mn-ea"/>
                <a:cs typeface="+mn-cs"/>
              </a:rPr>
              <a:t>,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Work Sans" panose="00000500000000000000" pitchFamily="2" charset="-18"/>
                <a:ea typeface="+mn-ea"/>
                <a:cs typeface="+mn-cs"/>
              </a:rPr>
              <a:t>na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Work Sans" panose="00000500000000000000" pitchFamily="2" charset="-18"/>
                <a:ea typeface="+mn-ea"/>
                <a:cs typeface="+mn-cs"/>
              </a:rPr>
              <a:t>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Work Sans" panose="00000500000000000000" pitchFamily="2" charset="-18"/>
                <a:ea typeface="+mn-ea"/>
                <a:cs typeface="+mn-cs"/>
              </a:rPr>
              <a:t>pláži</a:t>
            </a:r>
            <a:r>
              <a:rPr lang="cs-CZ" sz="1200" b="0" i="0" u="none" strike="noStrike" kern="1200" dirty="0">
                <a:solidFill>
                  <a:schemeClr val="tx1"/>
                </a:solidFill>
                <a:effectLst/>
                <a:latin typeface="Work Sans" panose="00000500000000000000" pitchFamily="2" charset="-18"/>
                <a:ea typeface="+mn-ea"/>
                <a:cs typeface="+mn-cs"/>
              </a:rPr>
              <a:t> (39 %);</a:t>
            </a:r>
            <a:r>
              <a:rPr lang="en-US" dirty="0"/>
              <a:t>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Work Sans" panose="00000500000000000000" pitchFamily="2" charset="-18"/>
                <a:ea typeface="+mn-ea"/>
                <a:cs typeface="+mn-cs"/>
              </a:rPr>
              <a:t>aktivní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Work Sans" panose="00000500000000000000" pitchFamily="2" charset="-18"/>
                <a:ea typeface="+mn-ea"/>
                <a:cs typeface="+mn-cs"/>
              </a:rPr>
              <a:t>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Work Sans" panose="00000500000000000000" pitchFamily="2" charset="-18"/>
                <a:ea typeface="+mn-ea"/>
                <a:cs typeface="+mn-cs"/>
              </a:rPr>
              <a:t>turistika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Work Sans" panose="00000500000000000000" pitchFamily="2" charset="-18"/>
                <a:ea typeface="+mn-ea"/>
                <a:cs typeface="+mn-cs"/>
              </a:rPr>
              <a:t>,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Work Sans" panose="00000500000000000000" pitchFamily="2" charset="-18"/>
                <a:ea typeface="+mn-ea"/>
                <a:cs typeface="+mn-cs"/>
              </a:rPr>
              <a:t>cykloturistika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Work Sans" panose="00000500000000000000" pitchFamily="2" charset="-18"/>
                <a:ea typeface="+mn-ea"/>
                <a:cs typeface="+mn-cs"/>
              </a:rPr>
              <a:t>,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Work Sans" panose="00000500000000000000" pitchFamily="2" charset="-18"/>
                <a:ea typeface="+mn-ea"/>
                <a:cs typeface="+mn-cs"/>
              </a:rPr>
              <a:t>horská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Work Sans" panose="00000500000000000000" pitchFamily="2" charset="-18"/>
                <a:ea typeface="+mn-ea"/>
                <a:cs typeface="+mn-cs"/>
              </a:rPr>
              <a:t>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Work Sans" panose="00000500000000000000" pitchFamily="2" charset="-18"/>
                <a:ea typeface="+mn-ea"/>
                <a:cs typeface="+mn-cs"/>
              </a:rPr>
              <a:t>turistika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Work Sans" panose="00000500000000000000" pitchFamily="2" charset="-18"/>
                <a:ea typeface="+mn-ea"/>
                <a:cs typeface="+mn-cs"/>
              </a:rPr>
              <a:t>, sport</a:t>
            </a:r>
            <a:r>
              <a:rPr lang="cs-CZ" sz="1200" b="0" i="0" u="none" strike="noStrike" kern="1200" dirty="0">
                <a:solidFill>
                  <a:schemeClr val="tx1"/>
                </a:solidFill>
                <a:effectLst/>
                <a:latin typeface="Work Sans" panose="00000500000000000000" pitchFamily="2" charset="-18"/>
                <a:ea typeface="+mn-ea"/>
                <a:cs typeface="+mn-cs"/>
              </a:rPr>
              <a:t> (40 %);</a:t>
            </a:r>
            <a:r>
              <a:rPr lang="en-US" dirty="0"/>
              <a:t>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Work Sans" panose="00000500000000000000" pitchFamily="2" charset="-18"/>
                <a:ea typeface="+mn-ea"/>
                <a:cs typeface="+mn-cs"/>
              </a:rPr>
              <a:t>chalupaření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Work Sans" panose="00000500000000000000" pitchFamily="2" charset="-18"/>
                <a:ea typeface="+mn-ea"/>
                <a:cs typeface="+mn-cs"/>
              </a:rPr>
              <a:t>,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Work Sans" panose="00000500000000000000" pitchFamily="2" charset="-18"/>
                <a:ea typeface="+mn-ea"/>
                <a:cs typeface="+mn-cs"/>
              </a:rPr>
              <a:t>chataření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Work Sans" panose="00000500000000000000" pitchFamily="2" charset="-18"/>
                <a:ea typeface="+mn-ea"/>
                <a:cs typeface="+mn-cs"/>
              </a:rPr>
              <a:t>,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Work Sans" panose="00000500000000000000" pitchFamily="2" charset="-18"/>
                <a:ea typeface="+mn-ea"/>
                <a:cs typeface="+mn-cs"/>
              </a:rPr>
              <a:t>práce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Work Sans" panose="00000500000000000000" pitchFamily="2" charset="-18"/>
                <a:ea typeface="+mn-ea"/>
                <a:cs typeface="+mn-cs"/>
              </a:rPr>
              <a:t>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Work Sans" panose="00000500000000000000" pitchFamily="2" charset="-18"/>
                <a:ea typeface="+mn-ea"/>
                <a:cs typeface="+mn-cs"/>
              </a:rPr>
              <a:t>na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Work Sans" panose="00000500000000000000" pitchFamily="2" charset="-18"/>
                <a:ea typeface="+mn-ea"/>
                <a:cs typeface="+mn-cs"/>
              </a:rPr>
              <a:t>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Work Sans" panose="00000500000000000000" pitchFamily="2" charset="-18"/>
                <a:ea typeface="+mn-ea"/>
                <a:cs typeface="+mn-cs"/>
              </a:rPr>
              <a:t>zahradě</a:t>
            </a:r>
            <a:r>
              <a:rPr lang="cs-CZ" sz="1200" b="0" i="0" u="none" strike="noStrike" kern="1200" dirty="0">
                <a:solidFill>
                  <a:schemeClr val="tx1"/>
                </a:solidFill>
                <a:effectLst/>
                <a:latin typeface="Work Sans" panose="00000500000000000000" pitchFamily="2" charset="-18"/>
                <a:ea typeface="+mn-ea"/>
                <a:cs typeface="+mn-cs"/>
              </a:rPr>
              <a:t> (40 %);</a:t>
            </a:r>
            <a:r>
              <a:rPr lang="en-US" dirty="0"/>
              <a:t>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Work Sans" panose="00000500000000000000" pitchFamily="2" charset="-18"/>
                <a:ea typeface="+mn-ea"/>
                <a:cs typeface="+mn-cs"/>
              </a:rPr>
              <a:t>zdravotní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Work Sans" panose="00000500000000000000" pitchFamily="2" charset="-18"/>
                <a:ea typeface="+mn-ea"/>
                <a:cs typeface="+mn-cs"/>
              </a:rPr>
              <a:t>,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Work Sans" panose="00000500000000000000" pitchFamily="2" charset="-18"/>
                <a:ea typeface="+mn-ea"/>
                <a:cs typeface="+mn-cs"/>
              </a:rPr>
              <a:t>léčebné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Work Sans" panose="00000500000000000000" pitchFamily="2" charset="-18"/>
                <a:ea typeface="+mn-ea"/>
                <a:cs typeface="+mn-cs"/>
              </a:rPr>
              <a:t>,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Work Sans" panose="00000500000000000000" pitchFamily="2" charset="-18"/>
                <a:ea typeface="+mn-ea"/>
                <a:cs typeface="+mn-cs"/>
              </a:rPr>
              <a:t>rekondiční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Work Sans" panose="00000500000000000000" pitchFamily="2" charset="-18"/>
                <a:ea typeface="+mn-ea"/>
                <a:cs typeface="+mn-cs"/>
              </a:rPr>
              <a:t>,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Work Sans" panose="00000500000000000000" pitchFamily="2" charset="-18"/>
                <a:ea typeface="+mn-ea"/>
                <a:cs typeface="+mn-cs"/>
              </a:rPr>
              <a:t>relaxační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Work Sans" panose="00000500000000000000" pitchFamily="2" charset="-18"/>
                <a:ea typeface="+mn-ea"/>
                <a:cs typeface="+mn-cs"/>
              </a:rPr>
              <a:t>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Work Sans" panose="00000500000000000000" pitchFamily="2" charset="-18"/>
                <a:ea typeface="+mn-ea"/>
                <a:cs typeface="+mn-cs"/>
              </a:rPr>
              <a:t>pobyty</a:t>
            </a:r>
            <a:r>
              <a:rPr lang="en-US" dirty="0"/>
              <a:t> </a:t>
            </a:r>
            <a:r>
              <a:rPr lang="cs-CZ" dirty="0"/>
              <a:t>(20 %)</a:t>
            </a:r>
            <a:endParaRPr lang="cs-CZ" b="1" baseline="0" dirty="0"/>
          </a:p>
          <a:p>
            <a:r>
              <a:rPr lang="cs-CZ" b="1" baseline="0" dirty="0"/>
              <a:t>Méně vyhovuje: </a:t>
            </a:r>
            <a:r>
              <a:rPr lang="cs-CZ" baseline="0" dirty="0"/>
              <a:t>dovolená doma, strávená péčí o děti/vnoučata a městská turistika.</a:t>
            </a:r>
            <a:endParaRPr lang="en-US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cs-CZ">
              <a:solidFill>
                <a:prstClr val="black"/>
              </a:solidFill>
            </a:endParaRPr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141CE7D5-8ED1-43DE-9449-4BCE61212868}" type="datetime1">
              <a:rPr lang="cs-CZ" smtClean="0">
                <a:solidFill>
                  <a:prstClr val="black"/>
                </a:solidFill>
              </a:rPr>
              <a:pPr/>
              <a:t>15. 11. 2016</a:t>
            </a:fld>
            <a:endParaRPr lang="cs-CZ">
              <a:solidFill>
                <a:prstClr val="black"/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>
              <a:solidFill>
                <a:prstClr val="black"/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D92F8A01-12EE-46DB-B110-E7D69DA3B29F}" type="slidenum">
              <a:rPr lang="cs-CZ" smtClean="0">
                <a:solidFill>
                  <a:prstClr val="black"/>
                </a:solidFill>
              </a:rPr>
              <a:pPr/>
              <a:t>13</a:t>
            </a:fld>
            <a:endParaRPr lang="cs-CZ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2003799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Jen 7 % je nevyužívá</a:t>
            </a:r>
            <a:r>
              <a:rPr lang="cs-CZ" baseline="0" dirty="0"/>
              <a:t> nebo se jich bojí nebo se o ně nezajímá</a:t>
            </a:r>
          </a:p>
          <a:p>
            <a:r>
              <a:rPr lang="cs-CZ" baseline="0" dirty="0"/>
              <a:t>s PC a internetem se naučili často v práci</a:t>
            </a:r>
          </a:p>
          <a:p>
            <a:r>
              <a:rPr lang="cs-CZ" dirty="0"/>
              <a:t>Bez technologií: internet by</a:t>
            </a:r>
            <a:r>
              <a:rPr lang="cs-CZ" baseline="0" dirty="0"/>
              <a:t> postrádalo 74 %, </a:t>
            </a:r>
            <a:r>
              <a:rPr lang="cs-CZ" dirty="0"/>
              <a:t>PC 70 %, </a:t>
            </a:r>
            <a:r>
              <a:rPr lang="cs-CZ" dirty="0" err="1"/>
              <a:t>smartphone</a:t>
            </a:r>
            <a:r>
              <a:rPr lang="cs-CZ" dirty="0"/>
              <a:t> 58 %,</a:t>
            </a:r>
            <a:r>
              <a:rPr lang="cs-CZ" baseline="0" dirty="0"/>
              <a:t> tablet 32 % jeho současných majitelů</a:t>
            </a:r>
          </a:p>
          <a:p>
            <a:endParaRPr lang="cs-CZ" baseline="0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cs-CZ">
              <a:solidFill>
                <a:prstClr val="black"/>
              </a:solidFill>
            </a:endParaRPr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141CE7D5-8ED1-43DE-9449-4BCE61212868}" type="datetime1">
              <a:rPr lang="cs-CZ" smtClean="0">
                <a:solidFill>
                  <a:prstClr val="black"/>
                </a:solidFill>
              </a:rPr>
              <a:pPr/>
              <a:t>15. 11. 2016</a:t>
            </a:fld>
            <a:endParaRPr lang="cs-CZ">
              <a:solidFill>
                <a:prstClr val="black"/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>
              <a:solidFill>
                <a:prstClr val="black"/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D92F8A01-12EE-46DB-B110-E7D69DA3B29F}" type="slidenum">
              <a:rPr lang="cs-CZ" smtClean="0">
                <a:solidFill>
                  <a:prstClr val="black"/>
                </a:solidFill>
              </a:rPr>
              <a:pPr/>
              <a:t>14</a:t>
            </a:fld>
            <a:endParaRPr lang="cs-CZ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312355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dle ČSÚ 55-64letí,</a:t>
            </a:r>
            <a:r>
              <a:rPr lang="cs-CZ" baseline="0" dirty="0"/>
              <a:t> kteří nakupují online, platí: 48 % </a:t>
            </a:r>
            <a:r>
              <a:rPr lang="cs-CZ" baseline="0" dirty="0" err="1"/>
              <a:t>neonline</a:t>
            </a:r>
            <a:r>
              <a:rPr lang="cs-CZ" baseline="0" dirty="0"/>
              <a:t> – hlavně při převzetí dobírky nebo os. odběru a 32 % online – hlavně převod přes internetové bankovnictví. </a:t>
            </a:r>
            <a:r>
              <a:rPr lang="cs-CZ" baseline="0" dirty="0" err="1"/>
              <a:t>Nakupují:oblečení+obuv+sportovní</a:t>
            </a:r>
            <a:r>
              <a:rPr lang="cs-CZ" baseline="0" dirty="0"/>
              <a:t> vybavení (26 %), vybavení domácnosti (22 %), </a:t>
            </a:r>
            <a:r>
              <a:rPr lang="cs-CZ" baseline="0" dirty="0" err="1"/>
              <a:t>potraviny+kosmetika+léky</a:t>
            </a:r>
            <a:r>
              <a:rPr lang="cs-CZ" baseline="0" dirty="0"/>
              <a:t> (18 %), vstupenky na kulturu a sportovní akce (17 %), … elektronika (14 %), dovolená cca 10-20 %</a:t>
            </a:r>
          </a:p>
          <a:p>
            <a:endParaRPr lang="cs-CZ" baseline="0" dirty="0"/>
          </a:p>
          <a:p>
            <a:endParaRPr lang="en-US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cs-CZ">
              <a:solidFill>
                <a:prstClr val="black"/>
              </a:solidFill>
            </a:endParaRPr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141CE7D5-8ED1-43DE-9449-4BCE61212868}" type="datetime1">
              <a:rPr lang="cs-CZ" smtClean="0">
                <a:solidFill>
                  <a:prstClr val="black"/>
                </a:solidFill>
              </a:rPr>
              <a:pPr/>
              <a:t>15. 11. 2016</a:t>
            </a:fld>
            <a:endParaRPr lang="cs-CZ">
              <a:solidFill>
                <a:prstClr val="black"/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>
              <a:solidFill>
                <a:prstClr val="black"/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D92F8A01-12EE-46DB-B110-E7D69DA3B29F}" type="slidenum">
              <a:rPr lang="cs-CZ" smtClean="0">
                <a:solidFill>
                  <a:prstClr val="black"/>
                </a:solidFill>
              </a:rPr>
              <a:pPr/>
              <a:t>15</a:t>
            </a:fld>
            <a:endParaRPr lang="cs-CZ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1963732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b="1" dirty="0"/>
              <a:t>Aspoň 2krát za rok: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cs-CZ" dirty="0"/>
              <a:t>restaurace, hospody, kavárny: 69 %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cs-CZ" dirty="0"/>
              <a:t>výlety za kulturou, památkami: 53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cs-CZ" dirty="0"/>
              <a:t>divadlo, výstava, koncert vážné hudby:  42 %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cs-CZ" dirty="0"/>
              <a:t>sportovní akce: 24 %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cs-CZ" dirty="0"/>
              <a:t>popové a rockové koncerty: 6 %</a:t>
            </a:r>
          </a:p>
          <a:p>
            <a:r>
              <a:rPr lang="cs-CZ" dirty="0"/>
              <a:t>Bohatí –</a:t>
            </a:r>
            <a:r>
              <a:rPr lang="cs-CZ" baseline="0" dirty="0"/>
              <a:t> popové koncerty 9 %</a:t>
            </a:r>
            <a:endParaRPr lang="en-US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cs-CZ">
              <a:solidFill>
                <a:prstClr val="black"/>
              </a:solidFill>
            </a:endParaRPr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141CE7D5-8ED1-43DE-9449-4BCE61212868}" type="datetime1">
              <a:rPr lang="cs-CZ" smtClean="0">
                <a:solidFill>
                  <a:prstClr val="black"/>
                </a:solidFill>
              </a:rPr>
              <a:pPr/>
              <a:t>15. 11. 2016</a:t>
            </a:fld>
            <a:endParaRPr lang="cs-CZ">
              <a:solidFill>
                <a:prstClr val="black"/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>
              <a:solidFill>
                <a:prstClr val="black"/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D92F8A01-12EE-46DB-B110-E7D69DA3B29F}" type="slidenum">
              <a:rPr lang="cs-CZ" smtClean="0">
                <a:solidFill>
                  <a:prstClr val="black"/>
                </a:solidFill>
              </a:rPr>
              <a:pPr/>
              <a:t>16</a:t>
            </a:fld>
            <a:endParaRPr lang="cs-CZ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2245291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nepracující</a:t>
            </a:r>
            <a:r>
              <a:rPr lang="cs-CZ" baseline="0" dirty="0"/>
              <a:t> tráví čas: zahrada 55 %, vnoučata 31 %, čtení 30 %</a:t>
            </a:r>
            <a:endParaRPr lang="cs-CZ" dirty="0"/>
          </a:p>
          <a:p>
            <a:r>
              <a:rPr lang="cs-CZ" dirty="0"/>
              <a:t>týdně všichni: zahradní</a:t>
            </a:r>
            <a:r>
              <a:rPr lang="cs-CZ" baseline="0" dirty="0"/>
              <a:t> práce 62 %, koníčky 49 %, návštěvy přátel a rodiny 41 % (dále c</a:t>
            </a:r>
            <a:r>
              <a:rPr lang="cs-CZ" dirty="0"/>
              <a:t>halupaření 30 %, </a:t>
            </a:r>
            <a:r>
              <a:rPr lang="cs-CZ" baseline="0" dirty="0"/>
              <a:t>výlety do přírody, turistika  30%, aktivní sportování 27 %), naopak MOC NE: veřejná aktivita, vzdělávání, nakupování</a:t>
            </a:r>
          </a:p>
          <a:p>
            <a:r>
              <a:rPr lang="cs-CZ" baseline="0" dirty="0"/>
              <a:t>„Bohatí“ dělají častěji turistiku (60 %) a aktivně sport (46 %)</a:t>
            </a:r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cs-CZ">
              <a:solidFill>
                <a:prstClr val="black"/>
              </a:solidFill>
            </a:endParaRPr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141CE7D5-8ED1-43DE-9449-4BCE61212868}" type="datetime1">
              <a:rPr lang="cs-CZ" smtClean="0">
                <a:solidFill>
                  <a:prstClr val="black"/>
                </a:solidFill>
              </a:rPr>
              <a:pPr/>
              <a:t>15. 11. 2016</a:t>
            </a:fld>
            <a:endParaRPr lang="cs-CZ">
              <a:solidFill>
                <a:prstClr val="black"/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>
              <a:solidFill>
                <a:prstClr val="black"/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D92F8A01-12EE-46DB-B110-E7D69DA3B29F}" type="slidenum">
              <a:rPr lang="cs-CZ" smtClean="0">
                <a:solidFill>
                  <a:prstClr val="black"/>
                </a:solidFill>
              </a:rPr>
              <a:pPr/>
              <a:t>17</a:t>
            </a:fld>
            <a:endParaRPr lang="cs-CZ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2299886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stárne generace, která internet běžně v práci</a:t>
            </a:r>
            <a:r>
              <a:rPr lang="cs-CZ" baseline="0" dirty="0"/>
              <a:t> používala</a:t>
            </a:r>
          </a:p>
          <a:p>
            <a:r>
              <a:rPr lang="cs-CZ" baseline="0" dirty="0"/>
              <a:t>podíl seniorů online výrazně roste</a:t>
            </a:r>
          </a:p>
          <a:p>
            <a:r>
              <a:rPr lang="cs-CZ" baseline="0" dirty="0"/>
              <a:t>v západních zemích je potenciální budoucí hodnota (zejména Německo a Rakousko, které nám jsou nejpodobnější).</a:t>
            </a:r>
            <a:endParaRPr lang="en-US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cs-CZ">
              <a:solidFill>
                <a:prstClr val="black"/>
              </a:solidFill>
            </a:endParaRPr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141CE7D5-8ED1-43DE-9449-4BCE61212868}" type="datetime1">
              <a:rPr lang="cs-CZ" smtClean="0">
                <a:solidFill>
                  <a:prstClr val="black"/>
                </a:solidFill>
              </a:rPr>
              <a:pPr/>
              <a:t>15. 11. 2016</a:t>
            </a:fld>
            <a:endParaRPr lang="cs-CZ">
              <a:solidFill>
                <a:prstClr val="black"/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>
              <a:solidFill>
                <a:prstClr val="black"/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D92F8A01-12EE-46DB-B110-E7D69DA3B29F}" type="slidenum">
              <a:rPr lang="cs-CZ" smtClean="0">
                <a:solidFill>
                  <a:prstClr val="black"/>
                </a:solidFill>
              </a:rPr>
              <a:pPr/>
              <a:t>18</a:t>
            </a:fld>
            <a:endParaRPr lang="cs-CZ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924576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2F8A01-12EE-46DB-B110-E7D69DA3B29F}" type="slidenum">
              <a:rPr lang="cs-CZ" smtClean="0">
                <a:solidFill>
                  <a:prstClr val="black"/>
                </a:solidFill>
              </a:rPr>
              <a:pPr/>
              <a:t>19</a:t>
            </a:fld>
            <a:endParaRPr lang="cs-CZ">
              <a:solidFill>
                <a:prstClr val="black"/>
              </a:solidFill>
            </a:endParaRPr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38F0E3F3-E141-4FF4-8A35-C7C8B81F616A}" type="datetime1">
              <a:rPr lang="cs-CZ" smtClean="0">
                <a:solidFill>
                  <a:prstClr val="black"/>
                </a:solidFill>
              </a:rPr>
              <a:pPr/>
              <a:t>15. 11. 2016</a:t>
            </a:fld>
            <a:endParaRPr lang="cs-CZ">
              <a:solidFill>
                <a:prstClr val="black"/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>
              <a:solidFill>
                <a:prstClr val="black"/>
              </a:solidFill>
            </a:endParaRPr>
          </a:p>
        </p:txBody>
      </p:sp>
      <p:sp>
        <p:nvSpPr>
          <p:cNvPr id="7" name="Zástupný symbol pro záhlaví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cs-CZ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126273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ostatní údaje -  S/M</a:t>
            </a:r>
          </a:p>
          <a:p>
            <a:r>
              <a:rPr lang="cs-CZ" dirty="0"/>
              <a:t>počet seniorů: údaj k 1.1.2015</a:t>
            </a:r>
            <a:endParaRPr lang="en-US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cs-CZ">
              <a:solidFill>
                <a:prstClr val="black"/>
              </a:solidFill>
            </a:endParaRPr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141CE7D5-8ED1-43DE-9449-4BCE61212868}" type="datetime1">
              <a:rPr lang="cs-CZ" smtClean="0">
                <a:solidFill>
                  <a:prstClr val="black"/>
                </a:solidFill>
              </a:rPr>
              <a:pPr/>
              <a:t>15. 11. 2016</a:t>
            </a:fld>
            <a:endParaRPr lang="cs-CZ">
              <a:solidFill>
                <a:prstClr val="black"/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>
              <a:solidFill>
                <a:prstClr val="black"/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D92F8A01-12EE-46DB-B110-E7D69DA3B29F}" type="slidenum">
              <a:rPr lang="cs-CZ" smtClean="0">
                <a:solidFill>
                  <a:prstClr val="black"/>
                </a:solidFill>
              </a:rPr>
              <a:pPr/>
              <a:t>2</a:t>
            </a:fld>
            <a:endParaRPr lang="cs-CZ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211965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Strop důchodu v ČR 2015 je 36 341 Kč (</a:t>
            </a:r>
            <a:r>
              <a:rPr lang="cs-CZ" baseline="0" dirty="0"/>
              <a:t>legislativní omezení).</a:t>
            </a:r>
          </a:p>
          <a:p>
            <a:r>
              <a:rPr lang="cs-CZ" baseline="0" dirty="0"/>
              <a:t>90 % důchodců má nejvýše 15 tis, jen 10 % má víc.</a:t>
            </a:r>
          </a:p>
          <a:p>
            <a:r>
              <a:rPr lang="cs-CZ" baseline="0" dirty="0"/>
              <a:t>Důchod 18 tis. a víc má 1 % důchodců</a:t>
            </a:r>
            <a:endParaRPr lang="en-US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cs-CZ">
              <a:solidFill>
                <a:prstClr val="black"/>
              </a:solidFill>
            </a:endParaRPr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141CE7D5-8ED1-43DE-9449-4BCE61212868}" type="datetime1">
              <a:rPr lang="cs-CZ" smtClean="0">
                <a:solidFill>
                  <a:prstClr val="black"/>
                </a:solidFill>
              </a:rPr>
              <a:pPr/>
              <a:t>15. 11. 2016</a:t>
            </a:fld>
            <a:endParaRPr lang="cs-CZ">
              <a:solidFill>
                <a:prstClr val="black"/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>
              <a:solidFill>
                <a:prstClr val="black"/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D92F8A01-12EE-46DB-B110-E7D69DA3B29F}" type="slidenum">
              <a:rPr lang="cs-CZ" smtClean="0">
                <a:solidFill>
                  <a:prstClr val="black"/>
                </a:solidFill>
              </a:rPr>
              <a:pPr/>
              <a:t>3</a:t>
            </a:fld>
            <a:endParaRPr lang="cs-CZ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471994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cs-CZ">
              <a:solidFill>
                <a:prstClr val="black"/>
              </a:solidFill>
            </a:endParaRPr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141CE7D5-8ED1-43DE-9449-4BCE61212868}" type="datetime1">
              <a:rPr lang="cs-CZ" smtClean="0">
                <a:solidFill>
                  <a:prstClr val="black"/>
                </a:solidFill>
              </a:rPr>
              <a:pPr/>
              <a:t>15. 11. 2016</a:t>
            </a:fld>
            <a:endParaRPr lang="cs-CZ">
              <a:solidFill>
                <a:prstClr val="black"/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>
              <a:solidFill>
                <a:prstClr val="black"/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D92F8A01-12EE-46DB-B110-E7D69DA3B29F}" type="slidenum">
              <a:rPr lang="cs-CZ" smtClean="0">
                <a:solidFill>
                  <a:prstClr val="black"/>
                </a:solidFill>
              </a:rPr>
              <a:pPr/>
              <a:t>4</a:t>
            </a:fld>
            <a:endParaRPr lang="cs-CZ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971127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cs-CZ">
              <a:solidFill>
                <a:prstClr val="black"/>
              </a:solidFill>
            </a:endParaRPr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141CE7D5-8ED1-43DE-9449-4BCE61212868}" type="datetime1">
              <a:rPr lang="cs-CZ" smtClean="0">
                <a:solidFill>
                  <a:prstClr val="black"/>
                </a:solidFill>
              </a:rPr>
              <a:pPr/>
              <a:t>15. 11. 2016</a:t>
            </a:fld>
            <a:endParaRPr lang="cs-CZ">
              <a:solidFill>
                <a:prstClr val="black"/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>
              <a:solidFill>
                <a:prstClr val="black"/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D92F8A01-12EE-46DB-B110-E7D69DA3B29F}" type="slidenum">
              <a:rPr lang="cs-CZ" smtClean="0">
                <a:solidFill>
                  <a:prstClr val="black"/>
                </a:solidFill>
              </a:rPr>
              <a:pPr/>
              <a:t>5</a:t>
            </a:fld>
            <a:endParaRPr lang="cs-CZ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049782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nejbohatší nám unikají =&gt; odhad</a:t>
            </a:r>
            <a:r>
              <a:rPr lang="cs-CZ" baseline="0" dirty="0"/>
              <a:t> 1 mil. osob</a:t>
            </a:r>
            <a:endParaRPr lang="en-US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cs-CZ">
              <a:solidFill>
                <a:prstClr val="black"/>
              </a:solidFill>
            </a:endParaRPr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141CE7D5-8ED1-43DE-9449-4BCE61212868}" type="datetime1">
              <a:rPr lang="cs-CZ" smtClean="0">
                <a:solidFill>
                  <a:prstClr val="black"/>
                </a:solidFill>
              </a:rPr>
              <a:pPr/>
              <a:t>15. 11. 2016</a:t>
            </a:fld>
            <a:endParaRPr lang="cs-CZ">
              <a:solidFill>
                <a:prstClr val="black"/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>
              <a:solidFill>
                <a:prstClr val="black"/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D92F8A01-12EE-46DB-B110-E7D69DA3B29F}" type="slidenum">
              <a:rPr lang="cs-CZ" smtClean="0">
                <a:solidFill>
                  <a:prstClr val="black"/>
                </a:solidFill>
              </a:rPr>
              <a:pPr/>
              <a:t>6</a:t>
            </a:fld>
            <a:endParaRPr lang="cs-CZ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381631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cs-CZ">
              <a:solidFill>
                <a:prstClr val="black"/>
              </a:solidFill>
            </a:endParaRPr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141CE7D5-8ED1-43DE-9449-4BCE61212868}" type="datetime1">
              <a:rPr lang="cs-CZ" smtClean="0">
                <a:solidFill>
                  <a:prstClr val="black"/>
                </a:solidFill>
              </a:rPr>
              <a:pPr/>
              <a:t>15. 11. 2016</a:t>
            </a:fld>
            <a:endParaRPr lang="cs-CZ">
              <a:solidFill>
                <a:prstClr val="black"/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>
              <a:solidFill>
                <a:prstClr val="black"/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D92F8A01-12EE-46DB-B110-E7D69DA3B29F}" type="slidenum">
              <a:rPr lang="cs-CZ" smtClean="0">
                <a:solidFill>
                  <a:prstClr val="black"/>
                </a:solidFill>
              </a:rPr>
              <a:pPr/>
              <a:t>7</a:t>
            </a:fld>
            <a:endParaRPr lang="cs-CZ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120731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s věkem utrácejí úspory</a:t>
            </a:r>
          </a:p>
          <a:p>
            <a:r>
              <a:rPr lang="cs-CZ" dirty="0"/>
              <a:t>ti nejstarší si nenaspořili tolik</a:t>
            </a:r>
          </a:p>
          <a:p>
            <a:r>
              <a:rPr lang="cs-CZ" dirty="0"/>
              <a:t>Tohle bych více rozpracoval, na 2 slajdy – nedříve zastoupení bonitních (100 %/3 skupiny) dle věku a pak v celkovém pohledu se všemi důchodci</a:t>
            </a:r>
          </a:p>
          <a:p>
            <a:endParaRPr lang="en-US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cs-CZ">
              <a:solidFill>
                <a:prstClr val="black"/>
              </a:solidFill>
            </a:endParaRPr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141CE7D5-8ED1-43DE-9449-4BCE61212868}" type="datetime1">
              <a:rPr lang="cs-CZ" smtClean="0">
                <a:solidFill>
                  <a:prstClr val="black"/>
                </a:solidFill>
              </a:rPr>
              <a:pPr/>
              <a:t>15. 11. 2016</a:t>
            </a:fld>
            <a:endParaRPr lang="cs-CZ">
              <a:solidFill>
                <a:prstClr val="black"/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>
              <a:solidFill>
                <a:prstClr val="black"/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D92F8A01-12EE-46DB-B110-E7D69DA3B29F}" type="slidenum">
              <a:rPr lang="cs-CZ" smtClean="0">
                <a:solidFill>
                  <a:prstClr val="black"/>
                </a:solidFill>
              </a:rPr>
              <a:pPr/>
              <a:t>8</a:t>
            </a:fld>
            <a:endParaRPr lang="cs-CZ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809930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Cítí</a:t>
            </a:r>
            <a:r>
              <a:rPr lang="cs-CZ" baseline="0" dirty="0"/>
              <a:t> se </a:t>
            </a:r>
            <a:r>
              <a:rPr lang="cs-CZ" dirty="0"/>
              <a:t>zcela zdraví (22</a:t>
            </a:r>
            <a:r>
              <a:rPr lang="cs-CZ" baseline="0" dirty="0"/>
              <a:t> %) nebo jen s menšími obtížemi (61 %) napříč všemi skupinami.</a:t>
            </a:r>
          </a:p>
          <a:p>
            <a:r>
              <a:rPr lang="cs-CZ" baseline="0" dirty="0"/>
              <a:t>bonitní jsou nejčastěji politický střed nebo pravice</a:t>
            </a:r>
          </a:p>
          <a:p>
            <a:r>
              <a:rPr lang="cs-CZ" baseline="0" dirty="0"/>
              <a:t>Zdůraznit třeba barevně ty rozdíly</a:t>
            </a:r>
            <a:endParaRPr lang="en-US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cs-CZ">
              <a:solidFill>
                <a:prstClr val="black"/>
              </a:solidFill>
            </a:endParaRPr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141CE7D5-8ED1-43DE-9449-4BCE61212868}" type="datetime1">
              <a:rPr lang="cs-CZ" smtClean="0">
                <a:solidFill>
                  <a:prstClr val="black"/>
                </a:solidFill>
              </a:rPr>
              <a:pPr/>
              <a:t>15. 11. 2016</a:t>
            </a:fld>
            <a:endParaRPr lang="cs-CZ">
              <a:solidFill>
                <a:prstClr val="black"/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>
              <a:solidFill>
                <a:prstClr val="black"/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D92F8A01-12EE-46DB-B110-E7D69DA3B29F}" type="slidenum">
              <a:rPr lang="cs-CZ" smtClean="0">
                <a:solidFill>
                  <a:prstClr val="black"/>
                </a:solidFill>
              </a:rPr>
              <a:pPr/>
              <a:t>9</a:t>
            </a:fld>
            <a:endParaRPr lang="cs-CZ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722607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hyperlink" Target="http://www.stemmark.cz/" TargetMode="External"/><Relationship Id="rId7" Type="http://schemas.openxmlformats.org/officeDocument/2006/relationships/image" Target="../media/image11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13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hyperlink" Target="http://www.stemmark.cz/" TargetMode="Externa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 C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 userDrawn="1"/>
        </p:nvSpPr>
        <p:spPr>
          <a:xfrm>
            <a:off x="1" y="3565319"/>
            <a:ext cx="12191998" cy="2571225"/>
          </a:xfrm>
          <a:prstGeom prst="rect">
            <a:avLst/>
          </a:prstGeom>
          <a:blipFill dpi="0" rotWithShape="1">
            <a:blip r:embed="rId2" cstate="email">
              <a:alphaModFix amt="75000"/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srgbClr val="FFFFFF"/>
              </a:solidFill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723900" y="3932948"/>
            <a:ext cx="8705326" cy="1012031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cs-CZ" dirty="0"/>
              <a:t>Kliknutím lze upravit styl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723900" y="4976535"/>
            <a:ext cx="8705326" cy="686034"/>
          </a:xfrm>
        </p:spPr>
        <p:txBody>
          <a:bodyPr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Tx/>
              <a:buNone/>
              <a:tabLst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dirty="0"/>
              <a:t>Kliknutím lze upravit styl předlohy</a:t>
            </a:r>
          </a:p>
        </p:txBody>
      </p:sp>
      <p:sp>
        <p:nvSpPr>
          <p:cNvPr id="11" name="Obdélník 10"/>
          <p:cNvSpPr/>
          <p:nvPr userDrawn="1"/>
        </p:nvSpPr>
        <p:spPr>
          <a:xfrm>
            <a:off x="0" y="0"/>
            <a:ext cx="4714875" cy="1924050"/>
          </a:xfrm>
          <a:prstGeom prst="rect">
            <a:avLst/>
          </a:prstGeom>
          <a:solidFill>
            <a:schemeClr val="tx1">
              <a:alpha val="15000"/>
            </a:scheme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srgbClr val="2D292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233723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a obsahy s nadpis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6"/>
          <p:cNvSpPr/>
          <p:nvPr userDrawn="1"/>
        </p:nvSpPr>
        <p:spPr>
          <a:xfrm>
            <a:off x="-1" y="0"/>
            <a:ext cx="12191999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srgbClr val="FFFFFF"/>
              </a:solidFill>
            </a:endParaRP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 hasCustomPrompt="1"/>
          </p:nvPr>
        </p:nvSpPr>
        <p:spPr>
          <a:xfrm>
            <a:off x="839788" y="1472804"/>
            <a:ext cx="5157787" cy="584775"/>
          </a:xfrm>
        </p:spPr>
        <p:txBody>
          <a:bodyPr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Tx/>
              <a:buNone/>
              <a:tabLst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/>
              <a:t>Nadpis</a:t>
            </a:r>
            <a:endParaRPr lang="en-US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186169"/>
            <a:ext cx="5157787" cy="4170182"/>
          </a:xfrm>
          <a:noFill/>
        </p:spPr>
        <p:txBody>
          <a:bodyPr lIns="180000" tIns="108000" rIns="72000" bIns="216000"/>
          <a:lstStyle>
            <a:lvl2pPr>
              <a:buClr>
                <a:schemeClr val="tx2"/>
              </a:buClr>
              <a:defRPr/>
            </a:lvl2pPr>
            <a:lvl3pPr>
              <a:buClr>
                <a:schemeClr val="tx2"/>
              </a:buClr>
              <a:defRPr/>
            </a:lvl3pPr>
            <a:lvl4pPr>
              <a:buClr>
                <a:schemeClr val="tx2"/>
              </a:buClr>
              <a:defRPr/>
            </a:lvl4pPr>
            <a:lvl5pPr>
              <a:buClr>
                <a:schemeClr val="tx2"/>
              </a:buClr>
              <a:defRPr/>
            </a:lvl5pPr>
          </a:lstStyle>
          <a:p>
            <a:pPr lvl="0"/>
            <a:r>
              <a:rPr lang="cs-CZ" dirty="0"/>
              <a:t>Kliknutím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472804"/>
            <a:ext cx="5183188" cy="584775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/>
              <a:t>Nadpis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186169"/>
            <a:ext cx="5183188" cy="4170182"/>
          </a:xfrm>
          <a:noFill/>
        </p:spPr>
        <p:txBody>
          <a:bodyPr lIns="180000" tIns="108000" rIns="72000" bIns="216000"/>
          <a:lstStyle>
            <a:lvl2pPr>
              <a:buClr>
                <a:schemeClr val="tx2"/>
              </a:buClr>
              <a:defRPr/>
            </a:lvl2pPr>
            <a:lvl3pPr>
              <a:buClr>
                <a:schemeClr val="tx2"/>
              </a:buClr>
              <a:defRPr/>
            </a:lvl3pPr>
            <a:lvl4pPr>
              <a:buClr>
                <a:schemeClr val="tx2"/>
              </a:buClr>
              <a:defRPr/>
            </a:lvl4pPr>
            <a:lvl5pPr>
              <a:buClr>
                <a:schemeClr val="tx2"/>
              </a:buClr>
              <a:defRPr/>
            </a:lvl5pPr>
          </a:lstStyle>
          <a:p>
            <a:pPr lvl="0"/>
            <a:r>
              <a:rPr lang="cs-CZ" dirty="0"/>
              <a:t>Kliknutím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10" name="Nadpis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Kliknutím lze upravit styl</a:t>
            </a:r>
          </a:p>
        </p:txBody>
      </p:sp>
      <p:sp>
        <p:nvSpPr>
          <p:cNvPr id="9" name="Zástupný symbol pro zápatí 4"/>
          <p:cNvSpPr>
            <a:spLocks noGrp="1"/>
          </p:cNvSpPr>
          <p:nvPr>
            <p:ph type="ftr" sz="quarter" idx="10"/>
          </p:nvPr>
        </p:nvSpPr>
        <p:spPr>
          <a:xfrm>
            <a:off x="1785896" y="6356350"/>
            <a:ext cx="7911777" cy="2583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cs-CZ">
                <a:solidFill>
                  <a:srgbClr val="2D292A"/>
                </a:solidFill>
              </a:rPr>
              <a:t>Stříbrná generace</a:t>
            </a:r>
            <a:endParaRPr lang="cs-CZ" dirty="0">
              <a:solidFill>
                <a:srgbClr val="2D292A"/>
              </a:solidFill>
            </a:endParaRPr>
          </a:p>
        </p:txBody>
      </p:sp>
      <p:sp>
        <p:nvSpPr>
          <p:cNvPr id="11" name="Zástupný symbol pro číslo snímku 5"/>
          <p:cNvSpPr>
            <a:spLocks noGrp="1"/>
          </p:cNvSpPr>
          <p:nvPr>
            <p:ph type="sldNum" sz="quarter" idx="11"/>
          </p:nvPr>
        </p:nvSpPr>
        <p:spPr>
          <a:xfrm>
            <a:off x="9991288" y="6350000"/>
            <a:ext cx="1362511" cy="2583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7AA762-EA47-416E-9E23-A6910279B348}" type="slidenum">
              <a:rPr lang="cs-CZ" smtClean="0">
                <a:solidFill>
                  <a:srgbClr val="2D292A">
                    <a:tint val="75000"/>
                  </a:srgbClr>
                </a:solidFill>
              </a:rPr>
              <a:pPr/>
              <a:t>‹#›</a:t>
            </a:fld>
            <a:endParaRPr lang="cs-CZ" dirty="0">
              <a:solidFill>
                <a:srgbClr val="2D292A">
                  <a:tint val="75000"/>
                </a:srgbClr>
              </a:solidFill>
            </a:endParaRPr>
          </a:p>
        </p:txBody>
      </p:sp>
      <p:pic>
        <p:nvPicPr>
          <p:cNvPr id="12" name="Obrázek 1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33323" y="6243636"/>
            <a:ext cx="371554" cy="371475"/>
          </a:xfrm>
          <a:prstGeom prst="rect">
            <a:avLst/>
          </a:prstGeom>
        </p:spPr>
      </p:pic>
      <p:pic>
        <p:nvPicPr>
          <p:cNvPr id="13" name="Obrázek 12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0" y="6745476"/>
            <a:ext cx="12191999" cy="112524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0167635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ři obsahy s nadpis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élník 8"/>
          <p:cNvSpPr/>
          <p:nvPr userDrawn="1"/>
        </p:nvSpPr>
        <p:spPr>
          <a:xfrm>
            <a:off x="0" y="0"/>
            <a:ext cx="12191999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cs-CZ" dirty="0">
              <a:solidFill>
                <a:srgbClr val="FFFFFF"/>
              </a:solidFill>
            </a:endParaRP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9" y="2186169"/>
            <a:ext cx="3394076" cy="4170182"/>
          </a:xfrm>
          <a:noFill/>
        </p:spPr>
        <p:txBody>
          <a:bodyPr lIns="180000" tIns="108000" rIns="72000" bIns="216000">
            <a:noAutofit/>
          </a:bodyPr>
          <a:lstStyle>
            <a:lvl2pPr>
              <a:buClr>
                <a:schemeClr val="tx2"/>
              </a:buClr>
              <a:defRPr/>
            </a:lvl2pPr>
            <a:lvl3pPr>
              <a:buClr>
                <a:schemeClr val="tx2"/>
              </a:buClr>
              <a:defRPr/>
            </a:lvl3pPr>
            <a:lvl4pPr>
              <a:buClr>
                <a:schemeClr val="tx2"/>
              </a:buClr>
              <a:defRPr/>
            </a:lvl4pPr>
            <a:lvl5pPr>
              <a:buClr>
                <a:schemeClr val="tx2"/>
              </a:buClr>
              <a:defRPr/>
            </a:lvl5pPr>
          </a:lstStyle>
          <a:p>
            <a:pPr lvl="0"/>
            <a:r>
              <a:rPr lang="cs-CZ" dirty="0"/>
              <a:t>Kliknutím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398167" y="2186169"/>
            <a:ext cx="3395665" cy="4170182"/>
          </a:xfrm>
          <a:noFill/>
        </p:spPr>
        <p:txBody>
          <a:bodyPr lIns="180000" tIns="108000" rIns="72000" bIns="216000"/>
          <a:lstStyle>
            <a:lvl2pPr>
              <a:buClr>
                <a:schemeClr val="tx2"/>
              </a:buClr>
              <a:defRPr/>
            </a:lvl2pPr>
            <a:lvl3pPr>
              <a:buClr>
                <a:schemeClr val="tx2"/>
              </a:buClr>
              <a:defRPr/>
            </a:lvl3pPr>
            <a:lvl4pPr>
              <a:buClr>
                <a:schemeClr val="tx2"/>
              </a:buClr>
              <a:defRPr/>
            </a:lvl4pPr>
            <a:lvl5pPr>
              <a:buClr>
                <a:schemeClr val="tx2"/>
              </a:buClr>
              <a:defRPr/>
            </a:lvl5pPr>
          </a:lstStyle>
          <a:p>
            <a:pPr lvl="0"/>
            <a:r>
              <a:rPr lang="cs-CZ" dirty="0"/>
              <a:t>Kliknutím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15" name="Zástupný symbol pro obsah 5"/>
          <p:cNvSpPr>
            <a:spLocks noGrp="1"/>
          </p:cNvSpPr>
          <p:nvPr>
            <p:ph sz="quarter" idx="10"/>
          </p:nvPr>
        </p:nvSpPr>
        <p:spPr>
          <a:xfrm>
            <a:off x="7958135" y="2186169"/>
            <a:ext cx="3395665" cy="4170182"/>
          </a:xfrm>
          <a:noFill/>
        </p:spPr>
        <p:txBody>
          <a:bodyPr lIns="180000" tIns="108000" rIns="72000" bIns="216000"/>
          <a:lstStyle>
            <a:lvl2pPr>
              <a:buClr>
                <a:schemeClr val="tx2"/>
              </a:buClr>
              <a:defRPr/>
            </a:lvl2pPr>
            <a:lvl3pPr>
              <a:buClr>
                <a:schemeClr val="tx2"/>
              </a:buClr>
              <a:defRPr/>
            </a:lvl3pPr>
            <a:lvl4pPr>
              <a:buClr>
                <a:schemeClr val="tx2"/>
              </a:buClr>
              <a:defRPr/>
            </a:lvl4pPr>
            <a:lvl5pPr>
              <a:buClr>
                <a:schemeClr val="tx2"/>
              </a:buClr>
              <a:defRPr/>
            </a:lvl5pPr>
          </a:lstStyle>
          <a:p>
            <a:pPr lvl="0"/>
            <a:r>
              <a:rPr lang="cs-CZ" dirty="0"/>
              <a:t>Kliknutím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 hasCustomPrompt="1"/>
          </p:nvPr>
        </p:nvSpPr>
        <p:spPr>
          <a:xfrm>
            <a:off x="839789" y="1472804"/>
            <a:ext cx="3394076" cy="584775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/>
              <a:t>Nadpis</a:t>
            </a:r>
          </a:p>
        </p:txBody>
      </p:sp>
      <p:sp>
        <p:nvSpPr>
          <p:cNvPr id="10" name="Nadpis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Kliknutím lze upravit styl</a:t>
            </a:r>
          </a:p>
        </p:txBody>
      </p:sp>
      <p:sp>
        <p:nvSpPr>
          <p:cNvPr id="16" name="Zástupný symbol pro text 2"/>
          <p:cNvSpPr>
            <a:spLocks noGrp="1"/>
          </p:cNvSpPr>
          <p:nvPr>
            <p:ph type="body" idx="11" hasCustomPrompt="1"/>
          </p:nvPr>
        </p:nvSpPr>
        <p:spPr>
          <a:xfrm>
            <a:off x="4399756" y="1472804"/>
            <a:ext cx="3394076" cy="584775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/>
              <a:t>Nadpis</a:t>
            </a:r>
          </a:p>
        </p:txBody>
      </p:sp>
      <p:sp>
        <p:nvSpPr>
          <p:cNvPr id="17" name="Zástupný symbol pro text 2"/>
          <p:cNvSpPr>
            <a:spLocks noGrp="1"/>
          </p:cNvSpPr>
          <p:nvPr>
            <p:ph type="body" idx="12" hasCustomPrompt="1"/>
          </p:nvPr>
        </p:nvSpPr>
        <p:spPr>
          <a:xfrm>
            <a:off x="7958135" y="1472804"/>
            <a:ext cx="3394076" cy="584775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/>
              <a:t>Nadpis</a:t>
            </a:r>
          </a:p>
        </p:txBody>
      </p:sp>
      <p:sp>
        <p:nvSpPr>
          <p:cNvPr id="12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1785896" y="6356350"/>
            <a:ext cx="7911777" cy="2583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cs-CZ">
                <a:solidFill>
                  <a:srgbClr val="2D292A"/>
                </a:solidFill>
              </a:rPr>
              <a:t>Stříbrná generace</a:t>
            </a:r>
            <a:endParaRPr lang="cs-CZ" dirty="0">
              <a:solidFill>
                <a:srgbClr val="2D292A"/>
              </a:solidFill>
            </a:endParaRPr>
          </a:p>
        </p:txBody>
      </p:sp>
      <p:sp>
        <p:nvSpPr>
          <p:cNvPr id="13" name="Zástupný symbol pro číslo snímku 5"/>
          <p:cNvSpPr>
            <a:spLocks noGrp="1"/>
          </p:cNvSpPr>
          <p:nvPr>
            <p:ph type="sldNum" sz="quarter" idx="13"/>
          </p:nvPr>
        </p:nvSpPr>
        <p:spPr>
          <a:xfrm>
            <a:off x="9991288" y="6350000"/>
            <a:ext cx="1362511" cy="2583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7AA762-EA47-416E-9E23-A6910279B348}" type="slidenum">
              <a:rPr lang="cs-CZ" smtClean="0">
                <a:solidFill>
                  <a:srgbClr val="2D292A">
                    <a:tint val="75000"/>
                  </a:srgbClr>
                </a:solidFill>
              </a:rPr>
              <a:pPr/>
              <a:t>‹#›</a:t>
            </a:fld>
            <a:endParaRPr lang="cs-CZ" dirty="0">
              <a:solidFill>
                <a:srgbClr val="2D292A">
                  <a:tint val="75000"/>
                </a:srgbClr>
              </a:solidFill>
            </a:endParaRPr>
          </a:p>
        </p:txBody>
      </p:sp>
      <p:pic>
        <p:nvPicPr>
          <p:cNvPr id="14" name="Obrázek 1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33323" y="6243636"/>
            <a:ext cx="371554" cy="371475"/>
          </a:xfrm>
          <a:prstGeom prst="rect">
            <a:avLst/>
          </a:prstGeom>
        </p:spPr>
      </p:pic>
      <p:pic>
        <p:nvPicPr>
          <p:cNvPr id="18" name="Obrázek 17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0" y="6745476"/>
            <a:ext cx="12191999" cy="112524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7544864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délník 5"/>
          <p:cNvSpPr/>
          <p:nvPr userDrawn="1"/>
        </p:nvSpPr>
        <p:spPr>
          <a:xfrm>
            <a:off x="0" y="0"/>
            <a:ext cx="12191999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srgbClr val="FFFFFF"/>
              </a:solidFill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Kliknutím lze upravit styl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>
                <a:solidFill>
                  <a:srgbClr val="2D292A"/>
                </a:solidFill>
              </a:rPr>
              <a:t>Stříbrná generace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A762-EA47-416E-9E23-A6910279B348}" type="slidenum">
              <a:rPr lang="cs-CZ" smtClean="0">
                <a:solidFill>
                  <a:srgbClr val="2D292A"/>
                </a:solidFill>
              </a:rPr>
              <a:pPr/>
              <a:t>‹#›</a:t>
            </a:fld>
            <a:endParaRPr lang="cs-CZ">
              <a:solidFill>
                <a:srgbClr val="2D292A"/>
              </a:solidFill>
            </a:endParaRPr>
          </a:p>
        </p:txBody>
      </p:sp>
      <p:pic>
        <p:nvPicPr>
          <p:cNvPr id="8" name="Obrázek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33323" y="6243636"/>
            <a:ext cx="371554" cy="371475"/>
          </a:xfrm>
          <a:prstGeom prst="rect">
            <a:avLst/>
          </a:prstGeom>
        </p:spPr>
      </p:pic>
      <p:pic>
        <p:nvPicPr>
          <p:cNvPr id="9" name="Obrázek 8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0" y="6745476"/>
            <a:ext cx="12191999" cy="112524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6713668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 userDrawn="1"/>
        </p:nvSpPr>
        <p:spPr>
          <a:xfrm>
            <a:off x="0" y="0"/>
            <a:ext cx="12191999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srgbClr val="FFFFFF"/>
              </a:solidFill>
            </a:endParaRPr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>
                <a:solidFill>
                  <a:srgbClr val="2D292A"/>
                </a:solidFill>
              </a:rPr>
              <a:t>Stříbrná generace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A762-EA47-416E-9E23-A6910279B348}" type="slidenum">
              <a:rPr lang="cs-CZ" smtClean="0">
                <a:solidFill>
                  <a:srgbClr val="2D292A"/>
                </a:solidFill>
              </a:rPr>
              <a:pPr/>
              <a:t>‹#›</a:t>
            </a:fld>
            <a:endParaRPr lang="cs-CZ">
              <a:solidFill>
                <a:srgbClr val="2D292A"/>
              </a:solidFill>
            </a:endParaRPr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33323" y="6243636"/>
            <a:ext cx="371554" cy="371475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0" y="6745476"/>
            <a:ext cx="12191999" cy="112524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41392286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ávěrečný snímek C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bdélník 19"/>
          <p:cNvSpPr/>
          <p:nvPr userDrawn="1"/>
        </p:nvSpPr>
        <p:spPr>
          <a:xfrm>
            <a:off x="0" y="0"/>
            <a:ext cx="12191999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srgbClr val="FFFFFF"/>
              </a:solidFill>
            </a:endParaRPr>
          </a:p>
        </p:txBody>
      </p:sp>
      <p:pic>
        <p:nvPicPr>
          <p:cNvPr id="6" name="Obrázek 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2475158"/>
            <a:ext cx="12192000" cy="4382842"/>
          </a:xfrm>
          <a:prstGeom prst="rect">
            <a:avLst/>
          </a:prstGeom>
          <a:ln>
            <a:noFill/>
          </a:ln>
        </p:spPr>
      </p:pic>
      <p:sp>
        <p:nvSpPr>
          <p:cNvPr id="28" name="Obdélník 27">
            <a:hlinkClick r:id="rId3"/>
          </p:cNvPr>
          <p:cNvSpPr/>
          <p:nvPr userDrawn="1"/>
        </p:nvSpPr>
        <p:spPr>
          <a:xfrm>
            <a:off x="4417262" y="2844577"/>
            <a:ext cx="3164638" cy="400110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r>
              <a:rPr lang="cs-CZ" sz="2000" b="1" dirty="0">
                <a:solidFill>
                  <a:srgbClr val="FFFFFF"/>
                </a:solidFill>
              </a:rPr>
              <a:t>KONTAKTNÍ OSOBA</a:t>
            </a:r>
            <a:endParaRPr lang="cs-CZ" dirty="0">
              <a:solidFill>
                <a:srgbClr val="FFFFFF"/>
              </a:solidFill>
            </a:endParaRPr>
          </a:p>
        </p:txBody>
      </p:sp>
      <p:sp>
        <p:nvSpPr>
          <p:cNvPr id="10" name="Zástupný symbol pro text 6"/>
          <p:cNvSpPr>
            <a:spLocks noGrp="1"/>
          </p:cNvSpPr>
          <p:nvPr>
            <p:ph type="body" sz="quarter" idx="15"/>
          </p:nvPr>
        </p:nvSpPr>
        <p:spPr>
          <a:xfrm>
            <a:off x="4417262" y="3204187"/>
            <a:ext cx="3640888" cy="646331"/>
          </a:xfrm>
        </p:spPr>
        <p:txBody>
          <a:bodyPr wrap="square">
            <a:no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dirty="0"/>
              <a:t>Kliknutím lze upravit styly předlohy textu.</a:t>
            </a:r>
          </a:p>
        </p:txBody>
      </p:sp>
      <p:pic>
        <p:nvPicPr>
          <p:cNvPr id="13" name="Obrázek 12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8991413" y="457200"/>
            <a:ext cx="2598056" cy="486467"/>
          </a:xfrm>
          <a:prstGeom prst="rect">
            <a:avLst/>
          </a:prstGeom>
        </p:spPr>
      </p:pic>
      <p:pic>
        <p:nvPicPr>
          <p:cNvPr id="15" name="Obrázek 14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79655" y="4619624"/>
            <a:ext cx="460376" cy="460376"/>
          </a:xfrm>
          <a:prstGeom prst="rect">
            <a:avLst/>
          </a:prstGeom>
        </p:spPr>
      </p:pic>
      <p:pic>
        <p:nvPicPr>
          <p:cNvPr id="16" name="Obrázek 15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79655" y="5221286"/>
            <a:ext cx="460376" cy="460376"/>
          </a:xfrm>
          <a:prstGeom prst="rect">
            <a:avLst/>
          </a:prstGeom>
        </p:spPr>
      </p:pic>
      <p:sp>
        <p:nvSpPr>
          <p:cNvPr id="17" name="Zástupný symbol pro text 4"/>
          <p:cNvSpPr txBox="1">
            <a:spLocks/>
          </p:cNvSpPr>
          <p:nvPr userDrawn="1"/>
        </p:nvSpPr>
        <p:spPr>
          <a:xfrm>
            <a:off x="1193371" y="4619625"/>
            <a:ext cx="2877457" cy="4603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tx2"/>
              </a:buClr>
              <a:buFont typeface="Wingdings" panose="05000000000000000000" pitchFamily="2" charset="2"/>
              <a:buNone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804863" indent="-347663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Calibri" panose="020F0502020204030204" pitchFamily="34" charset="0"/>
              <a:buChar char="—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971C54"/>
              </a:buClr>
            </a:pPr>
            <a:r>
              <a:rPr lang="en-US" sz="1800" dirty="0">
                <a:solidFill>
                  <a:srgbClr val="FFFFFF"/>
                </a:solidFill>
              </a:rPr>
              <a:t>@</a:t>
            </a:r>
            <a:r>
              <a:rPr lang="en-US" sz="1800" dirty="0" err="1">
                <a:solidFill>
                  <a:srgbClr val="FFFFFF"/>
                </a:solidFill>
              </a:rPr>
              <a:t>stemmark</a:t>
            </a:r>
            <a:endParaRPr lang="cs-CZ" sz="1800" dirty="0">
              <a:solidFill>
                <a:srgbClr val="FFFFFF"/>
              </a:solidFill>
            </a:endParaRPr>
          </a:p>
        </p:txBody>
      </p:sp>
      <p:sp>
        <p:nvSpPr>
          <p:cNvPr id="18" name="Zástupný symbol pro text 4"/>
          <p:cNvSpPr txBox="1">
            <a:spLocks/>
          </p:cNvSpPr>
          <p:nvPr userDrawn="1"/>
        </p:nvSpPr>
        <p:spPr>
          <a:xfrm>
            <a:off x="1193371" y="5221286"/>
            <a:ext cx="2877457" cy="4603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tx2"/>
              </a:buClr>
              <a:buFont typeface="Wingdings" panose="05000000000000000000" pitchFamily="2" charset="2"/>
              <a:buNone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804863" indent="-347663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Calibri" panose="020F0502020204030204" pitchFamily="34" charset="0"/>
              <a:buChar char="—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971C54"/>
              </a:buClr>
            </a:pPr>
            <a:r>
              <a:rPr lang="en-US" sz="1800" dirty="0">
                <a:solidFill>
                  <a:srgbClr val="FFFFFF"/>
                </a:solidFill>
              </a:rPr>
              <a:t>slideshare.net/</a:t>
            </a:r>
            <a:r>
              <a:rPr lang="en-US" sz="1800" dirty="0" err="1">
                <a:solidFill>
                  <a:srgbClr val="FFFFFF"/>
                </a:solidFill>
              </a:rPr>
              <a:t>stemmark</a:t>
            </a:r>
            <a:endParaRPr lang="cs-CZ" sz="1800" dirty="0">
              <a:solidFill>
                <a:srgbClr val="FFFFFF"/>
              </a:solidFill>
            </a:endParaRPr>
          </a:p>
        </p:txBody>
      </p:sp>
      <p:pic>
        <p:nvPicPr>
          <p:cNvPr id="12" name="Obrázek 11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527135" y="4543197"/>
            <a:ext cx="271878" cy="271878"/>
          </a:xfrm>
          <a:prstGeom prst="rect">
            <a:avLst/>
          </a:prstGeom>
        </p:spPr>
      </p:pic>
      <p:pic>
        <p:nvPicPr>
          <p:cNvPr id="14" name="Obrázek 13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527135" y="4160395"/>
            <a:ext cx="271878" cy="270874"/>
          </a:xfrm>
          <a:prstGeom prst="rect">
            <a:avLst/>
          </a:prstGeom>
        </p:spPr>
      </p:pic>
      <p:sp>
        <p:nvSpPr>
          <p:cNvPr id="19" name="Zástupný symbol pro text 6"/>
          <p:cNvSpPr>
            <a:spLocks noGrp="1"/>
          </p:cNvSpPr>
          <p:nvPr>
            <p:ph type="body" sz="quarter" idx="16" hasCustomPrompt="1"/>
          </p:nvPr>
        </p:nvSpPr>
        <p:spPr>
          <a:xfrm>
            <a:off x="4919511" y="4157332"/>
            <a:ext cx="3033864" cy="276999"/>
          </a:xfrm>
        </p:spPr>
        <p:txBody>
          <a:bodyPr wrap="square" tIns="0" bIns="0" anchor="ctr">
            <a:no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dirty="0"/>
              <a:t>+420</a:t>
            </a:r>
          </a:p>
        </p:txBody>
      </p:sp>
      <p:sp>
        <p:nvSpPr>
          <p:cNvPr id="21" name="Zástupný symbol pro text 6"/>
          <p:cNvSpPr>
            <a:spLocks noGrp="1"/>
          </p:cNvSpPr>
          <p:nvPr>
            <p:ph type="body" sz="quarter" idx="17" hasCustomPrompt="1"/>
          </p:nvPr>
        </p:nvSpPr>
        <p:spPr>
          <a:xfrm>
            <a:off x="4919511" y="4550043"/>
            <a:ext cx="4719789" cy="276999"/>
          </a:xfrm>
        </p:spPr>
        <p:txBody>
          <a:bodyPr wrap="square" tIns="0" bIns="0" anchor="ctr">
            <a:no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@stemmark.cz</a:t>
            </a:r>
            <a:endParaRPr lang="cs-CZ" dirty="0"/>
          </a:p>
        </p:txBody>
      </p:sp>
      <p:sp>
        <p:nvSpPr>
          <p:cNvPr id="26" name="Obdélník 25">
            <a:hlinkClick r:id="rId3"/>
          </p:cNvPr>
          <p:cNvSpPr/>
          <p:nvPr userDrawn="1"/>
        </p:nvSpPr>
        <p:spPr>
          <a:xfrm>
            <a:off x="597954" y="4015916"/>
            <a:ext cx="2300630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www.stemmark.cz</a:t>
            </a:r>
            <a:endParaRPr lang="cs-CZ" dirty="0">
              <a:solidFill>
                <a:srgbClr val="FFFFFF"/>
              </a:solidFill>
            </a:endParaRPr>
          </a:p>
        </p:txBody>
      </p:sp>
      <p:sp>
        <p:nvSpPr>
          <p:cNvPr id="27" name="Obdélník 26">
            <a:hlinkClick r:id="rId3"/>
          </p:cNvPr>
          <p:cNvSpPr/>
          <p:nvPr userDrawn="1"/>
        </p:nvSpPr>
        <p:spPr>
          <a:xfrm>
            <a:off x="597954" y="2844577"/>
            <a:ext cx="2723823" cy="10310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</a:pPr>
            <a:r>
              <a:rPr lang="cs-CZ" sz="2000" b="1" dirty="0">
                <a:solidFill>
                  <a:srgbClr val="FFFFFF"/>
                </a:solidFill>
              </a:rPr>
              <a:t>STEM/MARK, a.s.</a:t>
            </a:r>
          </a:p>
          <a:p>
            <a:r>
              <a:rPr lang="cs-CZ" dirty="0">
                <a:solidFill>
                  <a:srgbClr val="FFFFFF"/>
                </a:solidFill>
              </a:rPr>
              <a:t>Chlumčanského 497/5</a:t>
            </a:r>
            <a:br>
              <a:rPr lang="cs-CZ" dirty="0">
                <a:solidFill>
                  <a:srgbClr val="FFFFFF"/>
                </a:solidFill>
              </a:rPr>
            </a:br>
            <a:r>
              <a:rPr lang="cs-CZ" dirty="0">
                <a:solidFill>
                  <a:srgbClr val="FFFFFF"/>
                </a:solidFill>
              </a:rPr>
              <a:t>180 00  Praha 8</a:t>
            </a:r>
          </a:p>
        </p:txBody>
      </p:sp>
      <p:sp>
        <p:nvSpPr>
          <p:cNvPr id="4" name="Zástupný symbol pro obrázek 3"/>
          <p:cNvSpPr>
            <a:spLocks noGrp="1"/>
          </p:cNvSpPr>
          <p:nvPr>
            <p:ph type="pic" sz="quarter" idx="18" hasCustomPrompt="1"/>
          </p:nvPr>
        </p:nvSpPr>
        <p:spPr>
          <a:xfrm>
            <a:off x="7617108" y="2793579"/>
            <a:ext cx="1549400" cy="1549400"/>
          </a:xfrm>
          <a:prstGeom prst="ellipse">
            <a:avLst/>
          </a:prstGeom>
        </p:spPr>
        <p:txBody>
          <a:bodyPr tIns="0" bIns="0">
            <a:norm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cs-CZ" dirty="0"/>
              <a:t>fotka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838200" y="365126"/>
            <a:ext cx="8045741" cy="985439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xmlns="" val="31268369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ávěrečný snímek 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bdélník 19"/>
          <p:cNvSpPr/>
          <p:nvPr userDrawn="1"/>
        </p:nvSpPr>
        <p:spPr>
          <a:xfrm>
            <a:off x="0" y="0"/>
            <a:ext cx="12191999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srgbClr val="FFFFFF"/>
              </a:solidFill>
            </a:endParaRPr>
          </a:p>
        </p:txBody>
      </p:sp>
      <p:pic>
        <p:nvPicPr>
          <p:cNvPr id="22" name="Picture 9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991413" y="465541"/>
            <a:ext cx="2613744" cy="473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Obrázek 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2475158"/>
            <a:ext cx="12192000" cy="4382842"/>
          </a:xfrm>
          <a:prstGeom prst="rect">
            <a:avLst/>
          </a:prstGeom>
          <a:ln>
            <a:noFill/>
          </a:ln>
        </p:spPr>
      </p:pic>
      <p:sp>
        <p:nvSpPr>
          <p:cNvPr id="28" name="Obdélník 27">
            <a:hlinkClick r:id="rId4"/>
          </p:cNvPr>
          <p:cNvSpPr/>
          <p:nvPr userDrawn="1"/>
        </p:nvSpPr>
        <p:spPr>
          <a:xfrm>
            <a:off x="4417262" y="2844577"/>
            <a:ext cx="3164638" cy="400110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r>
              <a:rPr lang="en-US" sz="2000" b="1" dirty="0">
                <a:solidFill>
                  <a:srgbClr val="FFFFFF"/>
                </a:solidFill>
              </a:rPr>
              <a:t>CONTACT US</a:t>
            </a:r>
            <a:endParaRPr lang="cs-CZ" dirty="0">
              <a:solidFill>
                <a:srgbClr val="FFFFFF"/>
              </a:solidFill>
            </a:endParaRPr>
          </a:p>
        </p:txBody>
      </p:sp>
      <p:sp>
        <p:nvSpPr>
          <p:cNvPr id="10" name="Zástupný symbol pro text 6"/>
          <p:cNvSpPr>
            <a:spLocks noGrp="1"/>
          </p:cNvSpPr>
          <p:nvPr>
            <p:ph type="body" sz="quarter" idx="15"/>
          </p:nvPr>
        </p:nvSpPr>
        <p:spPr>
          <a:xfrm>
            <a:off x="4417262" y="3204187"/>
            <a:ext cx="3640888" cy="646331"/>
          </a:xfrm>
        </p:spPr>
        <p:txBody>
          <a:bodyPr wrap="square">
            <a:no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dirty="0"/>
              <a:t>Kliknutím lze upravit styly předlohy textu.</a:t>
            </a:r>
          </a:p>
        </p:txBody>
      </p:sp>
      <p:pic>
        <p:nvPicPr>
          <p:cNvPr id="15" name="Obrázek 14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79655" y="4619624"/>
            <a:ext cx="460376" cy="460376"/>
          </a:xfrm>
          <a:prstGeom prst="rect">
            <a:avLst/>
          </a:prstGeom>
        </p:spPr>
      </p:pic>
      <p:pic>
        <p:nvPicPr>
          <p:cNvPr id="16" name="Obrázek 15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79655" y="5221286"/>
            <a:ext cx="460376" cy="460376"/>
          </a:xfrm>
          <a:prstGeom prst="rect">
            <a:avLst/>
          </a:prstGeom>
        </p:spPr>
      </p:pic>
      <p:sp>
        <p:nvSpPr>
          <p:cNvPr id="17" name="Zástupný symbol pro text 4"/>
          <p:cNvSpPr txBox="1">
            <a:spLocks/>
          </p:cNvSpPr>
          <p:nvPr userDrawn="1"/>
        </p:nvSpPr>
        <p:spPr>
          <a:xfrm>
            <a:off x="1193371" y="4619625"/>
            <a:ext cx="2877457" cy="4603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tx2"/>
              </a:buClr>
              <a:buFont typeface="Wingdings" panose="05000000000000000000" pitchFamily="2" charset="2"/>
              <a:buNone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804863" indent="-347663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Calibri" panose="020F0502020204030204" pitchFamily="34" charset="0"/>
              <a:buChar char="—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971C54"/>
              </a:buClr>
            </a:pPr>
            <a:r>
              <a:rPr lang="en-US" sz="1800" dirty="0">
                <a:solidFill>
                  <a:srgbClr val="FFFFFF"/>
                </a:solidFill>
              </a:rPr>
              <a:t>@</a:t>
            </a:r>
            <a:r>
              <a:rPr lang="en-US" sz="1800" dirty="0" err="1">
                <a:solidFill>
                  <a:srgbClr val="FFFFFF"/>
                </a:solidFill>
              </a:rPr>
              <a:t>stemmark</a:t>
            </a:r>
            <a:endParaRPr lang="cs-CZ" sz="1800" dirty="0">
              <a:solidFill>
                <a:srgbClr val="FFFFFF"/>
              </a:solidFill>
            </a:endParaRPr>
          </a:p>
        </p:txBody>
      </p:sp>
      <p:sp>
        <p:nvSpPr>
          <p:cNvPr id="18" name="Zástupný symbol pro text 4"/>
          <p:cNvSpPr txBox="1">
            <a:spLocks/>
          </p:cNvSpPr>
          <p:nvPr userDrawn="1"/>
        </p:nvSpPr>
        <p:spPr>
          <a:xfrm>
            <a:off x="1193371" y="5221286"/>
            <a:ext cx="2877457" cy="4603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tx2"/>
              </a:buClr>
              <a:buFont typeface="Wingdings" panose="05000000000000000000" pitchFamily="2" charset="2"/>
              <a:buNone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804863" indent="-347663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Calibri" panose="020F0502020204030204" pitchFamily="34" charset="0"/>
              <a:buChar char="—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971C54"/>
              </a:buClr>
            </a:pPr>
            <a:r>
              <a:rPr lang="en-US" sz="1800" dirty="0">
                <a:solidFill>
                  <a:srgbClr val="FFFFFF"/>
                </a:solidFill>
              </a:rPr>
              <a:t>slideshare.net/</a:t>
            </a:r>
            <a:r>
              <a:rPr lang="en-US" sz="1800" dirty="0" err="1">
                <a:solidFill>
                  <a:srgbClr val="FFFFFF"/>
                </a:solidFill>
              </a:rPr>
              <a:t>stemmark</a:t>
            </a:r>
            <a:endParaRPr lang="cs-CZ" sz="1800" dirty="0">
              <a:solidFill>
                <a:srgbClr val="FFFFFF"/>
              </a:solidFill>
            </a:endParaRPr>
          </a:p>
        </p:txBody>
      </p:sp>
      <p:pic>
        <p:nvPicPr>
          <p:cNvPr id="12" name="Obrázek 11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527135" y="4543197"/>
            <a:ext cx="271878" cy="271878"/>
          </a:xfrm>
          <a:prstGeom prst="rect">
            <a:avLst/>
          </a:prstGeom>
        </p:spPr>
      </p:pic>
      <p:pic>
        <p:nvPicPr>
          <p:cNvPr id="14" name="Obrázek 13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527135" y="4160395"/>
            <a:ext cx="271878" cy="270874"/>
          </a:xfrm>
          <a:prstGeom prst="rect">
            <a:avLst/>
          </a:prstGeom>
        </p:spPr>
      </p:pic>
      <p:sp>
        <p:nvSpPr>
          <p:cNvPr id="19" name="Zástupný symbol pro text 6"/>
          <p:cNvSpPr>
            <a:spLocks noGrp="1"/>
          </p:cNvSpPr>
          <p:nvPr>
            <p:ph type="body" sz="quarter" idx="16" hasCustomPrompt="1"/>
          </p:nvPr>
        </p:nvSpPr>
        <p:spPr>
          <a:xfrm>
            <a:off x="4919511" y="4157332"/>
            <a:ext cx="3033864" cy="276999"/>
          </a:xfrm>
        </p:spPr>
        <p:txBody>
          <a:bodyPr wrap="square" tIns="0" bIns="0" anchor="ctr">
            <a:no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dirty="0"/>
              <a:t>+420</a:t>
            </a:r>
          </a:p>
        </p:txBody>
      </p:sp>
      <p:sp>
        <p:nvSpPr>
          <p:cNvPr id="21" name="Zástupný symbol pro text 6"/>
          <p:cNvSpPr>
            <a:spLocks noGrp="1"/>
          </p:cNvSpPr>
          <p:nvPr>
            <p:ph type="body" sz="quarter" idx="17" hasCustomPrompt="1"/>
          </p:nvPr>
        </p:nvSpPr>
        <p:spPr>
          <a:xfrm>
            <a:off x="4919511" y="4550043"/>
            <a:ext cx="4719789" cy="276999"/>
          </a:xfrm>
        </p:spPr>
        <p:txBody>
          <a:bodyPr wrap="square" tIns="0" bIns="0" anchor="ctr">
            <a:no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@stemmark.cz</a:t>
            </a:r>
            <a:endParaRPr lang="cs-CZ" dirty="0"/>
          </a:p>
        </p:txBody>
      </p:sp>
      <p:sp>
        <p:nvSpPr>
          <p:cNvPr id="26" name="Obdélník 25">
            <a:hlinkClick r:id="rId4"/>
          </p:cNvPr>
          <p:cNvSpPr/>
          <p:nvPr userDrawn="1"/>
        </p:nvSpPr>
        <p:spPr>
          <a:xfrm>
            <a:off x="597954" y="4015916"/>
            <a:ext cx="2300630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www.stemmark.cz</a:t>
            </a:r>
            <a:endParaRPr lang="cs-CZ" dirty="0">
              <a:solidFill>
                <a:srgbClr val="FFFFFF"/>
              </a:solidFill>
            </a:endParaRPr>
          </a:p>
        </p:txBody>
      </p:sp>
      <p:sp>
        <p:nvSpPr>
          <p:cNvPr id="27" name="Obdélník 26">
            <a:hlinkClick r:id="rId4"/>
          </p:cNvPr>
          <p:cNvSpPr/>
          <p:nvPr userDrawn="1"/>
        </p:nvSpPr>
        <p:spPr>
          <a:xfrm>
            <a:off x="597954" y="2844577"/>
            <a:ext cx="2723823" cy="10310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</a:pPr>
            <a:r>
              <a:rPr lang="cs-CZ" sz="2000" b="1" dirty="0">
                <a:solidFill>
                  <a:srgbClr val="FFFFFF"/>
                </a:solidFill>
              </a:rPr>
              <a:t>STEM/MARK, a.s.</a:t>
            </a:r>
          </a:p>
          <a:p>
            <a:r>
              <a:rPr lang="cs-CZ" dirty="0">
                <a:solidFill>
                  <a:srgbClr val="FFFFFF"/>
                </a:solidFill>
              </a:rPr>
              <a:t>Chlumčanského 497/5</a:t>
            </a:r>
            <a:br>
              <a:rPr lang="cs-CZ" dirty="0">
                <a:solidFill>
                  <a:srgbClr val="FFFFFF"/>
                </a:solidFill>
              </a:rPr>
            </a:br>
            <a:r>
              <a:rPr lang="cs-CZ" dirty="0">
                <a:solidFill>
                  <a:srgbClr val="FFFFFF"/>
                </a:solidFill>
              </a:rPr>
              <a:t>180 00  Praha 8</a:t>
            </a:r>
          </a:p>
        </p:txBody>
      </p:sp>
      <p:sp>
        <p:nvSpPr>
          <p:cNvPr id="4" name="Zástupný symbol pro obrázek 3"/>
          <p:cNvSpPr>
            <a:spLocks noGrp="1"/>
          </p:cNvSpPr>
          <p:nvPr>
            <p:ph type="pic" sz="quarter" idx="18" hasCustomPrompt="1"/>
          </p:nvPr>
        </p:nvSpPr>
        <p:spPr>
          <a:xfrm>
            <a:off x="7617108" y="2793579"/>
            <a:ext cx="1549400" cy="1549400"/>
          </a:xfrm>
          <a:prstGeom prst="ellipse">
            <a:avLst/>
          </a:prstGeom>
        </p:spPr>
        <p:txBody>
          <a:bodyPr tIns="0" bIns="0">
            <a:norm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cs-CZ" dirty="0"/>
              <a:t>fotka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838200" y="365126"/>
            <a:ext cx="8028963" cy="985439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xmlns="" val="23367588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 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6"/>
          <p:cNvSpPr/>
          <p:nvPr userDrawn="1"/>
        </p:nvSpPr>
        <p:spPr>
          <a:xfrm>
            <a:off x="1" y="3565319"/>
            <a:ext cx="12191998" cy="2571225"/>
          </a:xfrm>
          <a:prstGeom prst="rect">
            <a:avLst/>
          </a:prstGeom>
          <a:blipFill dpi="0" rotWithShape="1">
            <a:blip r:embed="rId2" cstate="email">
              <a:alphaModFix amt="90000"/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srgbClr val="FFFFFF"/>
              </a:solidFill>
            </a:endParaRPr>
          </a:p>
        </p:txBody>
      </p:sp>
      <p:grpSp>
        <p:nvGrpSpPr>
          <p:cNvPr id="6" name="Skupina 5"/>
          <p:cNvGrpSpPr/>
          <p:nvPr userDrawn="1"/>
        </p:nvGrpSpPr>
        <p:grpSpPr>
          <a:xfrm>
            <a:off x="0" y="0"/>
            <a:ext cx="4714875" cy="1924050"/>
            <a:chOff x="0" y="0"/>
            <a:chExt cx="4714875" cy="1924050"/>
          </a:xfrm>
        </p:grpSpPr>
        <p:sp>
          <p:nvSpPr>
            <p:cNvPr id="11" name="Obdélník 10"/>
            <p:cNvSpPr/>
            <p:nvPr userDrawn="1"/>
          </p:nvSpPr>
          <p:spPr>
            <a:xfrm>
              <a:off x="0" y="0"/>
              <a:ext cx="4714875" cy="1924050"/>
            </a:xfrm>
            <a:prstGeom prst="rect">
              <a:avLst/>
            </a:prstGeom>
            <a:solidFill>
              <a:schemeClr val="tx1">
                <a:alpha val="15000"/>
              </a:schemeClr>
            </a:solidFill>
            <a:ln>
              <a:noFill/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>
                <a:solidFill>
                  <a:srgbClr val="FFFFFF"/>
                </a:solidFill>
              </a:endParaRPr>
            </a:p>
          </p:txBody>
        </p:sp>
        <p:pic>
          <p:nvPicPr>
            <p:cNvPr id="8" name="Obrázek 7"/>
            <p:cNvPicPr>
              <a:picLocks noChangeAspect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838199" y="669853"/>
              <a:ext cx="2910883" cy="543481"/>
            </a:xfrm>
            <a:prstGeom prst="rect">
              <a:avLst/>
            </a:prstGeom>
          </p:spPr>
        </p:pic>
      </p:grpSp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723900" y="3932948"/>
            <a:ext cx="8705326" cy="1012031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cs-CZ" dirty="0"/>
              <a:t>Kliknutím lze upravit styl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723900" y="4976535"/>
            <a:ext cx="8705326" cy="686034"/>
          </a:xfrm>
        </p:spPr>
        <p:txBody>
          <a:bodyPr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Tx/>
              <a:buNone/>
              <a:tabLst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dirty="0"/>
              <a:t>Kliknutím lze upravit styl předlohy</a:t>
            </a:r>
          </a:p>
        </p:txBody>
      </p:sp>
    </p:spTree>
    <p:extLst>
      <p:ext uri="{BB962C8B-B14F-4D97-AF65-F5344CB8AC3E}">
        <p14:creationId xmlns:p14="http://schemas.microsoft.com/office/powerpoint/2010/main" xmlns="" val="33087485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řehled kapi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>
            <a:spLocks/>
          </p:cNvSpPr>
          <p:nvPr userDrawn="1"/>
        </p:nvSpPr>
        <p:spPr bwMode="auto">
          <a:xfrm>
            <a:off x="1588" y="2408239"/>
            <a:ext cx="10922367" cy="3833813"/>
          </a:xfrm>
          <a:custGeom>
            <a:avLst/>
            <a:gdLst>
              <a:gd name="T0" fmla="*/ 0 w 6926"/>
              <a:gd name="T1" fmla="*/ 0 h 1489"/>
              <a:gd name="T2" fmla="*/ 6926 w 6926"/>
              <a:gd name="T3" fmla="*/ 0 h 1489"/>
              <a:gd name="T4" fmla="*/ 6522 w 6926"/>
              <a:gd name="T5" fmla="*/ 1489 h 1489"/>
              <a:gd name="T6" fmla="*/ 0 w 6926"/>
              <a:gd name="T7" fmla="*/ 1489 h 1489"/>
              <a:gd name="T8" fmla="*/ 0 w 6926"/>
              <a:gd name="T9" fmla="*/ 0 h 1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26" h="1489">
                <a:moveTo>
                  <a:pt x="0" y="0"/>
                </a:moveTo>
                <a:lnTo>
                  <a:pt x="6926" y="0"/>
                </a:lnTo>
                <a:lnTo>
                  <a:pt x="6522" y="1489"/>
                </a:lnTo>
                <a:lnTo>
                  <a:pt x="0" y="1489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>
              <a:solidFill>
                <a:srgbClr val="2D292A"/>
              </a:solidFill>
            </a:endParaRPr>
          </a:p>
        </p:txBody>
      </p:sp>
      <p:sp>
        <p:nvSpPr>
          <p:cNvPr id="8" name="Freeform 6"/>
          <p:cNvSpPr>
            <a:spLocks/>
          </p:cNvSpPr>
          <p:nvPr userDrawn="1"/>
        </p:nvSpPr>
        <p:spPr bwMode="auto">
          <a:xfrm>
            <a:off x="10645526" y="2403476"/>
            <a:ext cx="1546474" cy="3841751"/>
          </a:xfrm>
          <a:custGeom>
            <a:avLst/>
            <a:gdLst>
              <a:gd name="T0" fmla="*/ 981 w 981"/>
              <a:gd name="T1" fmla="*/ 1492 h 1492"/>
              <a:gd name="T2" fmla="*/ 0 w 981"/>
              <a:gd name="T3" fmla="*/ 1492 h 1492"/>
              <a:gd name="T4" fmla="*/ 394 w 981"/>
              <a:gd name="T5" fmla="*/ 0 h 1492"/>
              <a:gd name="T6" fmla="*/ 981 w 981"/>
              <a:gd name="T7" fmla="*/ 0 h 1492"/>
              <a:gd name="T8" fmla="*/ 981 w 981"/>
              <a:gd name="T9" fmla="*/ 1492 h 14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81" h="1492">
                <a:moveTo>
                  <a:pt x="981" y="1492"/>
                </a:moveTo>
                <a:lnTo>
                  <a:pt x="0" y="1492"/>
                </a:lnTo>
                <a:lnTo>
                  <a:pt x="394" y="0"/>
                </a:lnTo>
                <a:lnTo>
                  <a:pt x="981" y="0"/>
                </a:lnTo>
                <a:lnTo>
                  <a:pt x="981" y="1492"/>
                </a:lnTo>
                <a:close/>
              </a:path>
            </a:pathLst>
          </a:custGeom>
          <a:solidFill>
            <a:schemeClr val="tx2">
              <a:alpha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>
              <a:solidFill>
                <a:srgbClr val="2D292A"/>
              </a:solidFill>
            </a:endParaRPr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838200" y="2644180"/>
            <a:ext cx="8788400" cy="985439"/>
          </a:xfrm>
        </p:spPr>
        <p:txBody>
          <a:bodyPr/>
          <a:lstStyle/>
          <a:p>
            <a:r>
              <a:rPr lang="cs-CZ" dirty="0"/>
              <a:t>Kliknutím lze upravit styl</a:t>
            </a:r>
          </a:p>
        </p:txBody>
      </p:sp>
      <p:sp>
        <p:nvSpPr>
          <p:cNvPr id="12" name="Zástupný symbol pro obsah 11"/>
          <p:cNvSpPr>
            <a:spLocks noGrp="1"/>
          </p:cNvSpPr>
          <p:nvPr>
            <p:ph sz="quarter" idx="10" hasCustomPrompt="1"/>
          </p:nvPr>
        </p:nvSpPr>
        <p:spPr>
          <a:xfrm>
            <a:off x="838200" y="3629619"/>
            <a:ext cx="8788400" cy="2148881"/>
          </a:xfrm>
        </p:spPr>
        <p:txBody>
          <a:bodyPr>
            <a:noAutofit/>
          </a:bodyPr>
          <a:lstStyle>
            <a:lvl1pPr marL="0" indent="0">
              <a:buNone/>
              <a:tabLst>
                <a:tab pos="6997700" algn="l"/>
              </a:tabLst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cs-CZ" dirty="0"/>
              <a:t>Upravte styly předlohy textu</a:t>
            </a:r>
          </a:p>
        </p:txBody>
      </p:sp>
    </p:spTree>
    <p:extLst>
      <p:ext uri="{BB962C8B-B14F-4D97-AF65-F5344CB8AC3E}">
        <p14:creationId xmlns:p14="http://schemas.microsoft.com/office/powerpoint/2010/main" xmlns="" val="20375125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6"/>
          <p:cNvSpPr/>
          <p:nvPr userDrawn="1"/>
        </p:nvSpPr>
        <p:spPr>
          <a:xfrm>
            <a:off x="0" y="0"/>
            <a:ext cx="12191999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srgbClr val="FFFFFF"/>
              </a:solidFill>
            </a:endParaRPr>
          </a:p>
        </p:txBody>
      </p:sp>
      <p:pic>
        <p:nvPicPr>
          <p:cNvPr id="10" name="Obrázek 9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0" y="6745476"/>
            <a:ext cx="12191999" cy="112524"/>
          </a:xfrm>
          <a:prstGeom prst="rect">
            <a:avLst/>
          </a:prstGeom>
          <a:ln>
            <a:noFill/>
          </a:ln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Kliknutím lze upravit styl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buClr>
                <a:schemeClr val="tx2"/>
              </a:buClr>
              <a:defRPr/>
            </a:lvl2pPr>
            <a:lvl3pPr>
              <a:buClr>
                <a:schemeClr val="tx2"/>
              </a:buClr>
              <a:defRPr/>
            </a:lvl3pPr>
            <a:lvl4pPr>
              <a:buClr>
                <a:schemeClr val="tx2"/>
              </a:buClr>
              <a:defRPr/>
            </a:lvl4pPr>
            <a:lvl5pPr>
              <a:buClr>
                <a:schemeClr val="tx2"/>
              </a:buClr>
              <a:defRPr/>
            </a:lvl5pPr>
          </a:lstStyle>
          <a:p>
            <a:pPr lvl="0"/>
            <a:r>
              <a:rPr lang="cs-CZ" dirty="0"/>
              <a:t>Kliknutím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>
                <a:solidFill>
                  <a:srgbClr val="2D292A"/>
                </a:solidFill>
              </a:rPr>
              <a:t>Stříbrná generace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A762-EA47-416E-9E23-A6910279B348}" type="slidenum">
              <a:rPr lang="cs-CZ" smtClean="0">
                <a:solidFill>
                  <a:srgbClr val="2D292A"/>
                </a:solidFill>
              </a:rPr>
              <a:pPr/>
              <a:t>‹#›</a:t>
            </a:fld>
            <a:endParaRPr lang="cs-CZ">
              <a:solidFill>
                <a:srgbClr val="2D292A"/>
              </a:solidFill>
            </a:endParaRPr>
          </a:p>
        </p:txBody>
      </p:sp>
      <p:pic>
        <p:nvPicPr>
          <p:cNvPr id="9" name="Obrázek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33323" y="6243636"/>
            <a:ext cx="371554" cy="371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722310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, obsah a obráz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élník 8"/>
          <p:cNvSpPr/>
          <p:nvPr userDrawn="1"/>
        </p:nvSpPr>
        <p:spPr>
          <a:xfrm>
            <a:off x="0" y="0"/>
            <a:ext cx="12191999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srgbClr val="FFFFFF"/>
              </a:solidFill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Kliknutím lze upravit styl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479154"/>
            <a:ext cx="6372000" cy="4872916"/>
          </a:xfrm>
        </p:spPr>
        <p:txBody>
          <a:bodyPr/>
          <a:lstStyle>
            <a:lvl2pPr>
              <a:buClr>
                <a:schemeClr val="tx2"/>
              </a:buClr>
              <a:defRPr/>
            </a:lvl2pPr>
            <a:lvl3pPr>
              <a:buClr>
                <a:schemeClr val="tx2"/>
              </a:buClr>
              <a:defRPr/>
            </a:lvl3pPr>
            <a:lvl4pPr>
              <a:buClr>
                <a:schemeClr val="tx2"/>
              </a:buClr>
              <a:defRPr/>
            </a:lvl4pPr>
            <a:lvl5pPr>
              <a:buClr>
                <a:schemeClr val="tx2"/>
              </a:buClr>
              <a:defRPr/>
            </a:lvl5pPr>
          </a:lstStyle>
          <a:p>
            <a:pPr lvl="0"/>
            <a:r>
              <a:rPr lang="cs-CZ" dirty="0"/>
              <a:t>Kliknutím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>
                <a:solidFill>
                  <a:srgbClr val="2D292A"/>
                </a:solidFill>
              </a:rPr>
              <a:t>Stříbrná generace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A762-EA47-416E-9E23-A6910279B348}" type="slidenum">
              <a:rPr lang="cs-CZ" smtClean="0">
                <a:solidFill>
                  <a:srgbClr val="2D292A"/>
                </a:solidFill>
              </a:rPr>
              <a:pPr/>
              <a:t>‹#›</a:t>
            </a:fld>
            <a:endParaRPr lang="cs-CZ">
              <a:solidFill>
                <a:srgbClr val="2D292A"/>
              </a:solidFill>
            </a:endParaRPr>
          </a:p>
        </p:txBody>
      </p:sp>
      <p:sp>
        <p:nvSpPr>
          <p:cNvPr id="8" name="Zástupný symbol pro obrázek 7"/>
          <p:cNvSpPr>
            <a:spLocks noGrp="1"/>
          </p:cNvSpPr>
          <p:nvPr>
            <p:ph type="pic" sz="quarter" idx="13"/>
          </p:nvPr>
        </p:nvSpPr>
        <p:spPr>
          <a:xfrm>
            <a:off x="7315200" y="1479068"/>
            <a:ext cx="4876800" cy="4874106"/>
          </a:xfr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cs-CZ" dirty="0"/>
          </a:p>
        </p:txBody>
      </p:sp>
      <p:pic>
        <p:nvPicPr>
          <p:cNvPr id="11" name="Obrázek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33323" y="6243636"/>
            <a:ext cx="371554" cy="371475"/>
          </a:xfrm>
          <a:prstGeom prst="rect">
            <a:avLst/>
          </a:prstGeom>
        </p:spPr>
      </p:pic>
      <p:pic>
        <p:nvPicPr>
          <p:cNvPr id="12" name="Obrázek 11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0" y="6745476"/>
            <a:ext cx="12191999" cy="112524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7113189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ráz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6"/>
          <p:cNvSpPr/>
          <p:nvPr userDrawn="1"/>
        </p:nvSpPr>
        <p:spPr>
          <a:xfrm>
            <a:off x="0" y="0"/>
            <a:ext cx="12191999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srgbClr val="FFFFFF"/>
              </a:solidFill>
            </a:endParaRPr>
          </a:p>
        </p:txBody>
      </p:sp>
      <p:sp>
        <p:nvSpPr>
          <p:cNvPr id="8" name="Zástupný symbol pro obrázek 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>
                <a:solidFill>
                  <a:schemeClr val="bg1"/>
                </a:solidFill>
                <a:effectLst>
                  <a:outerShdw blurRad="203200" algn="ctr" rotWithShape="0">
                    <a:prstClr val="black">
                      <a:alpha val="37000"/>
                    </a:prstClr>
                  </a:outerShdw>
                </a:effectLst>
              </a:defRPr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10" name="AutoShape 3"/>
          <p:cNvSpPr>
            <a:spLocks noChangeAspect="1" noChangeArrowheads="1" noTextEdit="1"/>
          </p:cNvSpPr>
          <p:nvPr userDrawn="1"/>
        </p:nvSpPr>
        <p:spPr bwMode="auto">
          <a:xfrm>
            <a:off x="233363" y="6243638"/>
            <a:ext cx="371475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>
              <a:solidFill>
                <a:srgbClr val="2D292A"/>
              </a:solidFill>
            </a:endParaRPr>
          </a:p>
        </p:txBody>
      </p:sp>
      <p:pic>
        <p:nvPicPr>
          <p:cNvPr id="11" name="Obrázek 1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0" y="6745476"/>
            <a:ext cx="12191999" cy="112524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3253372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zislajd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délník 5"/>
          <p:cNvSpPr/>
          <p:nvPr userDrawn="1"/>
        </p:nvSpPr>
        <p:spPr>
          <a:xfrm>
            <a:off x="0" y="0"/>
            <a:ext cx="12191999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srgbClr val="FFFFFF"/>
              </a:solidFill>
            </a:endParaRPr>
          </a:p>
        </p:txBody>
      </p:sp>
      <p:pic>
        <p:nvPicPr>
          <p:cNvPr id="9" name="Obrázek 8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0" y="4286774"/>
            <a:ext cx="12192000" cy="2571226"/>
          </a:xfrm>
          <a:prstGeom prst="rect">
            <a:avLst/>
          </a:prstGeom>
          <a:ln>
            <a:noFill/>
          </a:ln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75734" y="4514850"/>
            <a:ext cx="8596841" cy="1001713"/>
          </a:xfrm>
        </p:spPr>
        <p:txBody>
          <a:bodyPr anchor="b">
            <a:no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cs-CZ" dirty="0"/>
              <a:t>Kliknutím lze upravit styl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73617" y="5543552"/>
            <a:ext cx="8596841" cy="854074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dirty="0"/>
              <a:t>Kliknutím lze upravit styly předlohy textu</a:t>
            </a:r>
          </a:p>
        </p:txBody>
      </p:sp>
      <p:sp>
        <p:nvSpPr>
          <p:cNvPr id="10" name="Zástupný symbol pro obrázek 9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4279900"/>
          </a:xfrm>
        </p:spPr>
        <p:txBody>
          <a:bodyPr tIns="0" bIns="1152000" anchor="ctr"/>
          <a:lstStyle>
            <a:lvl1pPr marL="0" indent="0" algn="ctr">
              <a:buFontTx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cs-CZ" dirty="0"/>
              <a:t>fotka</a:t>
            </a:r>
          </a:p>
        </p:txBody>
      </p:sp>
    </p:spTree>
    <p:extLst>
      <p:ext uri="{BB962C8B-B14F-4D97-AF65-F5344CB8AC3E}">
        <p14:creationId xmlns:p14="http://schemas.microsoft.com/office/powerpoint/2010/main" xmlns="" val="31921797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zislajd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ek 5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0" y="4286774"/>
            <a:ext cx="12192000" cy="2571226"/>
          </a:xfrm>
          <a:prstGeom prst="rect">
            <a:avLst/>
          </a:prstGeom>
          <a:ln>
            <a:noFill/>
          </a:ln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75734" y="4514850"/>
            <a:ext cx="8596841" cy="1001713"/>
          </a:xfrm>
        </p:spPr>
        <p:txBody>
          <a:bodyPr anchor="b">
            <a:no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cs-CZ" dirty="0"/>
              <a:t>Kliknutím lze upravit styl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73617" y="5543552"/>
            <a:ext cx="8596841" cy="854074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dirty="0"/>
              <a:t>Kliknutím lze upravit styly předlohy textu</a:t>
            </a:r>
          </a:p>
        </p:txBody>
      </p:sp>
    </p:spTree>
    <p:extLst>
      <p:ext uri="{BB962C8B-B14F-4D97-AF65-F5344CB8AC3E}">
        <p14:creationId xmlns:p14="http://schemas.microsoft.com/office/powerpoint/2010/main" xmlns="" val="21133681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 userDrawn="1"/>
        </p:nvSpPr>
        <p:spPr>
          <a:xfrm>
            <a:off x="0" y="0"/>
            <a:ext cx="12191999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srgbClr val="FFFFFF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479154"/>
            <a:ext cx="5181600" cy="4877196"/>
          </a:xfrm>
        </p:spPr>
        <p:txBody>
          <a:bodyPr/>
          <a:lstStyle>
            <a:lvl2pPr>
              <a:buClr>
                <a:schemeClr val="tx2"/>
              </a:buClr>
              <a:defRPr/>
            </a:lvl2pPr>
            <a:lvl3pPr>
              <a:buClr>
                <a:schemeClr val="tx2"/>
              </a:buClr>
              <a:defRPr/>
            </a:lvl3pPr>
            <a:lvl4pPr>
              <a:buClr>
                <a:schemeClr val="tx2"/>
              </a:buClr>
              <a:defRPr/>
            </a:lvl4pPr>
            <a:lvl5pPr>
              <a:buClr>
                <a:schemeClr val="tx2"/>
              </a:buClr>
              <a:defRPr/>
            </a:lvl5pPr>
          </a:lstStyle>
          <a:p>
            <a:pPr lvl="0"/>
            <a:r>
              <a:rPr lang="cs-CZ" dirty="0"/>
              <a:t>Kliknutím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479154"/>
            <a:ext cx="5181600" cy="4877196"/>
          </a:xfrm>
        </p:spPr>
        <p:txBody>
          <a:bodyPr/>
          <a:lstStyle>
            <a:lvl2pPr>
              <a:buClr>
                <a:schemeClr val="tx2"/>
              </a:buClr>
              <a:defRPr/>
            </a:lvl2pPr>
            <a:lvl3pPr>
              <a:buClr>
                <a:schemeClr val="tx2"/>
              </a:buClr>
              <a:defRPr/>
            </a:lvl3pPr>
            <a:lvl4pPr>
              <a:buClr>
                <a:schemeClr val="tx2"/>
              </a:buClr>
              <a:defRPr/>
            </a:lvl4pPr>
            <a:lvl5pPr>
              <a:buClr>
                <a:schemeClr val="tx2"/>
              </a:buClr>
              <a:defRPr/>
            </a:lvl5pPr>
          </a:lstStyle>
          <a:p>
            <a:pPr lvl="0"/>
            <a:r>
              <a:rPr lang="cs-CZ" dirty="0"/>
              <a:t>Kliknutím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>
                <a:solidFill>
                  <a:srgbClr val="2D292A"/>
                </a:solidFill>
              </a:rPr>
              <a:t>Stříbrná generace</a:t>
            </a: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A762-EA47-416E-9E23-A6910279B348}" type="slidenum">
              <a:rPr lang="cs-CZ" smtClean="0">
                <a:solidFill>
                  <a:srgbClr val="2D292A"/>
                </a:solidFill>
              </a:rPr>
              <a:pPr/>
              <a:t>‹#›</a:t>
            </a:fld>
            <a:endParaRPr lang="cs-CZ">
              <a:solidFill>
                <a:srgbClr val="2D292A"/>
              </a:solidFill>
            </a:endParaRPr>
          </a:p>
        </p:txBody>
      </p:sp>
      <p:sp>
        <p:nvSpPr>
          <p:cNvPr id="10" name="Nadpis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Kliknutím lze upravit styl</a:t>
            </a:r>
          </a:p>
        </p:txBody>
      </p:sp>
      <p:pic>
        <p:nvPicPr>
          <p:cNvPr id="11" name="Obrázek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33323" y="6243636"/>
            <a:ext cx="371554" cy="371475"/>
          </a:xfrm>
          <a:prstGeom prst="rect">
            <a:avLst/>
          </a:prstGeom>
        </p:spPr>
      </p:pic>
      <p:pic>
        <p:nvPicPr>
          <p:cNvPr id="12" name="Obrázek 11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0" y="6745476"/>
            <a:ext cx="12191999" cy="112524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5866869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7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854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/>
              <a:t>Kliknutím lze upravit styl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479154"/>
            <a:ext cx="10515600" cy="487402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cs-CZ" dirty="0"/>
              <a:t>Kliknutím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1785896" y="6356350"/>
            <a:ext cx="7911777" cy="2583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cs-CZ">
                <a:solidFill>
                  <a:srgbClr val="2D292A"/>
                </a:solidFill>
              </a:rPr>
              <a:t>Stříbrná generace</a:t>
            </a:r>
            <a:endParaRPr lang="cs-CZ" dirty="0">
              <a:solidFill>
                <a:srgbClr val="2D292A"/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9991288" y="6350000"/>
            <a:ext cx="1362511" cy="2583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8A7AA762-EA47-416E-9E23-A6910279B348}" type="slidenum">
              <a:rPr lang="cs-CZ" smtClean="0">
                <a:solidFill>
                  <a:srgbClr val="2D292A"/>
                </a:solidFill>
              </a:rPr>
              <a:pPr/>
              <a:t>‹#›</a:t>
            </a:fld>
            <a:endParaRPr lang="cs-CZ" dirty="0">
              <a:solidFill>
                <a:srgbClr val="2D292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470951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  <p:sldLayoutId id="2147483687" r:id="rId14"/>
    <p:sldLayoutId id="2147483688" r:id="rId15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Clr>
          <a:schemeClr val="tx2"/>
        </a:buClr>
        <a:buFontTx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8288" indent="-268288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36575" indent="-268288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804863" indent="-268288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73150" indent="-268288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png"/><Relationship Id="rId7" Type="http://schemas.openxmlformats.org/officeDocument/2006/relationships/image" Target="../media/image2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chart" Target="../charts/chart9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0.jpe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3" Type="http://schemas.openxmlformats.org/officeDocument/2006/relationships/image" Target="../media/image37.jpeg"/><Relationship Id="rId7" Type="http://schemas.openxmlformats.org/officeDocument/2006/relationships/image" Target="../media/image4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Relationship Id="rId9" Type="http://schemas.openxmlformats.org/officeDocument/2006/relationships/image" Target="../media/image4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8.jpeg"/><Relationship Id="rId4" Type="http://schemas.openxmlformats.org/officeDocument/2006/relationships/chart" Target="../charts/char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Relationship Id="rId6" Type="http://schemas.openxmlformats.org/officeDocument/2006/relationships/chart" Target="../charts/chart7.xml"/><Relationship Id="rId5" Type="http://schemas.openxmlformats.org/officeDocument/2006/relationships/chart" Target="../charts/chart6.xml"/><Relationship Id="rId4" Type="http://schemas.openxmlformats.org/officeDocument/2006/relationships/chart" Target="../charts/char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536121" y="3843141"/>
            <a:ext cx="8705326" cy="1012031"/>
          </a:xfrm>
        </p:spPr>
        <p:txBody>
          <a:bodyPr anchor="ctr">
            <a:normAutofit/>
          </a:bodyPr>
          <a:lstStyle/>
          <a:p>
            <a:r>
              <a:rPr lang="cs-CZ" sz="4400" dirty="0"/>
              <a:t>Generace 55+</a:t>
            </a:r>
            <a:endParaRPr lang="cs-CZ" sz="4400" dirty="0">
              <a:latin typeface="+mn-lt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600607" y="4677290"/>
            <a:ext cx="8705326" cy="686034"/>
          </a:xfrm>
        </p:spPr>
        <p:txBody>
          <a:bodyPr/>
          <a:lstStyle/>
          <a:p>
            <a:r>
              <a:rPr lang="cs-CZ" dirty="0"/>
              <a:t>Exkluzivní výzkum / květen 2016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795407" y="5305030"/>
            <a:ext cx="2902493" cy="543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238278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obsah 5"/>
          <p:cNvSpPr>
            <a:spLocks noGrp="1"/>
          </p:cNvSpPr>
          <p:nvPr>
            <p:ph sz="half" idx="2"/>
          </p:nvPr>
        </p:nvSpPr>
        <p:spPr>
          <a:xfrm>
            <a:off x="485941" y="2171177"/>
            <a:ext cx="3586325" cy="3113203"/>
          </a:xfrm>
        </p:spPr>
        <p:txBody>
          <a:bodyPr/>
          <a:lstStyle/>
          <a:p>
            <a:pPr marL="342900" indent="-342900">
              <a:buFont typeface="Arial" pitchFamily="34" charset="0"/>
              <a:buChar char="•"/>
            </a:pPr>
            <a:r>
              <a:rPr lang="cs-CZ" dirty="0"/>
              <a:t>nejčastěji </a:t>
            </a:r>
            <a:r>
              <a:rPr lang="cs-CZ" b="1" dirty="0"/>
              <a:t>10-25 tis. </a:t>
            </a:r>
            <a:r>
              <a:rPr lang="cs-CZ" dirty="0"/>
              <a:t>Kč (měsíčně/domácnost)</a:t>
            </a:r>
          </a:p>
          <a:p>
            <a:pPr marL="342900" indent="-342900">
              <a:buFont typeface="Arial" pitchFamily="34" charset="0"/>
              <a:buChar char="•"/>
            </a:pPr>
            <a:endParaRPr lang="cs-CZ" dirty="0"/>
          </a:p>
          <a:p>
            <a:pPr marL="342900" indent="-342900">
              <a:buFont typeface="Arial" pitchFamily="34" charset="0"/>
              <a:buChar char="•"/>
            </a:pPr>
            <a:r>
              <a:rPr lang="cs-CZ" dirty="0"/>
              <a:t>na důchod by chtěli naspořit </a:t>
            </a:r>
            <a:r>
              <a:rPr lang="cs-CZ" b="1" dirty="0"/>
              <a:t>250-500 tis. </a:t>
            </a:r>
            <a:r>
              <a:rPr lang="cs-CZ" dirty="0"/>
              <a:t>Kč</a:t>
            </a:r>
          </a:p>
          <a:p>
            <a:endParaRPr lang="cs-CZ" dirty="0"/>
          </a:p>
          <a:p>
            <a:r>
              <a:rPr lang="cs-CZ" dirty="0"/>
              <a:t>… </a:t>
            </a:r>
            <a:r>
              <a:rPr lang="cs-CZ" dirty="0">
                <a:solidFill>
                  <a:schemeClr val="tx2"/>
                </a:solidFill>
              </a:rPr>
              <a:t>57 %</a:t>
            </a:r>
            <a:r>
              <a:rPr lang="cs-CZ" dirty="0"/>
              <a:t> to už naspořilo</a:t>
            </a:r>
            <a:endParaRPr lang="en-US" dirty="0"/>
          </a:p>
        </p:txBody>
      </p:sp>
      <p:sp>
        <p:nvSpPr>
          <p:cNvPr id="7" name="Zástupný symbol pro obsah 6"/>
          <p:cNvSpPr>
            <a:spLocks noGrp="1"/>
          </p:cNvSpPr>
          <p:nvPr>
            <p:ph sz="quarter" idx="4"/>
          </p:nvPr>
        </p:nvSpPr>
        <p:spPr>
          <a:xfrm>
            <a:off x="4270571" y="2186169"/>
            <a:ext cx="3576600" cy="3002519"/>
          </a:xfrm>
        </p:spPr>
        <p:txBody>
          <a:bodyPr/>
          <a:lstStyle/>
          <a:p>
            <a:pPr marL="342900" indent="-342900">
              <a:buFont typeface="Arial" pitchFamily="34" charset="0"/>
              <a:buChar char="•"/>
            </a:pPr>
            <a:r>
              <a:rPr lang="cs-CZ" b="1" dirty="0"/>
              <a:t>25-50 tis. </a:t>
            </a:r>
            <a:r>
              <a:rPr lang="cs-CZ" dirty="0"/>
              <a:t>Kč</a:t>
            </a:r>
            <a:br>
              <a:rPr lang="cs-CZ" dirty="0"/>
            </a:br>
            <a:endParaRPr lang="cs-CZ" dirty="0"/>
          </a:p>
          <a:p>
            <a:pPr marL="342900" indent="-342900">
              <a:buFont typeface="Arial" pitchFamily="34" charset="0"/>
              <a:buChar char="•"/>
            </a:pPr>
            <a:endParaRPr lang="cs-CZ" dirty="0"/>
          </a:p>
          <a:p>
            <a:pPr marL="342900" indent="-342900">
              <a:buFont typeface="Arial" pitchFamily="34" charset="0"/>
              <a:buChar char="•"/>
            </a:pPr>
            <a:r>
              <a:rPr lang="cs-CZ" dirty="0"/>
              <a:t>naspořit do </a:t>
            </a:r>
            <a:r>
              <a:rPr lang="cs-CZ" b="1" dirty="0"/>
              <a:t>1 mil. </a:t>
            </a:r>
            <a:r>
              <a:rPr lang="cs-CZ" dirty="0"/>
              <a:t>Kč</a:t>
            </a:r>
            <a:br>
              <a:rPr lang="cs-CZ" dirty="0"/>
            </a:br>
            <a:endParaRPr lang="cs-CZ" dirty="0"/>
          </a:p>
          <a:p>
            <a:endParaRPr lang="cs-CZ" dirty="0"/>
          </a:p>
          <a:p>
            <a:r>
              <a:rPr lang="cs-CZ" dirty="0"/>
              <a:t>… </a:t>
            </a:r>
            <a:r>
              <a:rPr lang="cs-CZ" dirty="0">
                <a:solidFill>
                  <a:schemeClr val="tx2"/>
                </a:solidFill>
              </a:rPr>
              <a:t>66 %</a:t>
            </a:r>
            <a:r>
              <a:rPr lang="cs-CZ" dirty="0"/>
              <a:t> naspořilo</a:t>
            </a:r>
            <a:endParaRPr lang="en-US" dirty="0"/>
          </a:p>
        </p:txBody>
      </p:sp>
      <p:sp>
        <p:nvSpPr>
          <p:cNvPr id="8" name="Zástupný symbol pro obsah 7"/>
          <p:cNvSpPr>
            <a:spLocks noGrp="1"/>
          </p:cNvSpPr>
          <p:nvPr>
            <p:ph sz="quarter" idx="10"/>
          </p:nvPr>
        </p:nvSpPr>
        <p:spPr>
          <a:xfrm>
            <a:off x="8053832" y="2186169"/>
            <a:ext cx="3539321" cy="3098212"/>
          </a:xfrm>
        </p:spPr>
        <p:txBody>
          <a:bodyPr/>
          <a:lstStyle/>
          <a:p>
            <a:pPr marL="342900" indent="-342900">
              <a:buFont typeface="Arial" pitchFamily="34" charset="0"/>
              <a:buChar char="•"/>
            </a:pPr>
            <a:r>
              <a:rPr lang="cs-CZ" b="1" dirty="0"/>
              <a:t>40 tis. a více </a:t>
            </a:r>
            <a:r>
              <a:rPr lang="cs-CZ" dirty="0"/>
              <a:t>Kč</a:t>
            </a:r>
            <a:br>
              <a:rPr lang="cs-CZ" dirty="0"/>
            </a:br>
            <a:endParaRPr lang="cs-CZ" dirty="0"/>
          </a:p>
          <a:p>
            <a:pPr marL="342900" indent="-342900">
              <a:buFont typeface="Arial" pitchFamily="34" charset="0"/>
              <a:buChar char="•"/>
            </a:pPr>
            <a:endParaRPr lang="cs-CZ" dirty="0"/>
          </a:p>
          <a:p>
            <a:pPr marL="342900" indent="-342900">
              <a:buFont typeface="Arial" pitchFamily="34" charset="0"/>
              <a:buChar char="•"/>
            </a:pPr>
            <a:r>
              <a:rPr lang="cs-CZ" dirty="0"/>
              <a:t>naspořit </a:t>
            </a:r>
            <a:r>
              <a:rPr lang="cs-CZ" b="1" dirty="0"/>
              <a:t>1 mil. a více</a:t>
            </a:r>
            <a:br>
              <a:rPr lang="cs-CZ" b="1" dirty="0"/>
            </a:br>
            <a:r>
              <a:rPr lang="cs-CZ" b="1" dirty="0"/>
              <a:t> </a:t>
            </a:r>
          </a:p>
          <a:p>
            <a:endParaRPr lang="cs-CZ" dirty="0"/>
          </a:p>
          <a:p>
            <a:r>
              <a:rPr lang="cs-CZ" dirty="0"/>
              <a:t>… </a:t>
            </a:r>
            <a:r>
              <a:rPr lang="cs-CZ" dirty="0">
                <a:solidFill>
                  <a:schemeClr val="tx2"/>
                </a:solidFill>
              </a:rPr>
              <a:t>77 %</a:t>
            </a:r>
            <a:r>
              <a:rPr lang="cs-CZ" dirty="0"/>
              <a:t> naspořilo</a:t>
            </a:r>
            <a:endParaRPr lang="en-US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idx="1"/>
          </p:nvPr>
        </p:nvSpPr>
        <p:spPr>
          <a:xfrm>
            <a:off x="627129" y="1547235"/>
            <a:ext cx="3394076" cy="584775"/>
          </a:xfrm>
        </p:spPr>
        <p:txBody>
          <a:bodyPr/>
          <a:lstStyle/>
          <a:p>
            <a:pPr algn="ctr"/>
            <a:r>
              <a:rPr lang="cs-CZ" sz="3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Šetrní</a:t>
            </a:r>
            <a:endParaRPr lang="en-US" sz="3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/>
              <a:t>Jak jsou na tom s financemi?</a:t>
            </a:r>
            <a:endParaRPr lang="en-US" dirty="0"/>
          </a:p>
        </p:txBody>
      </p:sp>
      <p:sp>
        <p:nvSpPr>
          <p:cNvPr id="9" name="Zástupný symbol pro text 8"/>
          <p:cNvSpPr>
            <a:spLocks noGrp="1"/>
          </p:cNvSpPr>
          <p:nvPr>
            <p:ph type="body" idx="11"/>
          </p:nvPr>
        </p:nvSpPr>
        <p:spPr>
          <a:xfrm>
            <a:off x="4399756" y="1547235"/>
            <a:ext cx="3394076" cy="584775"/>
          </a:xfrm>
        </p:spPr>
        <p:txBody>
          <a:bodyPr/>
          <a:lstStyle/>
          <a:p>
            <a:pPr algn="ctr"/>
            <a:r>
              <a:rPr lang="cs-CZ" sz="32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Zajištění</a:t>
            </a:r>
            <a:endParaRPr lang="en-US" sz="3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Zástupný symbol pro text 9"/>
          <p:cNvSpPr>
            <a:spLocks noGrp="1"/>
          </p:cNvSpPr>
          <p:nvPr>
            <p:ph type="body" idx="12"/>
          </p:nvPr>
        </p:nvSpPr>
        <p:spPr>
          <a:xfrm>
            <a:off x="8064465" y="1547235"/>
            <a:ext cx="3394076" cy="584775"/>
          </a:xfrm>
        </p:spPr>
        <p:txBody>
          <a:bodyPr/>
          <a:lstStyle/>
          <a:p>
            <a:pPr algn="ctr"/>
            <a:r>
              <a:rPr lang="cs-CZ" sz="3200" dirty="0">
                <a:solidFill>
                  <a:schemeClr val="accent3"/>
                </a:solidFill>
              </a:rPr>
              <a:t>Bohatí</a:t>
            </a:r>
            <a:endParaRPr lang="en-US" sz="3200" dirty="0"/>
          </a:p>
        </p:txBody>
      </p:sp>
      <p:sp>
        <p:nvSpPr>
          <p:cNvPr id="14" name="Zaoblený obdélník 13"/>
          <p:cNvSpPr/>
          <p:nvPr/>
        </p:nvSpPr>
        <p:spPr>
          <a:xfrm>
            <a:off x="457198" y="1552353"/>
            <a:ext cx="3615068" cy="4231758"/>
          </a:xfrm>
          <a:prstGeom prst="roundRect">
            <a:avLst/>
          </a:prstGeom>
          <a:noFill/>
          <a:ln w="19050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5" name="Zaoblený obdélník 14"/>
          <p:cNvSpPr/>
          <p:nvPr/>
        </p:nvSpPr>
        <p:spPr>
          <a:xfrm>
            <a:off x="4231761" y="1552353"/>
            <a:ext cx="3615068" cy="4231758"/>
          </a:xfrm>
          <a:prstGeom prst="roundRect">
            <a:avLst/>
          </a:prstGeom>
          <a:noFill/>
          <a:ln w="19050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6" name="Zaoblený obdélník 15"/>
          <p:cNvSpPr/>
          <p:nvPr/>
        </p:nvSpPr>
        <p:spPr>
          <a:xfrm>
            <a:off x="8016957" y="1552353"/>
            <a:ext cx="3615068" cy="4231758"/>
          </a:xfrm>
          <a:prstGeom prst="roundRect">
            <a:avLst/>
          </a:prstGeom>
          <a:noFill/>
          <a:ln w="19050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013442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ástupný symbol pro obsah 8"/>
          <p:cNvSpPr>
            <a:spLocks noGrp="1"/>
          </p:cNvSpPr>
          <p:nvPr>
            <p:ph sz="half" idx="2"/>
          </p:nvPr>
        </p:nvSpPr>
        <p:spPr>
          <a:xfrm>
            <a:off x="508954" y="2126746"/>
            <a:ext cx="3394076" cy="4170182"/>
          </a:xfrm>
        </p:spPr>
        <p:txBody>
          <a:bodyPr/>
          <a:lstStyle/>
          <a:p>
            <a:pPr algn="ctr"/>
            <a:r>
              <a:rPr lang="cs-CZ" dirty="0"/>
              <a:t>v příštích 3 letech neplánují vyšší výdaje</a:t>
            </a:r>
          </a:p>
          <a:p>
            <a:pPr marL="342900" indent="-342900">
              <a:buFont typeface="Arial" pitchFamily="34" charset="0"/>
              <a:buChar char="•"/>
            </a:pPr>
            <a:endParaRPr lang="cs-CZ" dirty="0"/>
          </a:p>
        </p:txBody>
      </p:sp>
      <p:sp>
        <p:nvSpPr>
          <p:cNvPr id="10" name="Zástupný symbol pro obsah 9"/>
          <p:cNvSpPr>
            <a:spLocks noGrp="1"/>
          </p:cNvSpPr>
          <p:nvPr>
            <p:ph sz="quarter" idx="4"/>
          </p:nvPr>
        </p:nvSpPr>
        <p:spPr>
          <a:xfrm>
            <a:off x="4518931" y="2186169"/>
            <a:ext cx="3395665" cy="4170182"/>
          </a:xfrm>
        </p:spPr>
        <p:txBody>
          <a:bodyPr/>
          <a:lstStyle/>
          <a:p>
            <a:r>
              <a:rPr lang="cs-CZ" b="1" dirty="0"/>
              <a:t>výdaje do 100 tis. </a:t>
            </a:r>
            <a:r>
              <a:rPr lang="cs-CZ" dirty="0"/>
              <a:t>Kč</a:t>
            </a:r>
            <a:endParaRPr lang="en-US" dirty="0"/>
          </a:p>
        </p:txBody>
      </p:sp>
      <p:sp>
        <p:nvSpPr>
          <p:cNvPr id="11" name="Zástupný symbol pro obsah 10"/>
          <p:cNvSpPr>
            <a:spLocks noGrp="1"/>
          </p:cNvSpPr>
          <p:nvPr>
            <p:ph sz="quarter" idx="10"/>
          </p:nvPr>
        </p:nvSpPr>
        <p:spPr>
          <a:xfrm>
            <a:off x="8043959" y="2187128"/>
            <a:ext cx="3395665" cy="4170182"/>
          </a:xfrm>
        </p:spPr>
        <p:txBody>
          <a:bodyPr/>
          <a:lstStyle/>
          <a:p>
            <a:pPr algn="ctr"/>
            <a:r>
              <a:rPr lang="cs-CZ" b="1" dirty="0"/>
              <a:t>větší výdaje </a:t>
            </a:r>
            <a:br>
              <a:rPr lang="cs-CZ" b="1" dirty="0"/>
            </a:br>
            <a:r>
              <a:rPr lang="cs-CZ" dirty="0"/>
              <a:t>(i přes 2 mil. Kč)</a:t>
            </a:r>
            <a:endParaRPr lang="en-US" dirty="0"/>
          </a:p>
        </p:txBody>
      </p:sp>
      <p:sp>
        <p:nvSpPr>
          <p:cNvPr id="8" name="Zástupný symbol pro text 7"/>
          <p:cNvSpPr>
            <a:spLocks noGrp="1"/>
          </p:cNvSpPr>
          <p:nvPr>
            <p:ph type="body" idx="1"/>
          </p:nvPr>
        </p:nvSpPr>
        <p:spPr>
          <a:xfrm>
            <a:off x="595230" y="1547235"/>
            <a:ext cx="3394076" cy="584775"/>
          </a:xfrm>
        </p:spPr>
        <p:txBody>
          <a:bodyPr/>
          <a:lstStyle/>
          <a:p>
            <a:pPr algn="ctr"/>
            <a:r>
              <a:rPr lang="cs-CZ" sz="3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Šetrní</a:t>
            </a:r>
            <a:endParaRPr lang="en-US" sz="3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Nadpis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Jaké mají plány a sny?</a:t>
            </a:r>
            <a:endParaRPr lang="en-US" dirty="0"/>
          </a:p>
        </p:txBody>
      </p:sp>
      <p:sp>
        <p:nvSpPr>
          <p:cNvPr id="12" name="Zástupný symbol pro text 11"/>
          <p:cNvSpPr>
            <a:spLocks noGrp="1"/>
          </p:cNvSpPr>
          <p:nvPr>
            <p:ph type="body" idx="11"/>
          </p:nvPr>
        </p:nvSpPr>
        <p:spPr>
          <a:xfrm>
            <a:off x="4378490" y="1547235"/>
            <a:ext cx="3394076" cy="584775"/>
          </a:xfrm>
        </p:spPr>
        <p:txBody>
          <a:bodyPr/>
          <a:lstStyle/>
          <a:p>
            <a:pPr algn="ctr"/>
            <a:r>
              <a:rPr lang="cs-CZ" sz="32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Zajištění</a:t>
            </a:r>
            <a:endParaRPr lang="en-US" sz="3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idx="12"/>
          </p:nvPr>
        </p:nvSpPr>
        <p:spPr>
          <a:xfrm>
            <a:off x="7958135" y="1547235"/>
            <a:ext cx="3394076" cy="584775"/>
          </a:xfrm>
        </p:spPr>
        <p:txBody>
          <a:bodyPr/>
          <a:lstStyle/>
          <a:p>
            <a:pPr algn="ctr"/>
            <a:r>
              <a:rPr lang="cs-CZ" sz="3200" dirty="0">
                <a:solidFill>
                  <a:schemeClr val="accent3"/>
                </a:solidFill>
              </a:rPr>
              <a:t>Bohatí</a:t>
            </a:r>
            <a:endParaRPr lang="en-US" sz="3200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5964621" y="3503951"/>
            <a:ext cx="644723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971C54"/>
              </a:buClr>
            </a:pPr>
            <a:r>
              <a:rPr lang="cs-CZ" sz="2000" b="1" dirty="0">
                <a:solidFill>
                  <a:srgbClr val="2D292A"/>
                </a:solidFill>
              </a:rPr>
              <a:t>Sny má 75 % z nich </a:t>
            </a:r>
            <a:r>
              <a:rPr lang="cs-CZ" sz="2000" dirty="0">
                <a:solidFill>
                  <a:srgbClr val="2D292A"/>
                </a:solidFill>
              </a:rPr>
              <a:t>- hlavně </a:t>
            </a:r>
            <a:r>
              <a:rPr lang="cs-CZ" sz="2000" b="1" dirty="0">
                <a:solidFill>
                  <a:srgbClr val="2D292A"/>
                </a:solidFill>
              </a:rPr>
              <a:t>o</a:t>
            </a:r>
            <a:r>
              <a:rPr lang="cs-CZ" sz="2000" dirty="0">
                <a:solidFill>
                  <a:srgbClr val="2D292A"/>
                </a:solidFill>
              </a:rPr>
              <a:t> </a:t>
            </a:r>
            <a:r>
              <a:rPr lang="cs-CZ" sz="2000" b="1" dirty="0">
                <a:solidFill>
                  <a:srgbClr val="2D292A"/>
                </a:solidFill>
              </a:rPr>
              <a:t>exotické dovolené, autu a romantickém vztahu</a:t>
            </a:r>
            <a:endParaRPr lang="en-US" sz="2000" b="1" dirty="0">
              <a:solidFill>
                <a:srgbClr val="2D292A"/>
              </a:solidFill>
            </a:endParaRPr>
          </a:p>
        </p:txBody>
      </p:sp>
      <p:sp>
        <p:nvSpPr>
          <p:cNvPr id="2" name="TextovéPole 1"/>
          <p:cNvSpPr txBox="1"/>
          <p:nvPr/>
        </p:nvSpPr>
        <p:spPr>
          <a:xfrm>
            <a:off x="5964621" y="4457226"/>
            <a:ext cx="596829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971C54"/>
              </a:buClr>
            </a:pPr>
            <a:r>
              <a:rPr lang="cs-CZ" sz="2000" i="1" dirty="0">
                <a:solidFill>
                  <a:srgbClr val="2D292A"/>
                </a:solidFill>
              </a:rPr>
              <a:t>„Daleká plavba lodí se svým partnerem.“</a:t>
            </a:r>
          </a:p>
          <a:p>
            <a:pPr>
              <a:buClr>
                <a:srgbClr val="971C54"/>
              </a:buClr>
            </a:pPr>
            <a:r>
              <a:rPr lang="cs-CZ" sz="2000" i="1" dirty="0">
                <a:solidFill>
                  <a:srgbClr val="2D292A"/>
                </a:solidFill>
              </a:rPr>
              <a:t>„Skok padákem, let balónem, něco adrenalinového.“</a:t>
            </a:r>
          </a:p>
          <a:p>
            <a:pPr>
              <a:buClr>
                <a:srgbClr val="971C54"/>
              </a:buClr>
            </a:pPr>
            <a:r>
              <a:rPr lang="cs-CZ" sz="2000" i="1" dirty="0">
                <a:solidFill>
                  <a:srgbClr val="2D292A"/>
                </a:solidFill>
              </a:rPr>
              <a:t>„Jet lyžovat do Alp, podívat se do New Yorku.“</a:t>
            </a:r>
          </a:p>
          <a:p>
            <a:pPr>
              <a:buClr>
                <a:srgbClr val="971C54"/>
              </a:buClr>
            </a:pPr>
            <a:r>
              <a:rPr lang="cs-CZ" sz="2000" i="1" dirty="0">
                <a:solidFill>
                  <a:srgbClr val="2D292A"/>
                </a:solidFill>
              </a:rPr>
              <a:t>„Kompletní rekonstrukce domu.“</a:t>
            </a:r>
          </a:p>
          <a:p>
            <a:pPr>
              <a:buClr>
                <a:srgbClr val="971C54"/>
              </a:buClr>
            </a:pPr>
            <a:r>
              <a:rPr lang="cs-CZ" sz="2000" i="1" dirty="0">
                <a:solidFill>
                  <a:srgbClr val="2D292A"/>
                </a:solidFill>
              </a:rPr>
              <a:t>„Pořídit si kvalitní vybavení pro své hobby.“</a:t>
            </a: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-61535" y="3552372"/>
            <a:ext cx="5402342" cy="2536070"/>
          </a:xfrm>
          <a:prstGeom prst="rect">
            <a:avLst/>
          </a:prstGeom>
        </p:spPr>
      </p:pic>
      <p:sp>
        <p:nvSpPr>
          <p:cNvPr id="15" name="Zaoblený obdélník 14"/>
          <p:cNvSpPr/>
          <p:nvPr/>
        </p:nvSpPr>
        <p:spPr>
          <a:xfrm>
            <a:off x="457198" y="1552353"/>
            <a:ext cx="3615068" cy="1818168"/>
          </a:xfrm>
          <a:prstGeom prst="roundRect">
            <a:avLst/>
          </a:prstGeom>
          <a:noFill/>
          <a:ln w="19050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6" name="Zaoblený obdélník 15"/>
          <p:cNvSpPr/>
          <p:nvPr/>
        </p:nvSpPr>
        <p:spPr>
          <a:xfrm>
            <a:off x="4231761" y="1552353"/>
            <a:ext cx="3615068" cy="1818168"/>
          </a:xfrm>
          <a:prstGeom prst="roundRect">
            <a:avLst/>
          </a:prstGeom>
          <a:noFill/>
          <a:ln w="19050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7" name="Zaoblený obdélník 16"/>
          <p:cNvSpPr/>
          <p:nvPr/>
        </p:nvSpPr>
        <p:spPr>
          <a:xfrm>
            <a:off x="8016957" y="1552353"/>
            <a:ext cx="3615068" cy="1818168"/>
          </a:xfrm>
          <a:prstGeom prst="roundRect">
            <a:avLst/>
          </a:prstGeom>
          <a:noFill/>
          <a:ln w="19050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791238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Jak nakupují?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idx="1"/>
          </p:nvPr>
        </p:nvSpPr>
        <p:spPr>
          <a:xfrm>
            <a:off x="838200" y="1479154"/>
            <a:ext cx="6137787" cy="4872916"/>
          </a:xfrm>
        </p:spPr>
        <p:txBody>
          <a:bodyPr/>
          <a:lstStyle/>
          <a:p>
            <a:r>
              <a:rPr lang="cs-CZ" i="1" dirty="0"/>
              <a:t>Kde?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cs-CZ" dirty="0"/>
              <a:t>rádi v </a:t>
            </a:r>
            <a:r>
              <a:rPr lang="cs-CZ" b="1" dirty="0"/>
              <a:t>menších obchodech i NC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cs-CZ" dirty="0"/>
              <a:t>důležitý </a:t>
            </a:r>
            <a:r>
              <a:rPr lang="cs-CZ" b="1" dirty="0"/>
              <a:t>osobní kontakt </a:t>
            </a:r>
            <a:r>
              <a:rPr lang="cs-CZ" dirty="0"/>
              <a:t>s prodavačem </a:t>
            </a:r>
            <a:endParaRPr lang="cs-CZ" b="1" dirty="0"/>
          </a:p>
          <a:p>
            <a:pPr marL="342900" indent="-342900">
              <a:buFont typeface="Arial" pitchFamily="34" charset="0"/>
              <a:buChar char="•"/>
            </a:pPr>
            <a:r>
              <a:rPr lang="cs-CZ" b="1" dirty="0"/>
              <a:t>online nákupy  </a:t>
            </a:r>
            <a:r>
              <a:rPr lang="cs-CZ" dirty="0"/>
              <a:t>zvažuje 1/2 z nich </a:t>
            </a:r>
            <a:br>
              <a:rPr lang="cs-CZ" dirty="0"/>
            </a:br>
            <a:r>
              <a:rPr lang="cs-CZ" dirty="0"/>
              <a:t>- potenciál růstu (z 15 % na 40 % v příštích letech)</a:t>
            </a:r>
          </a:p>
          <a:p>
            <a:r>
              <a:rPr lang="cs-CZ" i="1" dirty="0"/>
              <a:t>Co?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cs-CZ" dirty="0"/>
              <a:t>rádi nakupují  </a:t>
            </a:r>
            <a:r>
              <a:rPr lang="cs-CZ" b="1" dirty="0"/>
              <a:t>věci pro volný čas, potraviny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cs-CZ" dirty="0"/>
              <a:t>nechtějí půjčky ani akcie – </a:t>
            </a:r>
            <a:r>
              <a:rPr lang="cs-CZ" b="1" dirty="0"/>
              <a:t>averze k riziku</a:t>
            </a:r>
          </a:p>
          <a:p>
            <a:r>
              <a:rPr lang="cs-CZ" i="1" dirty="0"/>
              <a:t>Jak?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cs-CZ" dirty="0"/>
              <a:t>deklarují ochotu připlatit si za </a:t>
            </a:r>
            <a:r>
              <a:rPr lang="cs-CZ" b="1" dirty="0"/>
              <a:t>kvalitu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cs-CZ" dirty="0"/>
              <a:t>sledují </a:t>
            </a:r>
            <a:r>
              <a:rPr lang="cs-CZ" b="1" dirty="0" err="1"/>
              <a:t>info</a:t>
            </a:r>
            <a:r>
              <a:rPr lang="cs-CZ" b="1" dirty="0"/>
              <a:t> na obalech </a:t>
            </a:r>
            <a:endParaRPr lang="en-US" b="1" dirty="0"/>
          </a:p>
        </p:txBody>
      </p:sp>
      <p:pic>
        <p:nvPicPr>
          <p:cNvPr id="11" name="Zástupný symbol pro obrázek 10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6957848" y="1"/>
            <a:ext cx="5234152" cy="6353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451395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Zástupný symbol pro obsah 23"/>
          <p:cNvSpPr>
            <a:spLocks noGrp="1"/>
          </p:cNvSpPr>
          <p:nvPr>
            <p:ph sz="half" idx="1"/>
          </p:nvPr>
        </p:nvSpPr>
        <p:spPr>
          <a:xfrm>
            <a:off x="814388" y="1476614"/>
            <a:ext cx="5702026" cy="41319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Clr>
                <a:schemeClr val="tx2"/>
              </a:buClr>
              <a:buFont typeface="Arial" pitchFamily="34" charset="0"/>
              <a:buChar char="•"/>
            </a:pPr>
            <a:r>
              <a:rPr lang="cs-CZ" sz="2000" dirty="0"/>
              <a:t>na dovolenou </a:t>
            </a:r>
            <a:r>
              <a:rPr lang="cs-CZ" sz="2000" b="1" dirty="0"/>
              <a:t>jezdí</a:t>
            </a:r>
            <a:endParaRPr lang="cs-CZ" sz="2000" dirty="0"/>
          </a:p>
          <a:p>
            <a:pPr marL="611188" lvl="1" indent="-342900">
              <a:buFont typeface="Arial" pitchFamily="34" charset="0"/>
              <a:buChar char="•"/>
            </a:pPr>
            <a:r>
              <a:rPr lang="cs-CZ" dirty="0"/>
              <a:t>v posledních letech hlavně:</a:t>
            </a:r>
          </a:p>
          <a:p>
            <a:pPr marL="342900" indent="-342900">
              <a:buClr>
                <a:schemeClr val="tx2"/>
              </a:buClr>
              <a:buFont typeface="Arial" pitchFamily="34" charset="0"/>
              <a:buChar char="•"/>
            </a:pPr>
            <a:endParaRPr lang="cs-CZ" dirty="0"/>
          </a:p>
          <a:p>
            <a:pPr marL="342900" indent="-342900">
              <a:buClr>
                <a:schemeClr val="tx2"/>
              </a:buClr>
              <a:buFont typeface="Arial" pitchFamily="34" charset="0"/>
              <a:buChar char="•"/>
            </a:pPr>
            <a:endParaRPr lang="cs-CZ" dirty="0"/>
          </a:p>
          <a:p>
            <a:pPr marL="342900" indent="-342900">
              <a:buClr>
                <a:schemeClr val="tx2"/>
              </a:buClr>
              <a:buFont typeface="Arial" pitchFamily="34" charset="0"/>
              <a:buChar char="•"/>
            </a:pPr>
            <a:endParaRPr lang="cs-CZ" dirty="0"/>
          </a:p>
          <a:p>
            <a:pPr marL="342900" indent="-342900">
              <a:buClr>
                <a:schemeClr val="tx2"/>
              </a:buClr>
              <a:buFont typeface="Arial" pitchFamily="34" charset="0"/>
              <a:buChar char="•"/>
            </a:pPr>
            <a:endParaRPr lang="cs-CZ" dirty="0"/>
          </a:p>
          <a:p>
            <a:pPr marL="342900" indent="-342900">
              <a:buClr>
                <a:schemeClr val="tx2"/>
              </a:buClr>
              <a:buFont typeface="Arial" pitchFamily="34" charset="0"/>
              <a:buChar char="•"/>
            </a:pPr>
            <a:endParaRPr lang="cs-CZ" dirty="0"/>
          </a:p>
          <a:p>
            <a:pPr marL="611188" lvl="1" indent="-342900">
              <a:buFont typeface="Arial" pitchFamily="34" charset="0"/>
              <a:buChar char="•"/>
            </a:pPr>
            <a:r>
              <a:rPr lang="cs-CZ" dirty="0"/>
              <a:t>tento typ dovolené plně </a:t>
            </a:r>
            <a:r>
              <a:rPr lang="cs-CZ" b="1" dirty="0"/>
              <a:t>vyhovuje</a:t>
            </a:r>
            <a:r>
              <a:rPr lang="cs-CZ" dirty="0"/>
              <a:t> </a:t>
            </a:r>
          </a:p>
          <a:p>
            <a:pPr marL="342900" indent="-342900">
              <a:buClr>
                <a:schemeClr val="tx2"/>
              </a:buClr>
              <a:buFont typeface="Arial" pitchFamily="34" charset="0"/>
              <a:buChar char="•"/>
            </a:pPr>
            <a:endParaRPr lang="cs-CZ" dirty="0"/>
          </a:p>
          <a:p>
            <a:pPr marL="611188" lvl="1" indent="-342900">
              <a:buFont typeface="Arial" pitchFamily="34" charset="0"/>
              <a:buChar char="•"/>
            </a:pPr>
            <a:r>
              <a:rPr lang="cs-CZ" dirty="0"/>
              <a:t>nechtějí ji trávit doma, pečovat o  vnoučata </a:t>
            </a: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A co dovolená?</a:t>
            </a:r>
            <a:endParaRPr lang="en-US" dirty="0"/>
          </a:p>
        </p:txBody>
      </p:sp>
      <p:sp>
        <p:nvSpPr>
          <p:cNvPr id="7" name="TextovéPole 6"/>
          <p:cNvSpPr txBox="1"/>
          <p:nvPr/>
        </p:nvSpPr>
        <p:spPr>
          <a:xfrm>
            <a:off x="8101013" y="6048371"/>
            <a:ext cx="40909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971C54"/>
              </a:buClr>
            </a:pPr>
            <a:r>
              <a:rPr lang="cs-CZ" sz="2400" i="1" dirty="0">
                <a:solidFill>
                  <a:srgbClr val="2D292A"/>
                </a:solidFill>
              </a:rPr>
              <a:t>„Dovolenou mám každý den.“</a:t>
            </a:r>
            <a:endParaRPr lang="en-US" sz="2400" i="1" dirty="0">
              <a:solidFill>
                <a:srgbClr val="2D292A"/>
              </a:solidFill>
            </a:endParaRPr>
          </a:p>
        </p:txBody>
      </p:sp>
      <p:sp>
        <p:nvSpPr>
          <p:cNvPr id="20" name="Obdélník 19"/>
          <p:cNvSpPr/>
          <p:nvPr/>
        </p:nvSpPr>
        <p:spPr>
          <a:xfrm>
            <a:off x="8173396" y="1511171"/>
            <a:ext cx="22318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400" b="1" dirty="0">
                <a:solidFill>
                  <a:srgbClr val="2D292A"/>
                </a:solidFill>
              </a:rPr>
              <a:t>Dovolená snů:</a:t>
            </a:r>
            <a:endParaRPr lang="en-US" sz="2400" b="1" dirty="0">
              <a:solidFill>
                <a:srgbClr val="2D292A"/>
              </a:solidFill>
            </a:endParaRPr>
          </a:p>
        </p:txBody>
      </p:sp>
      <p:pic>
        <p:nvPicPr>
          <p:cNvPr id="23" name="Zástupný symbol pro obsah 18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824659" y="1153823"/>
            <a:ext cx="5181600" cy="3356553"/>
          </a:xfrm>
        </p:spPr>
      </p:pic>
      <p:sp>
        <p:nvSpPr>
          <p:cNvPr id="25" name="Obláček 24"/>
          <p:cNvSpPr/>
          <p:nvPr/>
        </p:nvSpPr>
        <p:spPr>
          <a:xfrm>
            <a:off x="6286500" y="657225"/>
            <a:ext cx="5905499" cy="4143376"/>
          </a:xfrm>
          <a:prstGeom prst="cloudCallout">
            <a:avLst>
              <a:gd name="adj1" fmla="val -30574"/>
              <a:gd name="adj2" fmla="val 76696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26" name="Obrázek 2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flipH="1">
            <a:off x="4142600" y="5176836"/>
            <a:ext cx="3362326" cy="1681163"/>
          </a:xfrm>
          <a:prstGeom prst="rect">
            <a:avLst/>
          </a:prstGeom>
        </p:spPr>
      </p:pic>
      <p:sp>
        <p:nvSpPr>
          <p:cNvPr id="28" name="TextovéPole 27"/>
          <p:cNvSpPr txBox="1"/>
          <p:nvPr/>
        </p:nvSpPr>
        <p:spPr>
          <a:xfrm>
            <a:off x="7074699" y="1193547"/>
            <a:ext cx="32289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971C54"/>
              </a:buClr>
            </a:pPr>
            <a:r>
              <a:rPr lang="cs-CZ" sz="2400" b="1" dirty="0">
                <a:solidFill>
                  <a:srgbClr val="2D292A"/>
                </a:solidFill>
              </a:rPr>
              <a:t>Ideální dovolená:</a:t>
            </a:r>
            <a:endParaRPr lang="en-US" sz="2400" b="1" dirty="0">
              <a:solidFill>
                <a:srgbClr val="2D292A"/>
              </a:solidFill>
            </a:endParaRP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64037" y="2602457"/>
            <a:ext cx="1308704" cy="918138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996160" y="2721307"/>
            <a:ext cx="972053" cy="680437"/>
          </a:xfrm>
          <a:prstGeom prst="rect">
            <a:avLst/>
          </a:prstGeom>
        </p:spPr>
      </p:pic>
      <p:pic>
        <p:nvPicPr>
          <p:cNvPr id="10" name="Obrázek 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555693" y="2587274"/>
            <a:ext cx="1341606" cy="920258"/>
          </a:xfrm>
          <a:prstGeom prst="rect">
            <a:avLst/>
          </a:prstGeom>
        </p:spPr>
      </p:pic>
      <p:pic>
        <p:nvPicPr>
          <p:cNvPr id="11" name="Obrázek 10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180381" y="2589532"/>
            <a:ext cx="1379155" cy="91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033258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Mají rádi technologie?</a:t>
            </a:r>
            <a:endParaRPr lang="en-US" dirty="0"/>
          </a:p>
        </p:txBody>
      </p:sp>
      <p:pic>
        <p:nvPicPr>
          <p:cNvPr id="11" name="Picture 2" descr="http://news.cheapflightghana.co.uk/wp-content/uploads/2013/04/Samsung-Revenues-Get-Smartphone-Boost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606193" y="4927366"/>
            <a:ext cx="556277" cy="748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840865" y="4927366"/>
            <a:ext cx="1451043" cy="816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Zástupný symbol pro obsah 1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84803" y="5143804"/>
            <a:ext cx="1196974" cy="598487"/>
          </a:xfrm>
          <a:prstGeom prst="rect">
            <a:avLst/>
          </a:prstGeom>
        </p:spPr>
      </p:pic>
      <p:pic>
        <p:nvPicPr>
          <p:cNvPr id="21" name="Zástupný symbol pro obsah 14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2281222" y="4908953"/>
            <a:ext cx="748767" cy="1068188"/>
          </a:xfrm>
          <a:prstGeom prst="rect">
            <a:avLst/>
          </a:prstGeom>
        </p:spPr>
      </p:pic>
      <p:sp>
        <p:nvSpPr>
          <p:cNvPr id="23" name="TextovéPole 22"/>
          <p:cNvSpPr txBox="1"/>
          <p:nvPr/>
        </p:nvSpPr>
        <p:spPr>
          <a:xfrm>
            <a:off x="1010135" y="5977141"/>
            <a:ext cx="517207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971C54"/>
              </a:buClr>
            </a:pPr>
            <a:r>
              <a:rPr lang="cs-CZ" sz="2200" b="1" dirty="0">
                <a:solidFill>
                  <a:srgbClr val="2D292A"/>
                </a:solidFill>
              </a:rPr>
              <a:t>90 %	     90 %   	49 %	     36 %</a:t>
            </a:r>
            <a:endParaRPr lang="en-US" sz="2200" b="1" dirty="0">
              <a:solidFill>
                <a:srgbClr val="2D292A"/>
              </a:solidFill>
            </a:endParaRPr>
          </a:p>
        </p:txBody>
      </p:sp>
      <p:sp>
        <p:nvSpPr>
          <p:cNvPr id="24" name="Zástupný symbol pro obsah 23"/>
          <p:cNvSpPr>
            <a:spLocks noGrp="1"/>
          </p:cNvSpPr>
          <p:nvPr>
            <p:ph sz="half" idx="2"/>
          </p:nvPr>
        </p:nvSpPr>
        <p:spPr>
          <a:xfrm>
            <a:off x="6872287" y="1714500"/>
            <a:ext cx="4886325" cy="4641849"/>
          </a:xfrm>
        </p:spPr>
        <p:txBody>
          <a:bodyPr/>
          <a:lstStyle/>
          <a:p>
            <a:pPr marL="342900" indent="-342900">
              <a:buFont typeface="Arial" pitchFamily="34" charset="0"/>
              <a:buChar char="•"/>
            </a:pPr>
            <a:r>
              <a:rPr lang="cs-CZ" b="1" dirty="0"/>
              <a:t>vlastní</a:t>
            </a:r>
            <a:r>
              <a:rPr lang="cs-CZ" dirty="0"/>
              <a:t> nějaké zařízení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cs-CZ" dirty="0"/>
              <a:t>většinou si ho </a:t>
            </a:r>
            <a:r>
              <a:rPr lang="cs-CZ" b="1" dirty="0"/>
              <a:t>sami koupili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cs-CZ" dirty="0"/>
              <a:t>používat se ho naučili sami </a:t>
            </a:r>
            <a:br>
              <a:rPr lang="cs-CZ" dirty="0"/>
            </a:br>
            <a:r>
              <a:rPr lang="cs-CZ" dirty="0"/>
              <a:t>nebo s pomocí dětí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cs-CZ" b="1" dirty="0"/>
              <a:t>těžko by se obešli bez internetu </a:t>
            </a:r>
            <a:r>
              <a:rPr lang="cs-CZ" dirty="0"/>
              <a:t>a PC</a:t>
            </a:r>
          </a:p>
          <a:p>
            <a:pPr marL="342900" indent="-342900">
              <a:buFont typeface="Arial" pitchFamily="34" charset="0"/>
              <a:buChar char="•"/>
            </a:pPr>
            <a:endParaRPr lang="cs-CZ" dirty="0"/>
          </a:p>
          <a:p>
            <a:pPr marL="342900" indent="-342900">
              <a:buFont typeface="Arial" pitchFamily="34" charset="0"/>
              <a:buChar char="•"/>
            </a:pPr>
            <a:r>
              <a:rPr lang="cs-CZ" dirty="0"/>
              <a:t>hledají </a:t>
            </a:r>
            <a:r>
              <a:rPr lang="cs-CZ" b="1" dirty="0"/>
              <a:t>informace</a:t>
            </a:r>
            <a:r>
              <a:rPr lang="cs-CZ" dirty="0"/>
              <a:t> (85 %)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cs-CZ" dirty="0"/>
              <a:t>používají </a:t>
            </a:r>
            <a:r>
              <a:rPr lang="cs-CZ" b="1" dirty="0"/>
              <a:t>e-mail </a:t>
            </a:r>
            <a:r>
              <a:rPr lang="cs-CZ" dirty="0"/>
              <a:t>(85 %)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cs-CZ" dirty="0"/>
              <a:t>čtou </a:t>
            </a:r>
            <a:r>
              <a:rPr lang="cs-CZ" b="1" dirty="0"/>
              <a:t>zpravodajství</a:t>
            </a:r>
            <a:r>
              <a:rPr lang="cs-CZ" dirty="0"/>
              <a:t> (74 %)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cs-CZ" dirty="0"/>
              <a:t>mají internetové </a:t>
            </a:r>
            <a:r>
              <a:rPr lang="cs-CZ" b="1" dirty="0"/>
              <a:t>bankovnictví</a:t>
            </a:r>
            <a:r>
              <a:rPr lang="cs-CZ" dirty="0"/>
              <a:t> (70 %)</a:t>
            </a:r>
          </a:p>
          <a:p>
            <a:pPr marL="342900" indent="-342900">
              <a:buFont typeface="Arial" pitchFamily="34" charset="0"/>
              <a:buChar char="•"/>
            </a:pPr>
            <a:endParaRPr lang="cs-CZ" dirty="0"/>
          </a:p>
        </p:txBody>
      </p:sp>
      <p:graphicFrame>
        <p:nvGraphicFramePr>
          <p:cNvPr id="25" name="Zástupný symbol pro graf 6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xmlns="" val="3537672095"/>
              </p:ext>
            </p:extLst>
          </p:nvPr>
        </p:nvGraphicFramePr>
        <p:xfrm>
          <a:off x="742950" y="1300224"/>
          <a:ext cx="5276850" cy="4876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3" name="TextovéPole 2"/>
          <p:cNvSpPr txBox="1"/>
          <p:nvPr/>
        </p:nvSpPr>
        <p:spPr>
          <a:xfrm>
            <a:off x="620110" y="4456386"/>
            <a:ext cx="32642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971C54"/>
              </a:buClr>
            </a:pPr>
            <a:r>
              <a:rPr lang="cs-CZ" sz="2400" dirty="0">
                <a:solidFill>
                  <a:srgbClr val="2D292A"/>
                </a:solidFill>
              </a:rPr>
              <a:t>Disponují:</a:t>
            </a:r>
            <a:endParaRPr lang="en-US" sz="2400" dirty="0">
              <a:solidFill>
                <a:srgbClr val="2D292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318852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ástupný symbol pro obsah 10"/>
          <p:cNvSpPr>
            <a:spLocks noGrp="1"/>
          </p:cNvSpPr>
          <p:nvPr>
            <p:ph sz="half" idx="1"/>
          </p:nvPr>
        </p:nvSpPr>
        <p:spPr>
          <a:xfrm>
            <a:off x="838200" y="1479154"/>
            <a:ext cx="4844143" cy="4877196"/>
          </a:xfrm>
        </p:spPr>
        <p:txBody>
          <a:bodyPr/>
          <a:lstStyle/>
          <a:p>
            <a:pPr marL="342900" indent="-342900">
              <a:buFont typeface="Arial" pitchFamily="34" charset="0"/>
              <a:buChar char="•"/>
            </a:pPr>
            <a:r>
              <a:rPr lang="cs-CZ" dirty="0"/>
              <a:t>platí nejčastěji až při převzetí zboží</a:t>
            </a:r>
            <a:br>
              <a:rPr lang="cs-CZ" dirty="0"/>
            </a:br>
            <a:r>
              <a:rPr lang="cs-CZ" dirty="0"/>
              <a:t>nebo převodem na účet</a:t>
            </a:r>
          </a:p>
          <a:p>
            <a:pPr marL="342900" indent="-342900">
              <a:buFont typeface="Arial" pitchFamily="34" charset="0"/>
              <a:buChar char="•"/>
            </a:pPr>
            <a:endParaRPr lang="cs-CZ" dirty="0"/>
          </a:p>
          <a:p>
            <a:r>
              <a:rPr lang="cs-CZ" i="1" dirty="0"/>
              <a:t>Co kupují na internetu všichni?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cs-CZ" dirty="0"/>
              <a:t>vybavení domácnosti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cs-CZ" dirty="0"/>
              <a:t>elektroniku</a:t>
            </a:r>
          </a:p>
          <a:p>
            <a:endParaRPr lang="cs-CZ" dirty="0"/>
          </a:p>
          <a:p>
            <a:r>
              <a:rPr lang="cs-CZ" i="1" dirty="0"/>
              <a:t>„</a:t>
            </a:r>
            <a:r>
              <a:rPr lang="cs-CZ" i="1" dirty="0">
                <a:solidFill>
                  <a:srgbClr val="92D050"/>
                </a:solidFill>
              </a:rPr>
              <a:t>Bohatí</a:t>
            </a:r>
            <a:r>
              <a:rPr lang="cs-CZ" i="1" dirty="0"/>
              <a:t>“ navíc: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cs-CZ" dirty="0"/>
              <a:t>vstupenky na kulturu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cs-CZ" dirty="0"/>
              <a:t>dovolenou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cs-CZ" dirty="0"/>
              <a:t>knihy</a:t>
            </a:r>
            <a:endParaRPr lang="en-US" dirty="0"/>
          </a:p>
        </p:txBody>
      </p:sp>
      <p:pic>
        <p:nvPicPr>
          <p:cNvPr id="2" name="Zástupný symbol pro obsah 1"/>
          <p:cNvPicPr>
            <a:picLocks noGrp="1" noChangeAspect="1"/>
          </p:cNvPicPr>
          <p:nvPr>
            <p:ph sz="half" idx="2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t="-229"/>
          <a:stretch/>
        </p:blipFill>
        <p:spPr>
          <a:xfrm>
            <a:off x="5517931" y="1381779"/>
            <a:ext cx="6674069" cy="4850856"/>
          </a:xfrm>
        </p:spPr>
      </p:pic>
      <p:sp>
        <p:nvSpPr>
          <p:cNvPr id="7" name="Nadpis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Jak platí za online nákupy?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403090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73756" y="210586"/>
            <a:ext cx="11353800" cy="985439"/>
          </a:xfrm>
        </p:spPr>
        <p:txBody>
          <a:bodyPr>
            <a:normAutofit/>
          </a:bodyPr>
          <a:lstStyle/>
          <a:p>
            <a:r>
              <a:rPr lang="cs-CZ" dirty="0"/>
              <a:t>Kultura a společenský život?      </a:t>
            </a:r>
            <a:r>
              <a:rPr lang="cs-CZ" sz="2800" dirty="0"/>
              <a:t>minimálně 1x za kvartál</a:t>
            </a:r>
            <a:endParaRPr lang="en-US" dirty="0"/>
          </a:p>
        </p:txBody>
      </p:sp>
      <p:pic>
        <p:nvPicPr>
          <p:cNvPr id="7" name="Zástupný symbol pro obrázek 7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8130283" y="1248776"/>
            <a:ext cx="4075200" cy="4934813"/>
          </a:xfrm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1259410"/>
            <a:ext cx="4075200" cy="2712554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444" y="3961332"/>
            <a:ext cx="4075200" cy="2222257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063317" y="1248777"/>
            <a:ext cx="4075712" cy="2725632"/>
          </a:xfrm>
          <a:prstGeom prst="rect">
            <a:avLst/>
          </a:prstGeom>
        </p:spPr>
      </p:pic>
      <p:pic>
        <p:nvPicPr>
          <p:cNvPr id="9" name="Obrázek 8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4073827" y="3961331"/>
            <a:ext cx="4065202" cy="2222258"/>
          </a:xfrm>
          <a:prstGeom prst="rect">
            <a:avLst/>
          </a:prstGeom>
        </p:spPr>
      </p:pic>
      <p:sp>
        <p:nvSpPr>
          <p:cNvPr id="10" name="TextovéPole 9"/>
          <p:cNvSpPr txBox="1"/>
          <p:nvPr/>
        </p:nvSpPr>
        <p:spPr>
          <a:xfrm>
            <a:off x="4444" y="1248777"/>
            <a:ext cx="122526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971C54"/>
              </a:buClr>
            </a:pPr>
            <a:r>
              <a:rPr lang="cs-CZ" sz="3000" b="1" dirty="0">
                <a:solidFill>
                  <a:srgbClr val="FFFFFF"/>
                </a:solidFill>
              </a:rPr>
              <a:t>69 %</a:t>
            </a:r>
            <a:endParaRPr lang="en-US" sz="3000" b="1" dirty="0">
              <a:solidFill>
                <a:srgbClr val="FFFFFF"/>
              </a:solidFill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7081923" y="1249279"/>
            <a:ext cx="122526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971C54"/>
              </a:buClr>
            </a:pPr>
            <a:r>
              <a:rPr lang="cs-CZ" sz="3000" b="1" dirty="0">
                <a:solidFill>
                  <a:srgbClr val="FFFFFF"/>
                </a:solidFill>
              </a:rPr>
              <a:t>53 %</a:t>
            </a:r>
            <a:endParaRPr lang="en-US" sz="3000" b="1" dirty="0">
              <a:solidFill>
                <a:srgbClr val="FFFFFF"/>
              </a:solidFill>
            </a:endParaRPr>
          </a:p>
        </p:txBody>
      </p:sp>
      <p:sp>
        <p:nvSpPr>
          <p:cNvPr id="12" name="TextovéPole 11"/>
          <p:cNvSpPr txBox="1"/>
          <p:nvPr/>
        </p:nvSpPr>
        <p:spPr>
          <a:xfrm>
            <a:off x="11155502" y="1243773"/>
            <a:ext cx="122526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971C54"/>
              </a:buClr>
            </a:pPr>
            <a:r>
              <a:rPr lang="cs-CZ" sz="3000" b="1" dirty="0">
                <a:solidFill>
                  <a:srgbClr val="FFFFFF"/>
                </a:solidFill>
              </a:rPr>
              <a:t>42 %</a:t>
            </a:r>
            <a:endParaRPr lang="en-US" sz="3000" b="1" dirty="0">
              <a:solidFill>
                <a:srgbClr val="FFFFFF"/>
              </a:solidFill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-31530" y="5677339"/>
            <a:ext cx="122526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971C54"/>
              </a:buClr>
            </a:pPr>
            <a:r>
              <a:rPr lang="cs-CZ" sz="3000" b="1" dirty="0">
                <a:solidFill>
                  <a:srgbClr val="FFFFFF"/>
                </a:solidFill>
              </a:rPr>
              <a:t>24 %</a:t>
            </a:r>
            <a:endParaRPr lang="en-US" sz="3000" b="1" dirty="0">
              <a:solidFill>
                <a:srgbClr val="FFFFFF"/>
              </a:solidFill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4063317" y="5667763"/>
            <a:ext cx="122526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971C54"/>
              </a:buClr>
            </a:pPr>
            <a:r>
              <a:rPr lang="cs-CZ" sz="3000" b="1" dirty="0">
                <a:solidFill>
                  <a:srgbClr val="FFFFFF"/>
                </a:solidFill>
              </a:rPr>
              <a:t>6 %</a:t>
            </a:r>
            <a:endParaRPr lang="en-US" sz="3000" b="1" dirty="0">
              <a:solidFill>
                <a:srgbClr val="FFFFFF"/>
              </a:solidFill>
            </a:endParaRPr>
          </a:p>
        </p:txBody>
      </p:sp>
      <p:sp>
        <p:nvSpPr>
          <p:cNvPr id="15" name="TextovéPole 14"/>
          <p:cNvSpPr txBox="1"/>
          <p:nvPr/>
        </p:nvSpPr>
        <p:spPr>
          <a:xfrm>
            <a:off x="7081923" y="6200688"/>
            <a:ext cx="53097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971C54"/>
              </a:buClr>
            </a:pPr>
            <a:r>
              <a:rPr lang="cs-CZ" sz="2000" dirty="0">
                <a:solidFill>
                  <a:srgbClr val="2D292A"/>
                </a:solidFill>
              </a:rPr>
              <a:t>„ </a:t>
            </a:r>
            <a:r>
              <a:rPr lang="cs-CZ" sz="2000" dirty="0">
                <a:solidFill>
                  <a:srgbClr val="52AC2B"/>
                </a:solidFill>
              </a:rPr>
              <a:t>Bohatí</a:t>
            </a:r>
            <a:r>
              <a:rPr lang="cs-CZ" sz="2000" dirty="0">
                <a:solidFill>
                  <a:srgbClr val="2D292A"/>
                </a:solidFill>
              </a:rPr>
              <a:t>“ chodí na popové koncerty častěji.</a:t>
            </a:r>
            <a:endParaRPr lang="en-US" sz="2000" dirty="0">
              <a:solidFill>
                <a:srgbClr val="2D292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297654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ástupný symbol pro text 12"/>
          <p:cNvSpPr>
            <a:spLocks noGrp="1"/>
          </p:cNvSpPr>
          <p:nvPr>
            <p:ph type="body" idx="1"/>
          </p:nvPr>
        </p:nvSpPr>
        <p:spPr>
          <a:xfrm>
            <a:off x="839788" y="1082221"/>
            <a:ext cx="5157787" cy="584775"/>
          </a:xfrm>
        </p:spPr>
        <p:txBody>
          <a:bodyPr/>
          <a:lstStyle/>
          <a:p>
            <a:pPr algn="ctr"/>
            <a:r>
              <a:rPr lang="cs-CZ" dirty="0"/>
              <a:t>Ti, co ještě pracují…</a:t>
            </a:r>
            <a:endParaRPr lang="en-US" dirty="0"/>
          </a:p>
        </p:txBody>
      </p:sp>
      <p:sp>
        <p:nvSpPr>
          <p:cNvPr id="15" name="Zástupný symbol pro text 14"/>
          <p:cNvSpPr>
            <a:spLocks noGrp="1"/>
          </p:cNvSpPr>
          <p:nvPr>
            <p:ph type="body" sz="quarter" idx="3"/>
          </p:nvPr>
        </p:nvSpPr>
        <p:spPr>
          <a:xfrm>
            <a:off x="6172200" y="1082221"/>
            <a:ext cx="5183188" cy="584775"/>
          </a:xfrm>
        </p:spPr>
        <p:txBody>
          <a:bodyPr/>
          <a:lstStyle/>
          <a:p>
            <a:pPr algn="ctr"/>
            <a:r>
              <a:rPr lang="cs-CZ" dirty="0"/>
              <a:t>Ti, co už nepracují…</a:t>
            </a:r>
            <a:endParaRPr lang="en-US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27088" y="186639"/>
            <a:ext cx="10515600" cy="985439"/>
          </a:xfrm>
        </p:spPr>
        <p:txBody>
          <a:bodyPr/>
          <a:lstStyle/>
          <a:p>
            <a:r>
              <a:rPr lang="cs-CZ" dirty="0"/>
              <a:t>Co vlastně celý týden dělají?</a:t>
            </a:r>
            <a:endParaRPr lang="en-US" dirty="0"/>
          </a:p>
        </p:txBody>
      </p:sp>
      <p:pic>
        <p:nvPicPr>
          <p:cNvPr id="12" name="Obrázek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164951" y="1590301"/>
            <a:ext cx="2306166" cy="1533600"/>
          </a:xfrm>
          <a:prstGeom prst="rect">
            <a:avLst/>
          </a:prstGeom>
        </p:spPr>
      </p:pic>
      <p:pic>
        <p:nvPicPr>
          <p:cNvPr id="20" name="Zástupný symbol pro obsah 1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8248819" y="1547877"/>
            <a:ext cx="2315376" cy="1533419"/>
          </a:xfrm>
          <a:prstGeom prst="rect">
            <a:avLst/>
          </a:prstGeom>
          <a:noFill/>
        </p:spPr>
      </p:pic>
      <p:pic>
        <p:nvPicPr>
          <p:cNvPr id="23" name="Zástupný symbol pro obsah 20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10395854" y="1542451"/>
            <a:ext cx="1800304" cy="1533600"/>
          </a:xfrm>
          <a:prstGeom prst="rect">
            <a:avLst/>
          </a:prstGeom>
          <a:noFill/>
        </p:spPr>
      </p:pic>
      <p:sp>
        <p:nvSpPr>
          <p:cNvPr id="27" name="Zástupný symbol pro text 12"/>
          <p:cNvSpPr txBox="1">
            <a:spLocks/>
          </p:cNvSpPr>
          <p:nvPr/>
        </p:nvSpPr>
        <p:spPr>
          <a:xfrm>
            <a:off x="3329704" y="3076051"/>
            <a:ext cx="5438674" cy="44491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Tx/>
              <a:buNone/>
              <a:tabLst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Font typeface="Wingdings" pitchFamily="2" charset="2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Font typeface="Wingdings" pitchFamily="2" charset="2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Font typeface="Wingdings" pitchFamily="2" charset="2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Font typeface="Wingdings" pitchFamily="2" charset="2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Clr>
                <a:srgbClr val="971C54"/>
              </a:buClr>
            </a:pPr>
            <a:r>
              <a:rPr lang="cs-CZ" dirty="0">
                <a:solidFill>
                  <a:srgbClr val="2D292A"/>
                </a:solidFill>
              </a:rPr>
              <a:t>Ale během týdne si všichni udělají čas na… </a:t>
            </a:r>
            <a:endParaRPr lang="en-US" dirty="0">
              <a:solidFill>
                <a:srgbClr val="2D292A"/>
              </a:solidFill>
            </a:endParaRPr>
          </a:p>
        </p:txBody>
      </p:sp>
      <p:sp>
        <p:nvSpPr>
          <p:cNvPr id="29" name="TextovéPole 28"/>
          <p:cNvSpPr txBox="1"/>
          <p:nvPr/>
        </p:nvSpPr>
        <p:spPr>
          <a:xfrm>
            <a:off x="3405346" y="2753713"/>
            <a:ext cx="12456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971C54"/>
              </a:buClr>
            </a:pPr>
            <a:r>
              <a:rPr lang="cs-CZ" sz="2000" dirty="0">
                <a:solidFill>
                  <a:srgbClr val="2D292A"/>
                </a:solidFill>
              </a:rPr>
              <a:t>…pracují</a:t>
            </a:r>
            <a:endParaRPr lang="en-US" sz="2000" dirty="0">
              <a:solidFill>
                <a:srgbClr val="2D292A"/>
              </a:solidFill>
            </a:endParaRPr>
          </a:p>
        </p:txBody>
      </p:sp>
      <p:sp>
        <p:nvSpPr>
          <p:cNvPr id="30" name="TextovéPole 29"/>
          <p:cNvSpPr txBox="1"/>
          <p:nvPr/>
        </p:nvSpPr>
        <p:spPr>
          <a:xfrm>
            <a:off x="1001201" y="6241325"/>
            <a:ext cx="109727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971C54"/>
              </a:buClr>
            </a:pPr>
            <a:r>
              <a:rPr lang="cs-CZ" sz="2000" dirty="0">
                <a:solidFill>
                  <a:srgbClr val="2D292A"/>
                </a:solidFill>
              </a:rPr>
              <a:t>„</a:t>
            </a:r>
            <a:r>
              <a:rPr lang="cs-CZ" sz="2000" dirty="0">
                <a:solidFill>
                  <a:srgbClr val="52AC2B"/>
                </a:solidFill>
              </a:rPr>
              <a:t>Bohatí</a:t>
            </a:r>
            <a:r>
              <a:rPr lang="cs-CZ" sz="2000" dirty="0">
                <a:solidFill>
                  <a:srgbClr val="2D292A"/>
                </a:solidFill>
              </a:rPr>
              <a:t>“ stihnou během týdne také výlet/turistiku a nějaký sport na úkor sezení na návštěvách.</a:t>
            </a:r>
            <a:endParaRPr lang="en-US" sz="2000" dirty="0">
              <a:solidFill>
                <a:srgbClr val="2D292A"/>
              </a:solidFill>
            </a:endParaRP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138510" y="3544082"/>
            <a:ext cx="3675558" cy="2440800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810001" y="3542125"/>
            <a:ext cx="3673782" cy="2440800"/>
          </a:xfrm>
          <a:prstGeom prst="rect">
            <a:avLst/>
          </a:prstGeom>
        </p:spPr>
      </p:pic>
      <p:pic>
        <p:nvPicPr>
          <p:cNvPr id="1026" name="Picture 2" descr="http://www.padesatpetplus.cz/pic/Unor_v_zahrade/zahradkar_575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967449" y="1554503"/>
            <a:ext cx="2281370" cy="1519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padesatpetplus.cz/pic/Unor_v_zahrade/zahradkar_575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74125" y="3542125"/>
            <a:ext cx="3664385" cy="244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337979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785374790"/>
              </p:ext>
            </p:extLst>
          </p:nvPr>
        </p:nvGraphicFramePr>
        <p:xfrm>
          <a:off x="1785782" y="1364720"/>
          <a:ext cx="7210425" cy="48720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Obdélník 7"/>
          <p:cNvSpPr/>
          <p:nvPr/>
        </p:nvSpPr>
        <p:spPr>
          <a:xfrm>
            <a:off x="5819775" y="6424878"/>
            <a:ext cx="6372225" cy="43202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cs-CZ" sz="1200" dirty="0">
                <a:solidFill>
                  <a:srgbClr val="2D292A"/>
                </a:solidFill>
              </a:rPr>
              <a:t>Zdroj: </a:t>
            </a:r>
            <a:r>
              <a:rPr lang="cs-CZ" sz="1200" dirty="0" err="1">
                <a:solidFill>
                  <a:srgbClr val="2D292A"/>
                </a:solidFill>
              </a:rPr>
              <a:t>Eurostat</a:t>
            </a:r>
            <a:r>
              <a:rPr lang="cs-CZ" sz="1200" dirty="0">
                <a:solidFill>
                  <a:srgbClr val="2D292A"/>
                </a:solidFill>
              </a:rPr>
              <a:t>, za rok 2014</a:t>
            </a:r>
          </a:p>
        </p:txBody>
      </p:sp>
      <p:sp>
        <p:nvSpPr>
          <p:cNvPr id="9" name="Šipka doprava 8"/>
          <p:cNvSpPr/>
          <p:nvPr/>
        </p:nvSpPr>
        <p:spPr>
          <a:xfrm rot="20428140">
            <a:off x="6183460" y="3072378"/>
            <a:ext cx="688769" cy="332509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5" name="Nadpis 14"/>
          <p:cNvSpPr txBox="1">
            <a:spLocks noGrp="1"/>
          </p:cNvSpPr>
          <p:nvPr>
            <p:ph type="title"/>
          </p:nvPr>
        </p:nvSpPr>
        <p:spPr>
          <a:xfrm>
            <a:off x="330200" y="244115"/>
            <a:ext cx="10515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tx2"/>
              </a:buClr>
            </a:pPr>
            <a:r>
              <a:rPr lang="cs-CZ" dirty="0"/>
              <a:t>Tvrdá data na závěr:</a:t>
            </a:r>
            <a:br>
              <a:rPr lang="cs-CZ" dirty="0"/>
            </a:br>
            <a:r>
              <a:rPr lang="cs-CZ" dirty="0"/>
              <a:t>…stále více online - už na úrovni Německa</a:t>
            </a:r>
            <a:endParaRPr lang="en-US" dirty="0"/>
          </a:p>
        </p:txBody>
      </p:sp>
      <p:cxnSp>
        <p:nvCxnSpPr>
          <p:cNvPr id="5" name="Přímá spojnice 4"/>
          <p:cNvCxnSpPr/>
          <p:nvPr/>
        </p:nvCxnSpPr>
        <p:spPr>
          <a:xfrm flipV="1">
            <a:off x="6243145" y="2026524"/>
            <a:ext cx="891942" cy="436470"/>
          </a:xfrm>
          <a:prstGeom prst="line">
            <a:avLst/>
          </a:prstGeom>
          <a:ln>
            <a:solidFill>
              <a:schemeClr val="accent3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Přímá spojnice 11"/>
          <p:cNvCxnSpPr/>
          <p:nvPr/>
        </p:nvCxnSpPr>
        <p:spPr>
          <a:xfrm flipV="1">
            <a:off x="6287194" y="2174866"/>
            <a:ext cx="837383" cy="424152"/>
          </a:xfrm>
          <a:prstGeom prst="line">
            <a:avLst/>
          </a:prstGeom>
          <a:ln>
            <a:solidFill>
              <a:schemeClr val="accent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Přímá spojnice 15"/>
          <p:cNvCxnSpPr/>
          <p:nvPr/>
        </p:nvCxnSpPr>
        <p:spPr>
          <a:xfrm flipV="1">
            <a:off x="6147693" y="1865475"/>
            <a:ext cx="891942" cy="467822"/>
          </a:xfrm>
          <a:prstGeom prst="line">
            <a:avLst/>
          </a:prstGeom>
          <a:ln>
            <a:solidFill>
              <a:schemeClr val="accent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3" name="Zástupný symbol pro obrázek 12"/>
          <p:cNvGraphicFramePr>
            <a:graphicFrameLocks noGrp="1"/>
          </p:cNvGraphicFramePr>
          <p:nvPr>
            <p:ph type="pic" sz="quarter" idx="13"/>
            <p:extLst>
              <p:ext uri="{D42A27DB-BD31-4B8C-83A1-F6EECF244321}">
                <p14:modId xmlns:p14="http://schemas.microsoft.com/office/powerpoint/2010/main" xmlns="" val="3881726812"/>
              </p:ext>
            </p:extLst>
          </p:nvPr>
        </p:nvGraphicFramePr>
        <p:xfrm>
          <a:off x="8368088" y="2874029"/>
          <a:ext cx="3693225" cy="3657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7920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1401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0">
                <a:tc gridSpan="2">
                  <a:txBody>
                    <a:bodyPr/>
                    <a:lstStyle/>
                    <a:p>
                      <a:endParaRPr lang="en-US" sz="18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r>
                        <a:rPr lang="cs-CZ" sz="1800" b="1" dirty="0">
                          <a:solidFill>
                            <a:schemeClr val="tx1"/>
                          </a:solidFill>
                        </a:rPr>
                        <a:t>Sousední země:</a:t>
                      </a:r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cs-CZ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cs-CZ" sz="1800" b="0" dirty="0">
                          <a:solidFill>
                            <a:schemeClr val="tx1"/>
                          </a:solidFill>
                        </a:rPr>
                        <a:t>Polsko</a:t>
                      </a:r>
                      <a:endParaRPr lang="en-US" sz="18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0" dirty="0">
                          <a:solidFill>
                            <a:schemeClr val="accent3"/>
                          </a:solidFill>
                        </a:rPr>
                        <a:t>40 %</a:t>
                      </a:r>
                      <a:endParaRPr lang="en-US" sz="1800" b="0" dirty="0">
                        <a:solidFill>
                          <a:schemeClr val="accent3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cs-CZ" sz="1800" b="0" dirty="0">
                          <a:solidFill>
                            <a:schemeClr val="tx1"/>
                          </a:solidFill>
                        </a:rPr>
                        <a:t>Slovensko</a:t>
                      </a:r>
                      <a:endParaRPr lang="en-US" sz="18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0" dirty="0">
                          <a:solidFill>
                            <a:schemeClr val="accent3"/>
                          </a:solidFill>
                        </a:rPr>
                        <a:t>59 %</a:t>
                      </a:r>
                      <a:endParaRPr lang="en-US" sz="1800" b="0" dirty="0">
                        <a:solidFill>
                          <a:schemeClr val="accent3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cs-CZ" sz="1800" b="0" dirty="0">
                          <a:solidFill>
                            <a:schemeClr val="tx1"/>
                          </a:solidFill>
                        </a:rPr>
                        <a:t>Rakousko</a:t>
                      </a:r>
                      <a:endParaRPr lang="en-US" sz="18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0" dirty="0">
                          <a:solidFill>
                            <a:schemeClr val="accent3"/>
                          </a:solidFill>
                        </a:rPr>
                        <a:t>61 %</a:t>
                      </a:r>
                      <a:endParaRPr lang="en-US" sz="1800" b="0" dirty="0">
                        <a:solidFill>
                          <a:schemeClr val="accent3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cs-CZ" sz="1800" b="0" dirty="0">
                          <a:solidFill>
                            <a:schemeClr val="tx1"/>
                          </a:solidFill>
                        </a:rPr>
                        <a:t>Německo</a:t>
                      </a:r>
                      <a:endParaRPr lang="en-US" sz="18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0" dirty="0">
                          <a:solidFill>
                            <a:schemeClr val="accent3"/>
                          </a:solidFill>
                        </a:rPr>
                        <a:t>71 %</a:t>
                      </a:r>
                      <a:endParaRPr lang="en-US" sz="1800" b="0" dirty="0">
                        <a:solidFill>
                          <a:schemeClr val="accent3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r>
                        <a:rPr lang="cs-CZ" sz="1800" b="1" dirty="0">
                          <a:solidFill>
                            <a:schemeClr val="tx1"/>
                          </a:solidFill>
                        </a:rPr>
                        <a:t>Top země v Evropě:</a:t>
                      </a:r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cs-CZ" sz="1800" b="0" dirty="0">
                          <a:solidFill>
                            <a:schemeClr val="tx1"/>
                          </a:solidFill>
                        </a:rPr>
                        <a:t>Nizozemí/Švédsko</a:t>
                      </a:r>
                      <a:endParaRPr lang="en-US" sz="18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0" dirty="0">
                          <a:solidFill>
                            <a:schemeClr val="accent3"/>
                          </a:solidFill>
                        </a:rPr>
                        <a:t>88 %</a:t>
                      </a:r>
                      <a:endParaRPr lang="en-US" sz="1800" b="0" dirty="0">
                        <a:solidFill>
                          <a:schemeClr val="accent3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cs-CZ" sz="1800" b="0" dirty="0">
                          <a:solidFill>
                            <a:schemeClr val="tx1"/>
                          </a:solidFill>
                        </a:rPr>
                        <a:t>Dánsko</a:t>
                      </a:r>
                      <a:endParaRPr lang="en-US" sz="18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0" dirty="0">
                          <a:solidFill>
                            <a:schemeClr val="accent3"/>
                          </a:solidFill>
                        </a:rPr>
                        <a:t>92 %</a:t>
                      </a:r>
                      <a:endParaRPr lang="en-US" sz="1800" b="0" dirty="0">
                        <a:solidFill>
                          <a:schemeClr val="accent3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cs-CZ" sz="1800" b="1" dirty="0">
                          <a:solidFill>
                            <a:schemeClr val="tx1"/>
                          </a:solidFill>
                        </a:rPr>
                        <a:t>EU 28:</a:t>
                      </a:r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0" dirty="0">
                          <a:solidFill>
                            <a:schemeClr val="accent3"/>
                          </a:solidFill>
                        </a:rPr>
                        <a:t>59 %</a:t>
                      </a:r>
                      <a:endParaRPr lang="en-US" sz="1800" b="0" dirty="0">
                        <a:solidFill>
                          <a:schemeClr val="accent3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3" name="Obrázek 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9848193" y="0"/>
            <a:ext cx="2343807" cy="3240000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0" y="3510455"/>
            <a:ext cx="2333296" cy="3237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786373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462642" y="3745171"/>
            <a:ext cx="8705326" cy="1012031"/>
          </a:xfrm>
        </p:spPr>
        <p:txBody>
          <a:bodyPr anchor="ctr">
            <a:normAutofit/>
          </a:bodyPr>
          <a:lstStyle/>
          <a:p>
            <a:r>
              <a:rPr lang="cs-CZ" sz="4400" dirty="0" smtClean="0">
                <a:latin typeface="+mn-lt"/>
              </a:rPr>
              <a:t>Děkujeme za pozornost. </a:t>
            </a:r>
            <a:endParaRPr lang="cs-CZ" sz="4400" dirty="0">
              <a:latin typeface="+mn-lt"/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013121" y="5059071"/>
            <a:ext cx="2864392" cy="536337"/>
          </a:xfrm>
          <a:prstGeom prst="rect">
            <a:avLst/>
          </a:prstGeom>
        </p:spPr>
      </p:pic>
      <p:sp>
        <p:nvSpPr>
          <p:cNvPr id="5" name="Zástupný symbol pro obsah 2"/>
          <p:cNvSpPr txBox="1">
            <a:spLocks/>
          </p:cNvSpPr>
          <p:nvPr/>
        </p:nvSpPr>
        <p:spPr>
          <a:xfrm>
            <a:off x="408215" y="5657850"/>
            <a:ext cx="9469300" cy="42971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Tx/>
              <a:buNone/>
              <a:tabLst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Font typeface="Wingdings" pitchFamily="2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Font typeface="Wingdings" pitchFamily="2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Font typeface="Wingdings" pitchFamily="2" charset="2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Font typeface="Wingdings" pitchFamily="2" charset="2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200" i="1" dirty="0" smtClean="0"/>
              <a:t>Zdroje fotografií:  www.unsplash.com /www.pixabay.com /www.flickr.com, </a:t>
            </a:r>
            <a:br>
              <a:rPr lang="cs-CZ" sz="1200" i="1" dirty="0" smtClean="0"/>
            </a:br>
            <a:r>
              <a:rPr lang="cs-CZ" sz="1200" i="1" dirty="0" smtClean="0"/>
              <a:t>od těchto autorů: </a:t>
            </a:r>
            <a:r>
              <a:rPr lang="cs-CZ" sz="1200" i="1" dirty="0" err="1" smtClean="0"/>
              <a:t>Peretz</a:t>
            </a:r>
            <a:r>
              <a:rPr lang="cs-CZ" sz="1200" i="1" dirty="0" smtClean="0"/>
              <a:t> </a:t>
            </a:r>
            <a:r>
              <a:rPr lang="cs-CZ" sz="1200" i="1" dirty="0" err="1" smtClean="0"/>
              <a:t>Partensky</a:t>
            </a:r>
            <a:r>
              <a:rPr lang="cs-CZ" sz="1200" i="1" dirty="0" smtClean="0"/>
              <a:t>, Jon </a:t>
            </a:r>
            <a:r>
              <a:rPr lang="cs-CZ" sz="1200" i="1" dirty="0" err="1" smtClean="0"/>
              <a:t>Rawlinson</a:t>
            </a:r>
            <a:r>
              <a:rPr lang="cs-CZ" sz="1200" i="1" dirty="0" smtClean="0"/>
              <a:t>, </a:t>
            </a:r>
            <a:r>
              <a:rPr lang="cs-CZ" sz="1200" i="1" dirty="0" err="1" smtClean="0"/>
              <a:t>Jeff</a:t>
            </a:r>
            <a:r>
              <a:rPr lang="cs-CZ" sz="1200" i="1" dirty="0" smtClean="0"/>
              <a:t> </a:t>
            </a:r>
            <a:r>
              <a:rPr lang="cs-CZ" sz="1200" i="1" dirty="0" err="1" smtClean="0"/>
              <a:t>Sheldon</a:t>
            </a:r>
            <a:r>
              <a:rPr lang="cs-CZ" sz="1200" i="1" dirty="0" smtClean="0"/>
              <a:t>, </a:t>
            </a:r>
            <a:r>
              <a:rPr lang="cs-CZ" sz="1200" i="1" dirty="0" err="1" smtClean="0"/>
              <a:t>Larry</a:t>
            </a:r>
            <a:r>
              <a:rPr lang="cs-CZ" sz="1200" i="1" dirty="0" smtClean="0"/>
              <a:t> </a:t>
            </a:r>
            <a:r>
              <a:rPr lang="cs-CZ" sz="1200" i="1" dirty="0" err="1" smtClean="0"/>
              <a:t>Lamsa</a:t>
            </a:r>
            <a:r>
              <a:rPr lang="cs-CZ" sz="1200" i="1" dirty="0" smtClean="0"/>
              <a:t>, </a:t>
            </a:r>
            <a:r>
              <a:rPr lang="cs-CZ" sz="1200" i="1" dirty="0" err="1" smtClean="0"/>
              <a:t>Montillon.a</a:t>
            </a:r>
            <a:r>
              <a:rPr lang="cs-CZ" sz="1200" i="1" dirty="0" smtClean="0"/>
              <a:t> a Giorgio </a:t>
            </a:r>
            <a:r>
              <a:rPr lang="cs-CZ" sz="1200" i="1" dirty="0" err="1" smtClean="0"/>
              <a:t>Minguzzi</a:t>
            </a:r>
            <a:endParaRPr lang="en-US" sz="1200" i="1" dirty="0" smtClean="0"/>
          </a:p>
        </p:txBody>
      </p:sp>
    </p:spTree>
    <p:extLst>
      <p:ext uri="{BB962C8B-B14F-4D97-AF65-F5344CB8AC3E}">
        <p14:creationId xmlns:p14="http://schemas.microsoft.com/office/powerpoint/2010/main" xmlns="" val="41706381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/>
              <a:t>Několik „tvrdých dat“ úvodem…</a:t>
            </a:r>
            <a:endParaRPr lang="en-US" dirty="0"/>
          </a:p>
        </p:txBody>
      </p:sp>
      <p:sp>
        <p:nvSpPr>
          <p:cNvPr id="9" name="Zástupný symbol pro obsah 8"/>
          <p:cNvSpPr>
            <a:spLocks noGrp="1"/>
          </p:cNvSpPr>
          <p:nvPr>
            <p:ph idx="1"/>
          </p:nvPr>
        </p:nvSpPr>
        <p:spPr>
          <a:xfrm>
            <a:off x="838200" y="1479154"/>
            <a:ext cx="5573110" cy="4872916"/>
          </a:xfrm>
        </p:spPr>
        <p:txBody>
          <a:bodyPr/>
          <a:lstStyle/>
          <a:p>
            <a:r>
              <a:rPr lang="cs-CZ" sz="2400" dirty="0">
                <a:solidFill>
                  <a:srgbClr val="971C54"/>
                </a:solidFill>
              </a:rPr>
              <a:t>Generace 55-74 let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cs-CZ" dirty="0"/>
              <a:t>Mírně převažují ženy: 53 %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cs-CZ" dirty="0"/>
              <a:t>Polovina bez maturity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cs-CZ" dirty="0"/>
              <a:t>Průměrná velikost domácnosti: 2 osoby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cs-CZ" dirty="0"/>
              <a:t>Průměrný příjem domácnosti: 25 tis. Kč (nejčastější 20-25 tis. Kč), třetina s ním obtížně vyjde</a:t>
            </a:r>
          </a:p>
          <a:p>
            <a:endParaRPr lang="cs-CZ" dirty="0"/>
          </a:p>
          <a:p>
            <a:pPr marL="342900" indent="-342900">
              <a:buFont typeface="Arial" pitchFamily="34" charset="0"/>
              <a:buChar char="•"/>
            </a:pPr>
            <a:r>
              <a:rPr lang="cs-CZ" dirty="0"/>
              <a:t>představuje  v ČR </a:t>
            </a:r>
            <a:r>
              <a:rPr lang="cs-CZ" sz="2400" b="1" dirty="0"/>
              <a:t>2,5 mil. osob</a:t>
            </a:r>
            <a:endParaRPr lang="en-US" b="1" dirty="0"/>
          </a:p>
        </p:txBody>
      </p:sp>
      <p:pic>
        <p:nvPicPr>
          <p:cNvPr id="18" name="Zástupný symbol pro obrázek 17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/>
      </p:pic>
      <p:sp>
        <p:nvSpPr>
          <p:cNvPr id="19" name="TextovéPole 18"/>
          <p:cNvSpPr txBox="1"/>
          <p:nvPr/>
        </p:nvSpPr>
        <p:spPr>
          <a:xfrm rot="3310126">
            <a:off x="10485765" y="3160572"/>
            <a:ext cx="30233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971C54"/>
              </a:buClr>
            </a:pPr>
            <a:r>
              <a:rPr lang="cs-CZ" sz="2400" b="1" dirty="0">
                <a:solidFill>
                  <a:srgbClr val="FFFFFF"/>
                </a:solidFill>
                <a:latin typeface="Garamond" pitchFamily="18" charset="0"/>
                <a:ea typeface="Dotum" pitchFamily="34" charset="-127"/>
              </a:rPr>
              <a:t>Všechno nejlepší</a:t>
            </a:r>
          </a:p>
          <a:p>
            <a:pPr>
              <a:buClr>
                <a:srgbClr val="971C54"/>
              </a:buClr>
            </a:pPr>
            <a:r>
              <a:rPr lang="cs-CZ" sz="2400" b="1" dirty="0">
                <a:solidFill>
                  <a:srgbClr val="FFFFFF"/>
                </a:solidFill>
                <a:latin typeface="Garamond" pitchFamily="18" charset="0"/>
                <a:ea typeface="Dotum" pitchFamily="34" charset="-127"/>
              </a:rPr>
              <a:t>k 55. narozeninám !!!</a:t>
            </a:r>
            <a:endParaRPr lang="en-US" sz="2400" b="1" dirty="0">
              <a:solidFill>
                <a:srgbClr val="FFFFFF"/>
              </a:solidFill>
              <a:latin typeface="Garamond" pitchFamily="18" charset="0"/>
              <a:ea typeface="Dotum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68911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37095" y="2180132"/>
            <a:ext cx="2465882" cy="2465882"/>
          </a:xfrm>
          <a:prstGeom prst="rect">
            <a:avLst/>
          </a:prstGeom>
        </p:spPr>
      </p:pic>
      <p:sp>
        <p:nvSpPr>
          <p:cNvPr id="8" name="Nadpis 7"/>
          <p:cNvSpPr txBox="1">
            <a:spLocks noGrp="1"/>
          </p:cNvSpPr>
          <p:nvPr>
            <p:ph type="title"/>
          </p:nvPr>
        </p:nvSpPr>
        <p:spPr>
          <a:xfrm>
            <a:off x="845384" y="135427"/>
            <a:ext cx="10515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tx2"/>
              </a:buClr>
            </a:pPr>
            <a:r>
              <a:rPr lang="cs-CZ" dirty="0"/>
              <a:t>Výše důchodů = tradiční, plochý pohled </a:t>
            </a:r>
            <a:br>
              <a:rPr lang="cs-CZ" dirty="0"/>
            </a:br>
            <a:r>
              <a:rPr lang="cs-CZ" dirty="0"/>
              <a:t>= tady rozdíly „nenajdeme…“</a:t>
            </a:r>
            <a:endParaRPr lang="en-US" dirty="0"/>
          </a:p>
        </p:txBody>
      </p:sp>
      <p:graphicFrame>
        <p:nvGraphicFramePr>
          <p:cNvPr id="7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247448950"/>
              </p:ext>
            </p:extLst>
          </p:nvPr>
        </p:nvGraphicFramePr>
        <p:xfrm>
          <a:off x="838200" y="1479550"/>
          <a:ext cx="10515600" cy="4873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4" name="Přímá spojnice 3"/>
          <p:cNvCxnSpPr/>
          <p:nvPr/>
        </p:nvCxnSpPr>
        <p:spPr>
          <a:xfrm>
            <a:off x="5254954" y="1514843"/>
            <a:ext cx="0" cy="4417322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Přímá spojnice se šipkou 5"/>
          <p:cNvCxnSpPr/>
          <p:nvPr/>
        </p:nvCxnSpPr>
        <p:spPr>
          <a:xfrm flipV="1">
            <a:off x="5240666" y="1511036"/>
            <a:ext cx="6653226" cy="3807"/>
          </a:xfrm>
          <a:prstGeom prst="straightConnector1">
            <a:avLst/>
          </a:prstGeom>
          <a:ln w="2540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ovéPole 8"/>
          <p:cNvSpPr txBox="1"/>
          <p:nvPr/>
        </p:nvSpPr>
        <p:spPr>
          <a:xfrm>
            <a:off x="10926632" y="1099555"/>
            <a:ext cx="2214551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buClr>
                <a:srgbClr val="971C54"/>
              </a:buClr>
            </a:pPr>
            <a:r>
              <a:rPr lang="cs-CZ" sz="2400" dirty="0">
                <a:solidFill>
                  <a:srgbClr val="0B5E6D"/>
                </a:solidFill>
              </a:rPr>
              <a:t>50 %</a:t>
            </a:r>
            <a:endParaRPr lang="en-US" sz="2400" dirty="0">
              <a:solidFill>
                <a:srgbClr val="0B5E6D"/>
              </a:solidFill>
            </a:endParaRPr>
          </a:p>
        </p:txBody>
      </p:sp>
      <p:cxnSp>
        <p:nvCxnSpPr>
          <p:cNvPr id="10" name="Přímá spojnice 9"/>
          <p:cNvCxnSpPr/>
          <p:nvPr/>
        </p:nvCxnSpPr>
        <p:spPr>
          <a:xfrm>
            <a:off x="7798573" y="1911083"/>
            <a:ext cx="14288" cy="4021082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Přímá spojnice se šipkou 10"/>
          <p:cNvCxnSpPr/>
          <p:nvPr/>
        </p:nvCxnSpPr>
        <p:spPr>
          <a:xfrm>
            <a:off x="7784285" y="1911083"/>
            <a:ext cx="4109607" cy="0"/>
          </a:xfrm>
          <a:prstGeom prst="straightConnector1">
            <a:avLst/>
          </a:prstGeom>
          <a:ln w="2540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ovéPole 11"/>
          <p:cNvSpPr txBox="1"/>
          <p:nvPr/>
        </p:nvSpPr>
        <p:spPr>
          <a:xfrm>
            <a:off x="10932861" y="1495138"/>
            <a:ext cx="2214551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buClr>
                <a:srgbClr val="971C54"/>
              </a:buClr>
            </a:pPr>
            <a:r>
              <a:rPr lang="cs-CZ" sz="2400" dirty="0">
                <a:solidFill>
                  <a:srgbClr val="0B5E6D"/>
                </a:solidFill>
              </a:rPr>
              <a:t>25 %</a:t>
            </a:r>
            <a:endParaRPr lang="en-US" sz="2400" dirty="0">
              <a:solidFill>
                <a:srgbClr val="0B5E6D"/>
              </a:solidFill>
            </a:endParaRPr>
          </a:p>
        </p:txBody>
      </p:sp>
      <p:cxnSp>
        <p:nvCxnSpPr>
          <p:cNvPr id="14" name="Přímá spojnice 13"/>
          <p:cNvCxnSpPr/>
          <p:nvPr/>
        </p:nvCxnSpPr>
        <p:spPr>
          <a:xfrm>
            <a:off x="8425805" y="2437533"/>
            <a:ext cx="14288" cy="3481954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Přímá spojnice se šipkou 14"/>
          <p:cNvCxnSpPr/>
          <p:nvPr/>
        </p:nvCxnSpPr>
        <p:spPr>
          <a:xfrm>
            <a:off x="8411517" y="2437533"/>
            <a:ext cx="3482375" cy="0"/>
          </a:xfrm>
          <a:prstGeom prst="straightConnector1">
            <a:avLst/>
          </a:prstGeom>
          <a:ln w="2540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ovéPole 15"/>
          <p:cNvSpPr txBox="1"/>
          <p:nvPr/>
        </p:nvSpPr>
        <p:spPr>
          <a:xfrm>
            <a:off x="10932861" y="2010605"/>
            <a:ext cx="2214551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buClr>
                <a:srgbClr val="971C54"/>
              </a:buClr>
            </a:pPr>
            <a:r>
              <a:rPr lang="cs-CZ" sz="2400" dirty="0">
                <a:solidFill>
                  <a:srgbClr val="0B5E6D"/>
                </a:solidFill>
              </a:rPr>
              <a:t>10 %</a:t>
            </a:r>
            <a:endParaRPr lang="en-US" sz="2400" dirty="0">
              <a:solidFill>
                <a:srgbClr val="0B5E6D"/>
              </a:solidFill>
            </a:endParaRPr>
          </a:p>
        </p:txBody>
      </p:sp>
      <p:cxnSp>
        <p:nvCxnSpPr>
          <p:cNvPr id="18" name="Přímá spojnice 17"/>
          <p:cNvCxnSpPr/>
          <p:nvPr/>
        </p:nvCxnSpPr>
        <p:spPr>
          <a:xfrm>
            <a:off x="10674733" y="3372113"/>
            <a:ext cx="14288" cy="2544812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Přímá spojnice se šipkou 18"/>
          <p:cNvCxnSpPr/>
          <p:nvPr/>
        </p:nvCxnSpPr>
        <p:spPr>
          <a:xfrm>
            <a:off x="10660445" y="3372113"/>
            <a:ext cx="1233447" cy="0"/>
          </a:xfrm>
          <a:prstGeom prst="straightConnector1">
            <a:avLst/>
          </a:prstGeom>
          <a:ln w="2540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ovéPole 19"/>
          <p:cNvSpPr txBox="1"/>
          <p:nvPr/>
        </p:nvSpPr>
        <p:spPr>
          <a:xfrm>
            <a:off x="10953284" y="2954945"/>
            <a:ext cx="2214551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buClr>
                <a:srgbClr val="971C54"/>
              </a:buClr>
            </a:pPr>
            <a:r>
              <a:rPr lang="cs-CZ" sz="2400" dirty="0">
                <a:solidFill>
                  <a:srgbClr val="0B5E6D"/>
                </a:solidFill>
              </a:rPr>
              <a:t>1 %</a:t>
            </a:r>
            <a:endParaRPr lang="en-US" sz="2400" dirty="0">
              <a:solidFill>
                <a:srgbClr val="0B5E6D"/>
              </a:solidFill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2433508" y="6097362"/>
            <a:ext cx="56428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>
                <a:solidFill>
                  <a:srgbClr val="2D292A"/>
                </a:solidFill>
              </a:rPr>
              <a:t>90 % důchodců má nejvýše 15 tis, jen 10 % má víc.</a:t>
            </a:r>
          </a:p>
        </p:txBody>
      </p:sp>
    </p:spTree>
    <p:extLst>
      <p:ext uri="{BB962C8B-B14F-4D97-AF65-F5344CB8AC3E}">
        <p14:creationId xmlns:p14="http://schemas.microsoft.com/office/powerpoint/2010/main" xmlns="" val="10573103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75734" y="4514850"/>
            <a:ext cx="9798755" cy="1001713"/>
          </a:xfrm>
        </p:spPr>
        <p:txBody>
          <a:bodyPr/>
          <a:lstStyle/>
          <a:p>
            <a:r>
              <a:rPr lang="cs-CZ" dirty="0"/>
              <a:t>Bonitní (55+) optikou výzkumu…</a:t>
            </a:r>
            <a:br>
              <a:rPr lang="cs-CZ" dirty="0"/>
            </a:br>
            <a:r>
              <a:rPr lang="cs-CZ" dirty="0"/>
              <a:t>… co jste možná netušili</a:t>
            </a:r>
          </a:p>
        </p:txBody>
      </p:sp>
    </p:spTree>
    <p:extLst>
      <p:ext uri="{BB962C8B-B14F-4D97-AF65-F5344CB8AC3E}">
        <p14:creationId xmlns:p14="http://schemas.microsoft.com/office/powerpoint/2010/main" xmlns="" val="6671802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Zástupný symbol pro obrázek 7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/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/>
              <a:t>Jiný úhel pohledu – výzkum bonity 55+</a:t>
            </a:r>
            <a:endParaRPr lang="en-US" dirty="0"/>
          </a:p>
        </p:txBody>
      </p:sp>
      <p:sp>
        <p:nvSpPr>
          <p:cNvPr id="9" name="Zástupný symbol pro obsah 8"/>
          <p:cNvSpPr>
            <a:spLocks noGrp="1"/>
          </p:cNvSpPr>
          <p:nvPr>
            <p:ph idx="1"/>
          </p:nvPr>
        </p:nvSpPr>
        <p:spPr>
          <a:xfrm>
            <a:off x="838199" y="1479154"/>
            <a:ext cx="6183385" cy="4872916"/>
          </a:xfrm>
        </p:spPr>
        <p:txBody>
          <a:bodyPr/>
          <a:lstStyle/>
          <a:p>
            <a:r>
              <a:rPr lang="cs-CZ" sz="2400" dirty="0">
                <a:solidFill>
                  <a:srgbClr val="971C54"/>
                </a:solidFill>
              </a:rPr>
              <a:t>Kombinace metod</a:t>
            </a:r>
          </a:p>
          <a:p>
            <a:r>
              <a:rPr lang="cs-CZ" dirty="0"/>
              <a:t>1. krok - </a:t>
            </a:r>
            <a:r>
              <a:rPr lang="cs-CZ" dirty="0" err="1"/>
              <a:t>screening</a:t>
            </a:r>
            <a:r>
              <a:rPr lang="cs-CZ" dirty="0"/>
              <a:t> bonity na populaci 55+ (CATI)</a:t>
            </a:r>
          </a:p>
          <a:p>
            <a:pPr marL="1147763" lvl="3" indent="-342900">
              <a:buFont typeface="Arial" pitchFamily="34" charset="0"/>
              <a:buChar char="•"/>
            </a:pPr>
            <a:r>
              <a:rPr lang="cs-CZ" sz="1800" i="1" dirty="0"/>
              <a:t>cca 1 000 respondentů</a:t>
            </a:r>
          </a:p>
          <a:p>
            <a:r>
              <a:rPr lang="cs-CZ" dirty="0"/>
              <a:t>2. krok – stanovení velikosti skupiny „Bonitních“</a:t>
            </a:r>
          </a:p>
          <a:p>
            <a:r>
              <a:rPr lang="cs-CZ" dirty="0"/>
              <a:t>3. krok - dotázání bonitních na panelu Dialog </a:t>
            </a:r>
          </a:p>
          <a:p>
            <a:pPr marL="1147763" lvl="3" indent="-342900">
              <a:buFont typeface="Arial" pitchFamily="34" charset="0"/>
              <a:buChar char="•"/>
            </a:pPr>
            <a:r>
              <a:rPr lang="cs-CZ" sz="1800" i="1" dirty="0"/>
              <a:t>kombinace CATI/CAWI/CAPI,  n = 300</a:t>
            </a:r>
          </a:p>
          <a:p>
            <a:pPr marL="342900" indent="-342900">
              <a:buFont typeface="Arial" pitchFamily="34" charset="0"/>
              <a:buChar char="•"/>
            </a:pPr>
            <a:endParaRPr lang="cs-CZ" dirty="0"/>
          </a:p>
          <a:p>
            <a:r>
              <a:rPr lang="cs-CZ" dirty="0"/>
              <a:t>Panel </a:t>
            </a:r>
            <a:r>
              <a:rPr lang="cs-CZ" b="1" dirty="0"/>
              <a:t>DIALOG</a:t>
            </a:r>
            <a:r>
              <a:rPr lang="cs-CZ" dirty="0"/>
              <a:t> je: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cs-CZ" dirty="0"/>
              <a:t>uzavřený S/M panel rekrutovaný výhradně náhodně telefonicky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cs-CZ" dirty="0"/>
              <a:t>aktuálně </a:t>
            </a:r>
            <a:r>
              <a:rPr lang="cs-CZ" b="1" dirty="0"/>
              <a:t>7 600 </a:t>
            </a:r>
            <a:r>
              <a:rPr lang="cs-CZ" dirty="0" err="1"/>
              <a:t>panelistů</a:t>
            </a:r>
            <a:endParaRPr lang="cs-CZ" dirty="0"/>
          </a:p>
          <a:p>
            <a:pPr marL="342900" indent="-342900">
              <a:buFont typeface="Arial" pitchFamily="34" charset="0"/>
              <a:buChar char="•"/>
            </a:pPr>
            <a:r>
              <a:rPr lang="cs-CZ" dirty="0"/>
              <a:t>každý dotazován metodou dle své preference </a:t>
            </a:r>
          </a:p>
          <a:p>
            <a:pPr marL="342900" indent="-342900">
              <a:buFont typeface="Arial" pitchFamily="34" charset="0"/>
              <a:buChar char="•"/>
            </a:pPr>
            <a:endParaRPr lang="cs-CZ" dirty="0"/>
          </a:p>
          <a:p>
            <a:pPr marL="342900" indent="-342900">
              <a:buFont typeface="Arial" pitchFamily="34" charset="0"/>
              <a:buChar char="•"/>
            </a:pPr>
            <a:endParaRPr lang="cs-CZ" dirty="0"/>
          </a:p>
          <a:p>
            <a:pPr marL="342900" indent="-342900">
              <a:buFont typeface="Arial" pitchFamily="34" charset="0"/>
              <a:buChar char="•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20317449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Zástupný symbol pro graf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912920207"/>
              </p:ext>
            </p:extLst>
          </p:nvPr>
        </p:nvGraphicFramePr>
        <p:xfrm>
          <a:off x="10563223" y="-562652"/>
          <a:ext cx="2174512" cy="15983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Nadpis 9"/>
          <p:cNvSpPr txBox="1">
            <a:spLocks noGrp="1"/>
          </p:cNvSpPr>
          <p:nvPr>
            <p:ph type="title"/>
          </p:nvPr>
        </p:nvSpPr>
        <p:spPr>
          <a:xfrm>
            <a:off x="838200" y="534680"/>
            <a:ext cx="10515600" cy="64633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buClr>
                <a:schemeClr val="tx2"/>
              </a:buClr>
            </a:pPr>
            <a:r>
              <a:rPr lang="cs-CZ" dirty="0"/>
              <a:t>Bonitní 55+…</a:t>
            </a:r>
            <a:endParaRPr lang="en-US" dirty="0"/>
          </a:p>
        </p:txBody>
      </p:sp>
      <p:sp>
        <p:nvSpPr>
          <p:cNvPr id="13" name="Zástupný symbol pro obsah 12"/>
          <p:cNvSpPr>
            <a:spLocks noGrp="1"/>
          </p:cNvSpPr>
          <p:nvPr>
            <p:ph idx="1"/>
          </p:nvPr>
        </p:nvSpPr>
        <p:spPr>
          <a:xfrm>
            <a:off x="838200" y="1479154"/>
            <a:ext cx="5110655" cy="4872916"/>
          </a:xfrm>
        </p:spPr>
        <p:txBody>
          <a:bodyPr/>
          <a:lstStyle/>
          <a:p>
            <a:pPr marL="342900" indent="-342900">
              <a:buFont typeface="Arial" pitchFamily="34" charset="0"/>
              <a:buChar char="•"/>
            </a:pPr>
            <a:r>
              <a:rPr lang="cs-CZ" dirty="0"/>
              <a:t>považují se za </a:t>
            </a:r>
            <a:r>
              <a:rPr lang="cs-CZ" b="1" dirty="0"/>
              <a:t>velmi dobře nebo solidně zajištěné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cs-CZ" dirty="0"/>
              <a:t>mají nyní </a:t>
            </a:r>
            <a:r>
              <a:rPr lang="cs-CZ" b="1" dirty="0"/>
              <a:t>dostatek financí </a:t>
            </a:r>
            <a:r>
              <a:rPr lang="cs-CZ" dirty="0"/>
              <a:t>na to, aby mohli </a:t>
            </a:r>
            <a:r>
              <a:rPr lang="cs-CZ" b="1" dirty="0"/>
              <a:t>jednorázově nakoupit</a:t>
            </a:r>
            <a:br>
              <a:rPr lang="cs-CZ" b="1" dirty="0"/>
            </a:br>
            <a:r>
              <a:rPr lang="cs-CZ" b="1" dirty="0"/>
              <a:t>alespoň za 20 tisíc Kč</a:t>
            </a:r>
          </a:p>
          <a:p>
            <a:endParaRPr lang="cs-CZ" dirty="0"/>
          </a:p>
          <a:p>
            <a:endParaRPr lang="en-US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10958298" y="270915"/>
            <a:ext cx="98886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971C54"/>
              </a:buClr>
            </a:pPr>
            <a:r>
              <a:rPr lang="cs-CZ" sz="1500" dirty="0">
                <a:solidFill>
                  <a:srgbClr val="2D292A"/>
                </a:solidFill>
              </a:rPr>
              <a:t>Všichni</a:t>
            </a:r>
          </a:p>
          <a:p>
            <a:pPr algn="ctr">
              <a:buClr>
                <a:srgbClr val="971C54"/>
              </a:buClr>
            </a:pPr>
            <a:r>
              <a:rPr lang="cs-CZ" sz="1500" dirty="0">
                <a:solidFill>
                  <a:srgbClr val="2D292A"/>
                </a:solidFill>
              </a:rPr>
              <a:t>55-74letí</a:t>
            </a:r>
            <a:endParaRPr lang="en-US" sz="1500" dirty="0">
              <a:solidFill>
                <a:srgbClr val="2D292A"/>
              </a:solidFill>
            </a:endParaRPr>
          </a:p>
        </p:txBody>
      </p:sp>
      <p:sp>
        <p:nvSpPr>
          <p:cNvPr id="16" name="TextovéPole 15"/>
          <p:cNvSpPr txBox="1"/>
          <p:nvPr/>
        </p:nvSpPr>
        <p:spPr>
          <a:xfrm>
            <a:off x="2320136" y="3660927"/>
            <a:ext cx="35131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971C54"/>
              </a:buClr>
            </a:pPr>
            <a:r>
              <a:rPr lang="cs-CZ" sz="2400" dirty="0">
                <a:solidFill>
                  <a:srgbClr val="2D292A"/>
                </a:solidFill>
              </a:rPr>
              <a:t>	 800 tis. osob</a:t>
            </a:r>
            <a:endParaRPr lang="en-US" sz="2400" dirty="0">
              <a:solidFill>
                <a:srgbClr val="2D292A"/>
              </a:solidFill>
            </a:endParaRPr>
          </a:p>
        </p:txBody>
      </p:sp>
      <p:graphicFrame>
        <p:nvGraphicFramePr>
          <p:cNvPr id="17" name="Zástupný symbol pro graf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10837125"/>
              </p:ext>
            </p:extLst>
          </p:nvPr>
        </p:nvGraphicFramePr>
        <p:xfrm>
          <a:off x="208092" y="2578021"/>
          <a:ext cx="2900509" cy="23024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8" name="Šipka doprava 17"/>
          <p:cNvSpPr/>
          <p:nvPr/>
        </p:nvSpPr>
        <p:spPr>
          <a:xfrm>
            <a:off x="2765484" y="3786856"/>
            <a:ext cx="499362" cy="230833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9" name="Šipka doprava 18"/>
          <p:cNvSpPr/>
          <p:nvPr/>
        </p:nvSpPr>
        <p:spPr>
          <a:xfrm rot="5400000">
            <a:off x="3964861" y="4364924"/>
            <a:ext cx="499362" cy="230833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21" name="Zástupný symbol pro obrázek 6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l="-53"/>
          <a:stretch/>
        </p:blipFill>
        <p:spPr>
          <a:xfrm>
            <a:off x="5927834" y="1479068"/>
            <a:ext cx="6264166" cy="4874106"/>
          </a:xfrm>
        </p:spPr>
      </p:pic>
      <p:sp>
        <p:nvSpPr>
          <p:cNvPr id="22" name="Obdélník 21"/>
          <p:cNvSpPr/>
          <p:nvPr/>
        </p:nvSpPr>
        <p:spPr>
          <a:xfrm>
            <a:off x="2655462" y="4797246"/>
            <a:ext cx="33489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Clr>
                <a:srgbClr val="971C54"/>
              </a:buClr>
            </a:pPr>
            <a:r>
              <a:rPr lang="cs-CZ" sz="2400" b="1" dirty="0">
                <a:solidFill>
                  <a:srgbClr val="2D292A"/>
                </a:solidFill>
              </a:rPr>
              <a:t>náš odhad 1 mil. osob</a:t>
            </a:r>
            <a:endParaRPr lang="en-US" sz="2400" b="1" dirty="0">
              <a:solidFill>
                <a:srgbClr val="2D292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80404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Zaoblený obdélník 18"/>
          <p:cNvSpPr/>
          <p:nvPr/>
        </p:nvSpPr>
        <p:spPr>
          <a:xfrm>
            <a:off x="4414464" y="1679944"/>
            <a:ext cx="2913321" cy="4231758"/>
          </a:xfrm>
          <a:prstGeom prst="roundRect">
            <a:avLst/>
          </a:prstGeom>
          <a:noFill/>
          <a:ln w="19050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0" name="Zaoblený obdélník 19"/>
          <p:cNvSpPr/>
          <p:nvPr/>
        </p:nvSpPr>
        <p:spPr>
          <a:xfrm>
            <a:off x="7668023" y="1679944"/>
            <a:ext cx="2913321" cy="4231758"/>
          </a:xfrm>
          <a:prstGeom prst="roundRect">
            <a:avLst/>
          </a:prstGeom>
          <a:noFill/>
          <a:ln w="19050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310731" y="2050086"/>
            <a:ext cx="2527258" cy="584775"/>
          </a:xfrm>
        </p:spPr>
        <p:txBody>
          <a:bodyPr/>
          <a:lstStyle/>
          <a:p>
            <a:pPr algn="ctr"/>
            <a:r>
              <a:rPr lang="cs-CZ" sz="3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Šetrní</a:t>
            </a:r>
            <a:endParaRPr lang="en-US" sz="3200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5091054" y="3498665"/>
            <a:ext cx="2220511" cy="2122701"/>
          </a:xfrm>
        </p:spPr>
        <p:txBody>
          <a:bodyPr/>
          <a:lstStyle/>
          <a:p>
            <a:r>
              <a:rPr lang="cs-CZ" b="1" dirty="0"/>
              <a:t>100 tis. Kč</a:t>
            </a:r>
          </a:p>
          <a:p>
            <a:endParaRPr lang="cs-CZ" dirty="0"/>
          </a:p>
          <a:p>
            <a:endParaRPr lang="cs-CZ" dirty="0"/>
          </a:p>
        </p:txBody>
      </p:sp>
      <p:sp>
        <p:nvSpPr>
          <p:cNvPr id="7" name="Zástupný symbol pro obsah 6"/>
          <p:cNvSpPr>
            <a:spLocks noGrp="1"/>
          </p:cNvSpPr>
          <p:nvPr>
            <p:ph sz="quarter" idx="10"/>
          </p:nvPr>
        </p:nvSpPr>
        <p:spPr>
          <a:xfrm>
            <a:off x="8310326" y="3482438"/>
            <a:ext cx="2528441" cy="2504595"/>
          </a:xfrm>
        </p:spPr>
        <p:txBody>
          <a:bodyPr/>
          <a:lstStyle/>
          <a:p>
            <a:r>
              <a:rPr lang="cs-CZ" b="1" dirty="0"/>
              <a:t>1 milion Kč</a:t>
            </a:r>
            <a:endParaRPr lang="cs-CZ" dirty="0"/>
          </a:p>
          <a:p>
            <a:endParaRPr lang="cs-CZ" dirty="0"/>
          </a:p>
        </p:txBody>
      </p:sp>
      <p:sp>
        <p:nvSpPr>
          <p:cNvPr id="8" name="Zástupný symbol pro text 7"/>
          <p:cNvSpPr>
            <a:spLocks noGrp="1"/>
          </p:cNvSpPr>
          <p:nvPr>
            <p:ph type="body" idx="11"/>
          </p:nvPr>
        </p:nvSpPr>
        <p:spPr>
          <a:xfrm>
            <a:off x="4609055" y="2050086"/>
            <a:ext cx="2527258" cy="584775"/>
          </a:xfrm>
        </p:spPr>
        <p:txBody>
          <a:bodyPr/>
          <a:lstStyle/>
          <a:p>
            <a:pPr algn="ctr"/>
            <a:r>
              <a:rPr lang="cs-CZ" sz="2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Zajištění</a:t>
            </a:r>
            <a:endParaRPr lang="en-US" sz="28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Zástupný symbol pro text 8"/>
          <p:cNvSpPr>
            <a:spLocks noGrp="1"/>
          </p:cNvSpPr>
          <p:nvPr>
            <p:ph type="body" idx="12"/>
          </p:nvPr>
        </p:nvSpPr>
        <p:spPr>
          <a:xfrm>
            <a:off x="7807634" y="2050086"/>
            <a:ext cx="2527258" cy="584775"/>
          </a:xfrm>
        </p:spPr>
        <p:txBody>
          <a:bodyPr/>
          <a:lstStyle/>
          <a:p>
            <a:pPr algn="ctr"/>
            <a:r>
              <a:rPr lang="cs-CZ" sz="2800" dirty="0">
                <a:solidFill>
                  <a:schemeClr val="accent3"/>
                </a:solidFill>
              </a:rPr>
              <a:t>Bohatí</a:t>
            </a:r>
            <a:endParaRPr lang="en-US" sz="2800" dirty="0">
              <a:solidFill>
                <a:schemeClr val="accent3"/>
              </a:solidFill>
            </a:endParaRPr>
          </a:p>
        </p:txBody>
      </p:sp>
      <p:sp>
        <p:nvSpPr>
          <p:cNvPr id="10" name="Nadpis 9"/>
          <p:cNvSpPr txBox="1">
            <a:spLocks noGrp="1"/>
          </p:cNvSpPr>
          <p:nvPr>
            <p:ph type="title"/>
          </p:nvPr>
        </p:nvSpPr>
        <p:spPr>
          <a:xfrm>
            <a:off x="838200" y="534680"/>
            <a:ext cx="1051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tx2"/>
              </a:buClr>
            </a:pPr>
            <a:r>
              <a:rPr lang="cs-CZ" dirty="0"/>
              <a:t> i „Bonitní 55+“ se odlišují…</a:t>
            </a:r>
            <a:endParaRPr lang="en-US" dirty="0"/>
          </a:p>
        </p:txBody>
      </p:sp>
      <p:sp>
        <p:nvSpPr>
          <p:cNvPr id="13" name="Zástupný symbol pro obsah 12"/>
          <p:cNvSpPr>
            <a:spLocks noGrp="1"/>
          </p:cNvSpPr>
          <p:nvPr>
            <p:ph sz="half" idx="2"/>
          </p:nvPr>
        </p:nvSpPr>
        <p:spPr>
          <a:xfrm>
            <a:off x="1751812" y="3482438"/>
            <a:ext cx="1822577" cy="1077578"/>
          </a:xfrm>
        </p:spPr>
        <p:txBody>
          <a:bodyPr/>
          <a:lstStyle/>
          <a:p>
            <a:r>
              <a:rPr lang="cs-CZ" dirty="0"/>
              <a:t> </a:t>
            </a:r>
            <a:r>
              <a:rPr lang="cs-CZ" b="1" dirty="0"/>
              <a:t>20 tisíc Kč</a:t>
            </a:r>
          </a:p>
          <a:p>
            <a:endParaRPr lang="cs-CZ" dirty="0"/>
          </a:p>
        </p:txBody>
      </p:sp>
      <p:graphicFrame>
        <p:nvGraphicFramePr>
          <p:cNvPr id="23" name="Zástupný symbol pro graf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4490173"/>
              </p:ext>
            </p:extLst>
          </p:nvPr>
        </p:nvGraphicFramePr>
        <p:xfrm>
          <a:off x="1823078" y="3686237"/>
          <a:ext cx="1927317" cy="14130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7" name="Zástupný symbol pro graf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84592895"/>
              </p:ext>
            </p:extLst>
          </p:nvPr>
        </p:nvGraphicFramePr>
        <p:xfrm>
          <a:off x="5101681" y="3713253"/>
          <a:ext cx="1927317" cy="14130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8" name="Zástupný symbol pro graf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510835978"/>
              </p:ext>
            </p:extLst>
          </p:nvPr>
        </p:nvGraphicFramePr>
        <p:xfrm>
          <a:off x="8279807" y="3713253"/>
          <a:ext cx="1927317" cy="14130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0" name="TextovéPole 29"/>
          <p:cNvSpPr txBox="1"/>
          <p:nvPr/>
        </p:nvSpPr>
        <p:spPr>
          <a:xfrm>
            <a:off x="42405" y="5126293"/>
            <a:ext cx="10625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971C54"/>
              </a:buClr>
            </a:pPr>
            <a:r>
              <a:rPr lang="cs-CZ" dirty="0">
                <a:solidFill>
                  <a:srgbClr val="2D292A"/>
                </a:solidFill>
              </a:rPr>
              <a:t>		460 tis. osob 		          390 tis. osob	                  150 tis. osob</a:t>
            </a:r>
            <a:endParaRPr lang="en-US" dirty="0">
              <a:solidFill>
                <a:srgbClr val="2D292A"/>
              </a:solidFill>
            </a:endParaRPr>
          </a:p>
        </p:txBody>
      </p:sp>
      <p:graphicFrame>
        <p:nvGraphicFramePr>
          <p:cNvPr id="18" name="Zástupný symbol pro graf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22005218"/>
              </p:ext>
            </p:extLst>
          </p:nvPr>
        </p:nvGraphicFramePr>
        <p:xfrm>
          <a:off x="10582275" y="-581025"/>
          <a:ext cx="2181225" cy="1666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2" name="TextovéPole 1"/>
          <p:cNvSpPr txBox="1"/>
          <p:nvPr/>
        </p:nvSpPr>
        <p:spPr>
          <a:xfrm>
            <a:off x="10958298" y="270915"/>
            <a:ext cx="98886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971C54"/>
              </a:buClr>
            </a:pPr>
            <a:r>
              <a:rPr lang="cs-CZ" sz="1500" dirty="0">
                <a:solidFill>
                  <a:srgbClr val="2D292A"/>
                </a:solidFill>
              </a:rPr>
              <a:t>Všichni</a:t>
            </a:r>
          </a:p>
          <a:p>
            <a:pPr algn="ctr">
              <a:buClr>
                <a:srgbClr val="971C54"/>
              </a:buClr>
            </a:pPr>
            <a:r>
              <a:rPr lang="cs-CZ" sz="1500" dirty="0">
                <a:solidFill>
                  <a:srgbClr val="2D292A"/>
                </a:solidFill>
              </a:rPr>
              <a:t>55-74letí</a:t>
            </a:r>
            <a:endParaRPr lang="en-US" sz="1500" dirty="0">
              <a:solidFill>
                <a:srgbClr val="2D292A"/>
              </a:solidFill>
            </a:endParaRPr>
          </a:p>
        </p:txBody>
      </p:sp>
      <p:sp>
        <p:nvSpPr>
          <p:cNvPr id="5" name="Zaoblený obdélník 4"/>
          <p:cNvSpPr/>
          <p:nvPr/>
        </p:nvSpPr>
        <p:spPr>
          <a:xfrm>
            <a:off x="1167988" y="1679944"/>
            <a:ext cx="2913321" cy="4231758"/>
          </a:xfrm>
          <a:prstGeom prst="roundRect">
            <a:avLst/>
          </a:prstGeom>
          <a:noFill/>
          <a:ln w="19050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6" name="Zástupný symbol pro obsah 5"/>
          <p:cNvSpPr txBox="1">
            <a:spLocks/>
          </p:cNvSpPr>
          <p:nvPr/>
        </p:nvSpPr>
        <p:spPr>
          <a:xfrm>
            <a:off x="3160361" y="2808501"/>
            <a:ext cx="6081895" cy="459770"/>
          </a:xfrm>
          <a:prstGeom prst="rect">
            <a:avLst/>
          </a:prstGeom>
          <a:solidFill>
            <a:schemeClr val="bg1">
              <a:alpha val="76000"/>
            </a:schemeClr>
          </a:solidFill>
        </p:spPr>
        <p:txBody>
          <a:bodyPr vert="horz" lIns="180000" tIns="108000" rIns="72000" bIns="21600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tx2"/>
              </a:buClr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8288" indent="-26828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26828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4863" indent="-26828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3150" indent="-26828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971C54"/>
              </a:buClr>
            </a:pPr>
            <a:r>
              <a:rPr lang="cs-CZ" dirty="0">
                <a:solidFill>
                  <a:srgbClr val="2D292A"/>
                </a:solidFill>
              </a:rPr>
              <a:t>Mohou si dovolit jednorázově vydat alespoň:</a:t>
            </a:r>
          </a:p>
        </p:txBody>
      </p:sp>
    </p:spTree>
    <p:extLst>
      <p:ext uri="{BB962C8B-B14F-4D97-AF65-F5344CB8AC3E}">
        <p14:creationId xmlns:p14="http://schemas.microsoft.com/office/powerpoint/2010/main" xmlns="" val="5517778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Stárnutí =&gt; utrácení úspor</a:t>
            </a:r>
            <a:endParaRPr lang="en-US" dirty="0"/>
          </a:p>
        </p:txBody>
      </p:sp>
      <p:graphicFrame>
        <p:nvGraphicFramePr>
          <p:cNvPr id="5" name="Zástupný symbol pro graf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563310219"/>
              </p:ext>
            </p:extLst>
          </p:nvPr>
        </p:nvGraphicFramePr>
        <p:xfrm>
          <a:off x="838200" y="1510347"/>
          <a:ext cx="10515600" cy="4873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Šipka dolů 7"/>
          <p:cNvSpPr/>
          <p:nvPr/>
        </p:nvSpPr>
        <p:spPr>
          <a:xfrm>
            <a:off x="9595556" y="2111022"/>
            <a:ext cx="2596444" cy="3760610"/>
          </a:xfrm>
          <a:prstGeom prst="downArrow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srgbClr val="971C54"/>
              </a:solidFill>
            </a:endParaRPr>
          </a:p>
          <a:p>
            <a:pPr algn="ctr"/>
            <a:endParaRPr lang="cs-CZ" dirty="0">
              <a:solidFill>
                <a:srgbClr val="971C54"/>
              </a:solidFill>
            </a:endParaRPr>
          </a:p>
          <a:p>
            <a:pPr algn="ctr"/>
            <a:r>
              <a:rPr lang="cs-CZ" sz="1600" dirty="0">
                <a:solidFill>
                  <a:srgbClr val="971C54"/>
                </a:solidFill>
              </a:rPr>
              <a:t>Snižuje se podíl lukrativních skupin  </a:t>
            </a:r>
          </a:p>
          <a:p>
            <a:pPr algn="ctr"/>
            <a:endParaRPr lang="cs-CZ" sz="1600" dirty="0">
              <a:solidFill>
                <a:srgbClr val="971C54"/>
              </a:solidFill>
            </a:endParaRPr>
          </a:p>
          <a:p>
            <a:pPr algn="ctr"/>
            <a:r>
              <a:rPr lang="cs-CZ" dirty="0">
                <a:solidFill>
                  <a:srgbClr val="971C54"/>
                </a:solidFill>
              </a:rPr>
              <a:t>ale…</a:t>
            </a:r>
          </a:p>
          <a:p>
            <a:pPr algn="ctr"/>
            <a:endParaRPr lang="cs-CZ" dirty="0">
              <a:solidFill>
                <a:srgbClr val="971C54"/>
              </a:solidFill>
            </a:endParaRPr>
          </a:p>
          <a:p>
            <a:pPr algn="ctr"/>
            <a:r>
              <a:rPr lang="cs-CZ" sz="1600" dirty="0">
                <a:solidFill>
                  <a:srgbClr val="52AC2B">
                    <a:lumMod val="75000"/>
                  </a:srgbClr>
                </a:solidFill>
              </a:rPr>
              <a:t>v budoucnu poroste</a:t>
            </a:r>
            <a:endParaRPr lang="en-US" sz="1600" dirty="0">
              <a:solidFill>
                <a:srgbClr val="52AC2B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582534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Kdo jsou, jak se „cítí“ a čím se liší?</a:t>
            </a:r>
            <a:endParaRPr lang="en-US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95230" y="1525969"/>
            <a:ext cx="3394076" cy="584775"/>
          </a:xfrm>
        </p:spPr>
        <p:txBody>
          <a:bodyPr/>
          <a:lstStyle/>
          <a:p>
            <a:pPr algn="ctr"/>
            <a:r>
              <a:rPr lang="cs-CZ" sz="3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Šetrní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41134" y="2273796"/>
            <a:ext cx="3592581" cy="3034417"/>
          </a:xfrm>
        </p:spPr>
        <p:txBody>
          <a:bodyPr/>
          <a:lstStyle/>
          <a:p>
            <a:pPr marL="342900" indent="-342900">
              <a:buFont typeface="Arial" pitchFamily="34" charset="0"/>
              <a:buChar char="•"/>
            </a:pPr>
            <a:r>
              <a:rPr lang="cs-CZ" b="1" dirty="0"/>
              <a:t>žijí</a:t>
            </a:r>
            <a:r>
              <a:rPr lang="cs-CZ" dirty="0"/>
              <a:t> s </a:t>
            </a:r>
            <a:r>
              <a:rPr lang="cs-CZ" dirty="0" smtClean="0"/>
              <a:t>partnerem/ partnerkou </a:t>
            </a:r>
            <a:r>
              <a:rPr lang="cs-CZ" dirty="0"/>
              <a:t>či </a:t>
            </a:r>
            <a:r>
              <a:rPr lang="cs-CZ" b="1" dirty="0"/>
              <a:t>sami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cs-CZ" b="1" dirty="0"/>
              <a:t>muži i ženy</a:t>
            </a:r>
          </a:p>
          <a:p>
            <a:pPr marL="342900" indent="-342900">
              <a:buFont typeface="Arial" pitchFamily="34" charset="0"/>
              <a:buChar char="•"/>
            </a:pPr>
            <a:endParaRPr lang="cs-CZ" b="1" dirty="0"/>
          </a:p>
          <a:p>
            <a:pPr marL="342900" indent="-342900">
              <a:buFont typeface="Arial" pitchFamily="34" charset="0"/>
              <a:buChar char="•"/>
            </a:pPr>
            <a:r>
              <a:rPr lang="cs-CZ" b="1" dirty="0"/>
              <a:t>nižší vzdělání</a:t>
            </a:r>
          </a:p>
          <a:p>
            <a:pPr marL="342900" indent="-342900">
              <a:buFont typeface="Arial" pitchFamily="34" charset="0"/>
              <a:buChar char="•"/>
            </a:pPr>
            <a:endParaRPr lang="cs-CZ" b="1" dirty="0"/>
          </a:p>
          <a:p>
            <a:pPr marL="342900" indent="-342900">
              <a:buFont typeface="Arial" pitchFamily="34" charset="0"/>
              <a:buChar char="•"/>
            </a:pPr>
            <a:r>
              <a:rPr lang="cs-CZ" b="1" dirty="0"/>
              <a:t>nepracující </a:t>
            </a:r>
            <a:r>
              <a:rPr lang="cs-CZ" dirty="0"/>
              <a:t>důchodce </a:t>
            </a:r>
          </a:p>
          <a:p>
            <a:pPr marL="342900" indent="-342900">
              <a:buFont typeface="Arial" pitchFamily="34" charset="0"/>
              <a:buChar char="•"/>
            </a:pPr>
            <a:endParaRPr lang="cs-CZ" dirty="0"/>
          </a:p>
          <a:p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4"/>
          </p:nvPr>
        </p:nvSpPr>
        <p:spPr>
          <a:xfrm>
            <a:off x="4303843" y="1995188"/>
            <a:ext cx="3586354" cy="3694766"/>
          </a:xfrm>
        </p:spPr>
        <p:txBody>
          <a:bodyPr/>
          <a:lstStyle/>
          <a:p>
            <a:pPr marL="342900" indent="-342900">
              <a:buFont typeface="Arial" pitchFamily="34" charset="0"/>
              <a:buChar char="•"/>
            </a:pPr>
            <a:r>
              <a:rPr lang="cs-CZ" dirty="0"/>
              <a:t>žijí s partnerem/ partnerkou </a:t>
            </a:r>
            <a:endParaRPr lang="cs-CZ" b="1" dirty="0"/>
          </a:p>
          <a:p>
            <a:pPr marL="342900" indent="-342900">
              <a:buFont typeface="Arial" pitchFamily="34" charset="0"/>
              <a:buChar char="•"/>
            </a:pPr>
            <a:r>
              <a:rPr lang="cs-CZ" dirty="0"/>
              <a:t>hlavně</a:t>
            </a:r>
            <a:r>
              <a:rPr lang="cs-CZ" b="1" dirty="0"/>
              <a:t> muži</a:t>
            </a:r>
          </a:p>
          <a:p>
            <a:pPr marL="342900" indent="-342900">
              <a:buFont typeface="Arial" pitchFamily="34" charset="0"/>
              <a:buChar char="•"/>
            </a:pPr>
            <a:endParaRPr lang="cs-CZ" dirty="0"/>
          </a:p>
          <a:p>
            <a:pPr marL="342900" indent="-342900">
              <a:buFont typeface="Arial" pitchFamily="34" charset="0"/>
              <a:buChar char="•"/>
            </a:pPr>
            <a:r>
              <a:rPr lang="cs-CZ" b="1" dirty="0"/>
              <a:t>pracující:</a:t>
            </a:r>
            <a:r>
              <a:rPr lang="cs-CZ" dirty="0"/>
              <a:t> </a:t>
            </a:r>
            <a:r>
              <a:rPr lang="cs-CZ" b="1" dirty="0"/>
              <a:t>odborní, duševní pracovníci</a:t>
            </a:r>
          </a:p>
          <a:p>
            <a:endParaRPr lang="cs-CZ" b="1" dirty="0"/>
          </a:p>
          <a:p>
            <a:pPr marL="342900" indent="-342900">
              <a:buFont typeface="Arial" pitchFamily="34" charset="0"/>
              <a:buChar char="•"/>
            </a:pPr>
            <a:r>
              <a:rPr lang="cs-CZ" dirty="0"/>
              <a:t>energie májí dost, </a:t>
            </a:r>
            <a:r>
              <a:rPr lang="cs-CZ" b="1" dirty="0"/>
              <a:t>občas unaveni</a:t>
            </a:r>
            <a:r>
              <a:rPr lang="cs-CZ" dirty="0"/>
              <a:t> večer nebo </a:t>
            </a:r>
            <a:br>
              <a:rPr lang="cs-CZ" dirty="0"/>
            </a:br>
            <a:r>
              <a:rPr lang="cs-CZ" dirty="0"/>
              <a:t>koncem týdne</a:t>
            </a:r>
          </a:p>
          <a:p>
            <a:pPr marL="342900" indent="-342900">
              <a:buFont typeface="Arial" pitchFamily="34" charset="0"/>
              <a:buChar char="•"/>
            </a:pPr>
            <a:endParaRPr lang="cs-CZ" dirty="0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10"/>
          </p:nvPr>
        </p:nvSpPr>
        <p:spPr>
          <a:xfrm>
            <a:off x="8039880" y="2256878"/>
            <a:ext cx="3592145" cy="3597942"/>
          </a:xfrm>
        </p:spPr>
        <p:txBody>
          <a:bodyPr/>
          <a:lstStyle/>
          <a:p>
            <a:pPr marL="342900" indent="-342900">
              <a:buFont typeface="Arial" pitchFamily="34" charset="0"/>
              <a:buChar char="•"/>
            </a:pPr>
            <a:r>
              <a:rPr lang="cs-CZ" dirty="0"/>
              <a:t>žijí s partnerem/ partnerkou </a:t>
            </a:r>
            <a:endParaRPr lang="cs-CZ" b="1" dirty="0"/>
          </a:p>
          <a:p>
            <a:pPr marL="342900" indent="-342900">
              <a:buFont typeface="Arial" pitchFamily="34" charset="0"/>
              <a:buChar char="•"/>
            </a:pPr>
            <a:r>
              <a:rPr lang="cs-CZ" dirty="0" smtClean="0"/>
              <a:t>hlavně</a:t>
            </a:r>
            <a:r>
              <a:rPr lang="cs-CZ" b="1" dirty="0" smtClean="0"/>
              <a:t> </a:t>
            </a:r>
            <a:r>
              <a:rPr lang="cs-CZ" b="1" dirty="0"/>
              <a:t>muži, VŠ</a:t>
            </a:r>
          </a:p>
          <a:p>
            <a:pPr marL="342900" indent="-342900">
              <a:buFont typeface="Arial" pitchFamily="34" charset="0"/>
              <a:buChar char="•"/>
            </a:pPr>
            <a:endParaRPr lang="cs-CZ" b="1" dirty="0"/>
          </a:p>
          <a:p>
            <a:pPr marL="342900" indent="-342900">
              <a:buFont typeface="Arial" pitchFamily="34" charset="0"/>
              <a:buChar char="•"/>
            </a:pPr>
            <a:r>
              <a:rPr lang="cs-CZ" b="1" dirty="0"/>
              <a:t>pracující:</a:t>
            </a:r>
            <a:r>
              <a:rPr lang="cs-CZ" dirty="0"/>
              <a:t> </a:t>
            </a:r>
            <a:r>
              <a:rPr lang="cs-CZ" b="1" dirty="0"/>
              <a:t>podnikatelé, majitelé firem</a:t>
            </a:r>
          </a:p>
          <a:p>
            <a:endParaRPr lang="cs-CZ" b="1" dirty="0"/>
          </a:p>
          <a:p>
            <a:pPr marL="342900" indent="-342900">
              <a:buFont typeface="Arial" pitchFamily="34" charset="0"/>
              <a:buChar char="•"/>
            </a:pPr>
            <a:r>
              <a:rPr lang="cs-CZ" dirty="0"/>
              <a:t>cítí se </a:t>
            </a:r>
            <a:r>
              <a:rPr lang="cs-CZ" b="1" dirty="0"/>
              <a:t>svěží, s únavou nemají problémy</a:t>
            </a:r>
          </a:p>
          <a:p>
            <a:pPr marL="342900" indent="-342900">
              <a:buFont typeface="Arial" pitchFamily="34" charset="0"/>
              <a:buChar char="•"/>
            </a:pPr>
            <a:endParaRPr lang="cs-CZ" dirty="0"/>
          </a:p>
        </p:txBody>
      </p:sp>
      <p:sp>
        <p:nvSpPr>
          <p:cNvPr id="7" name="Zástupný symbol pro text 6"/>
          <p:cNvSpPr>
            <a:spLocks noGrp="1"/>
          </p:cNvSpPr>
          <p:nvPr>
            <p:ph type="body" idx="11"/>
          </p:nvPr>
        </p:nvSpPr>
        <p:spPr>
          <a:xfrm>
            <a:off x="4367857" y="1525969"/>
            <a:ext cx="3394076" cy="584775"/>
          </a:xfrm>
        </p:spPr>
        <p:txBody>
          <a:bodyPr/>
          <a:lstStyle/>
          <a:p>
            <a:pPr algn="ctr"/>
            <a:r>
              <a:rPr lang="cs-CZ" sz="32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Zajištění</a:t>
            </a:r>
            <a:endParaRPr lang="en-US" sz="3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Zástupný symbol pro text 7"/>
          <p:cNvSpPr>
            <a:spLocks noGrp="1"/>
          </p:cNvSpPr>
          <p:nvPr>
            <p:ph type="body" idx="12"/>
          </p:nvPr>
        </p:nvSpPr>
        <p:spPr>
          <a:xfrm>
            <a:off x="8149529" y="1525969"/>
            <a:ext cx="3394076" cy="584775"/>
          </a:xfrm>
        </p:spPr>
        <p:txBody>
          <a:bodyPr/>
          <a:lstStyle/>
          <a:p>
            <a:pPr algn="ctr"/>
            <a:r>
              <a:rPr lang="cs-CZ" sz="3200" dirty="0">
                <a:solidFill>
                  <a:schemeClr val="accent3"/>
                </a:solidFill>
              </a:rPr>
              <a:t>Bohatí</a:t>
            </a:r>
            <a:endParaRPr lang="cs-CZ" sz="3200" dirty="0"/>
          </a:p>
        </p:txBody>
      </p:sp>
      <p:sp>
        <p:nvSpPr>
          <p:cNvPr id="10" name="TextovéPole 9"/>
          <p:cNvSpPr txBox="1"/>
          <p:nvPr/>
        </p:nvSpPr>
        <p:spPr>
          <a:xfrm>
            <a:off x="830316" y="5959366"/>
            <a:ext cx="1049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971C54"/>
              </a:buClr>
            </a:pPr>
            <a:r>
              <a:rPr lang="cs-CZ" sz="2000" dirty="0">
                <a:solidFill>
                  <a:srgbClr val="2D292A"/>
                </a:solidFill>
              </a:rPr>
              <a:t>Pro „bonitní“ společné: politická orientace = střed a pravice + dobré zdraví</a:t>
            </a:r>
            <a:endParaRPr lang="en-US" sz="2000" dirty="0">
              <a:solidFill>
                <a:srgbClr val="2D292A"/>
              </a:solidFill>
            </a:endParaRPr>
          </a:p>
        </p:txBody>
      </p:sp>
      <p:sp>
        <p:nvSpPr>
          <p:cNvPr id="11" name="Zaoblený obdélník 10"/>
          <p:cNvSpPr/>
          <p:nvPr/>
        </p:nvSpPr>
        <p:spPr>
          <a:xfrm>
            <a:off x="457198" y="1552353"/>
            <a:ext cx="3615068" cy="4231758"/>
          </a:xfrm>
          <a:prstGeom prst="roundRect">
            <a:avLst/>
          </a:prstGeom>
          <a:noFill/>
          <a:ln w="19050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" name="Zaoblený obdélník 11"/>
          <p:cNvSpPr/>
          <p:nvPr/>
        </p:nvSpPr>
        <p:spPr>
          <a:xfrm>
            <a:off x="4231761" y="1552353"/>
            <a:ext cx="3615068" cy="4231758"/>
          </a:xfrm>
          <a:prstGeom prst="roundRect">
            <a:avLst/>
          </a:prstGeom>
          <a:noFill/>
          <a:ln w="19050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3" name="Zaoblený obdélník 12"/>
          <p:cNvSpPr/>
          <p:nvPr/>
        </p:nvSpPr>
        <p:spPr>
          <a:xfrm>
            <a:off x="8016957" y="1552353"/>
            <a:ext cx="3615068" cy="4231758"/>
          </a:xfrm>
          <a:prstGeom prst="roundRect">
            <a:avLst/>
          </a:prstGeom>
          <a:noFill/>
          <a:ln w="19050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872506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2_STEM MARK – šablona">
  <a:themeElements>
    <a:clrScheme name="STEMMARK_new_new">
      <a:dk1>
        <a:srgbClr val="2D292A"/>
      </a:dk1>
      <a:lt1>
        <a:srgbClr val="FFFFFF"/>
      </a:lt1>
      <a:dk2>
        <a:srgbClr val="971C54"/>
      </a:dk2>
      <a:lt2>
        <a:srgbClr val="848382"/>
      </a:lt2>
      <a:accent1>
        <a:srgbClr val="0B5E6D"/>
      </a:accent1>
      <a:accent2>
        <a:srgbClr val="B70C09"/>
      </a:accent2>
      <a:accent3>
        <a:srgbClr val="52AC2B"/>
      </a:accent3>
      <a:accent4>
        <a:srgbClr val="B709AC"/>
      </a:accent4>
      <a:accent5>
        <a:srgbClr val="D33415"/>
      </a:accent5>
      <a:accent6>
        <a:srgbClr val="3A1D17"/>
      </a:accent6>
      <a:hlink>
        <a:srgbClr val="B51C54"/>
      </a:hlink>
      <a:folHlink>
        <a:srgbClr val="971C18"/>
      </a:folHlink>
    </a:clrScheme>
    <a:fontScheme name="Vlastní 1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marL="285750" indent="-285750">
          <a:buClr>
            <a:schemeClr val="tx2"/>
          </a:buClr>
          <a:buFont typeface="Wingdings" panose="05000000000000000000" pitchFamily="2" charset="2"/>
          <a:buChar char="§"/>
          <a:defRPr sz="24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2428</TotalTime>
  <Words>1369</Words>
  <Application>Microsoft Office PowerPoint</Application>
  <PresentationFormat>Vlastní</PresentationFormat>
  <Paragraphs>293</Paragraphs>
  <Slides>19</Slides>
  <Notes>19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19</vt:i4>
      </vt:variant>
    </vt:vector>
  </HeadingPairs>
  <TitlesOfParts>
    <vt:vector size="20" baseType="lpstr">
      <vt:lpstr>2_STEM MARK – šablona</vt:lpstr>
      <vt:lpstr>Generace 55+</vt:lpstr>
      <vt:lpstr>Několik „tvrdých dat“ úvodem…</vt:lpstr>
      <vt:lpstr>Výše důchodů = tradiční, plochý pohled  = tady rozdíly „nenajdeme…“</vt:lpstr>
      <vt:lpstr>Bonitní (55+) optikou výzkumu… … co jste možná netušili</vt:lpstr>
      <vt:lpstr>Jiný úhel pohledu – výzkum bonity 55+</vt:lpstr>
      <vt:lpstr>Bonitní 55+…</vt:lpstr>
      <vt:lpstr> i „Bonitní 55+“ se odlišují…</vt:lpstr>
      <vt:lpstr>Stárnutí =&gt; utrácení úspor</vt:lpstr>
      <vt:lpstr>Kdo jsou, jak se „cítí“ a čím se liší?</vt:lpstr>
      <vt:lpstr>Jak jsou na tom s financemi?</vt:lpstr>
      <vt:lpstr>Jaké mají plány a sny?</vt:lpstr>
      <vt:lpstr>Jak nakupují?</vt:lpstr>
      <vt:lpstr>A co dovolená?</vt:lpstr>
      <vt:lpstr>Mají rádi technologie?</vt:lpstr>
      <vt:lpstr>Jak platí za online nákupy?</vt:lpstr>
      <vt:lpstr>Kultura a společenský život?      minimálně 1x za kvartál</vt:lpstr>
      <vt:lpstr>Co vlastně celý týden dělají?</vt:lpstr>
      <vt:lpstr>Tvrdá data na závěr: …stále více online - už na úrovni Německa</vt:lpstr>
      <vt:lpstr>Děkujeme za pozornost.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STEM MARK – šablona</dc:title>
  <dc:creator>odprezentuj.cz</dc:creator>
  <cp:lastModifiedBy>HP</cp:lastModifiedBy>
  <cp:revision>209</cp:revision>
  <dcterms:created xsi:type="dcterms:W3CDTF">2015-09-30T12:19:36Z</dcterms:created>
  <dcterms:modified xsi:type="dcterms:W3CDTF">2016-11-15T13:52:00Z</dcterms:modified>
</cp:coreProperties>
</file>