
<file path=[Content_Types].xml><?xml version="1.0" encoding="utf-8"?>
<Types xmlns="http://schemas.openxmlformats.org/package/2006/content-types"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6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7.xml" ContentType="application/vnd.openxmlformats-officedocument.presentationml.notesSlide+xml"/>
  <Override PartName="/ppt/charts/chart10.xml" ContentType="application/vnd.openxmlformats-officedocument.drawingml.chart+xml"/>
  <Override PartName="/ppt/notesSlides/notesSlide8.xml" ContentType="application/vnd.openxmlformats-officedocument.presentationml.notesSlide+xml"/>
  <Override PartName="/ppt/charts/chart11.xml" ContentType="application/vnd.openxmlformats-officedocument.drawingml.chart+xml"/>
  <Override PartName="/ppt/notesSlides/notesSlide9.xml" ContentType="application/vnd.openxmlformats-officedocument.presentationml.notesSlid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5" r:id="rId1"/>
  </p:sldMasterIdLst>
  <p:notesMasterIdLst>
    <p:notesMasterId r:id="rId14"/>
  </p:notesMasterIdLst>
  <p:handoutMasterIdLst>
    <p:handoutMasterId r:id="rId15"/>
  </p:handoutMasterIdLst>
  <p:sldIdLst>
    <p:sldId id="492" r:id="rId2"/>
    <p:sldId id="460" r:id="rId3"/>
    <p:sldId id="517" r:id="rId4"/>
    <p:sldId id="518" r:id="rId5"/>
    <p:sldId id="519" r:id="rId6"/>
    <p:sldId id="521" r:id="rId7"/>
    <p:sldId id="520" r:id="rId8"/>
    <p:sldId id="522" r:id="rId9"/>
    <p:sldId id="523" r:id="rId10"/>
    <p:sldId id="526" r:id="rId11"/>
    <p:sldId id="527" r:id="rId12"/>
    <p:sldId id="516" r:id="rId13"/>
  </p:sldIdLst>
  <p:sldSz cx="10693400" cy="7561263"/>
  <p:notesSz cx="6797675" cy="9926638"/>
  <p:custDataLst>
    <p:tags r:id="rId16"/>
  </p:custDataLst>
  <p:defaultTextStyle>
    <a:defPPr>
      <a:defRPr lang="en-US"/>
    </a:defPPr>
    <a:lvl1pPr algn="l" defTabSz="104298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520700" indent="-63500" algn="l" defTabSz="104298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1042988" indent="-128588" algn="l" defTabSz="104298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563688" indent="-192088" algn="l" defTabSz="104298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2085975" indent="-257175" algn="l" defTabSz="104298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AAF"/>
    <a:srgbClr val="4F81BD"/>
    <a:srgbClr val="00558E"/>
    <a:srgbClr val="A01220"/>
    <a:srgbClr val="BC4C54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03" autoAdjust="0"/>
    <p:restoredTop sz="72414" autoAdjust="0"/>
  </p:normalViewPr>
  <p:slideViewPr>
    <p:cSldViewPr>
      <p:cViewPr>
        <p:scale>
          <a:sx n="80" d="100"/>
          <a:sy n="80" d="100"/>
        </p:scale>
        <p:origin x="-714" y="-72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2148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kumenty\SILC2015\MPSV\Rada%20vlady\duchodci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kumenty\SILC2015\MPSV\Rada%20vlady\duchodci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kumenty\SILC2015\MPSV\Rada%20vlady\duchodci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kumenty\SILC2015\MPSV\Rada%20vlady\duchodci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kumenty\SILC2015\MPSV\Rada%20vlady\duchodci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kumenty\SILC2015\MPSV\Rada%20vlady\duchodci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kumenty\SILC2015\MPSV\Rada%20vlady\duchodci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kumenty\SILC2015\MPSV\Rada%20vlady\duchodci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kumenty\SILC2015\MPSV\Rada%20vlady\duchodci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kumenty\SILC2015\MPSV\Rada%20vlady\duchodci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kumenty\SILC2015\MPSV\Rada%20vlady\duchodci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kumenty\SILC2015\MPSV\Rada%20vlady\duchodci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kumenty\SILC2015\MPSV\Rada%20vlady\duchodc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cs-CZ" sz="1400" dirty="0" smtClean="0"/>
              <a:t>Míra ohrožení příjmovou</a:t>
            </a:r>
            <a:r>
              <a:rPr lang="cs-CZ" sz="1400" baseline="0" dirty="0" smtClean="0"/>
              <a:t> chudobou nepracujících důchodců podle hranice příjmové chudoby</a:t>
            </a:r>
            <a:endParaRPr lang="cs-CZ" sz="1400" dirty="0"/>
          </a:p>
        </c:rich>
      </c:tx>
      <c:layout>
        <c:manualLayout>
          <c:xMode val="edge"/>
          <c:yMode val="edge"/>
          <c:x val="8.0270923350858961E-2"/>
          <c:y val="2.895615246730464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0025543301215316E-2"/>
          <c:y val="0.18957152908936045"/>
          <c:w val="0.7743268765932918"/>
          <c:h val="0.69163915452180347"/>
        </c:manualLayout>
      </c:layout>
      <c:barChart>
        <c:barDir val="col"/>
        <c:grouping val="clustered"/>
        <c:varyColors val="0"/>
        <c:ser>
          <c:idx val="0"/>
          <c:order val="1"/>
          <c:tx>
            <c:strRef>
              <c:f>ohr_chud_MD!$E$51</c:f>
              <c:strCache>
                <c:ptCount val="1"/>
                <c:pt idx="0">
                  <c:v>hranice 70% mediánu</c:v>
                </c:pt>
              </c:strCache>
            </c:strRef>
          </c:tx>
          <c:spPr>
            <a:solidFill>
              <a:srgbClr val="1F497D">
                <a:lumMod val="20000"/>
                <a:lumOff val="80000"/>
                <a:alpha val="87000"/>
              </a:srgbClr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0.14695610106339779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5195613185836525E-3"/>
                  <c:y val="0.27474414119824181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ysClr val="window" lastClr="FFFFFF"/>
              </a:solidFill>
              <a:ln>
                <a:solidFill>
                  <a:srgbClr val="0070C0"/>
                </a:solidFill>
              </a:ln>
            </c:spPr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ohr_chud_MD!$C$52:$C$53</c:f>
              <c:strCache>
                <c:ptCount val="2"/>
                <c:pt idx="0">
                  <c:v>domácnosti celkem</c:v>
                </c:pt>
                <c:pt idx="1">
                  <c:v>domácnosti nepracujících důchodců</c:v>
                </c:pt>
              </c:strCache>
            </c:strRef>
          </c:cat>
          <c:val>
            <c:numRef>
              <c:f>ohr_chud_MD!$E$52:$E$53</c:f>
              <c:numCache>
                <c:formatCode>0.0%</c:formatCode>
                <c:ptCount val="2"/>
                <c:pt idx="0">
                  <c:v>0.17051994723160829</c:v>
                </c:pt>
                <c:pt idx="1">
                  <c:v>0.27310937679648756</c:v>
                </c:pt>
              </c:numCache>
            </c:numRef>
          </c:val>
        </c:ser>
        <c:ser>
          <c:idx val="1"/>
          <c:order val="0"/>
          <c:tx>
            <c:strRef>
              <c:f>ohr_chud_MD!$D$51</c:f>
              <c:strCache>
                <c:ptCount val="1"/>
                <c:pt idx="0">
                  <c:v>hranice 60% mediánu</c:v>
                </c:pt>
              </c:strCache>
            </c:strRef>
          </c:tx>
          <c:spPr>
            <a:solidFill>
              <a:srgbClr val="1F497D">
                <a:alpha val="82000"/>
              </a:srgbClr>
            </a:solidFill>
          </c:spPr>
          <c:invertIfNegative val="0"/>
          <c:dLbls>
            <c:dLbl>
              <c:idx val="0"/>
              <c:layout>
                <c:manualLayout>
                  <c:x val="-1.9870839542970738E-3"/>
                  <c:y val="0.19819815133287211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0.1531531169390373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ysClr val="window" lastClr="FFFFFF"/>
              </a:solidFill>
              <a:ln>
                <a:solidFill>
                  <a:srgbClr val="0070C0">
                    <a:alpha val="73000"/>
                  </a:srgbClr>
                </a:solidFill>
              </a:ln>
            </c:spPr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ohr_chud_MD!$C$52:$C$53</c:f>
              <c:strCache>
                <c:ptCount val="2"/>
                <c:pt idx="0">
                  <c:v>domácnosti celkem</c:v>
                </c:pt>
                <c:pt idx="1">
                  <c:v>domácnosti nepracujících důchodců</c:v>
                </c:pt>
              </c:strCache>
            </c:strRef>
          </c:cat>
          <c:val>
            <c:numRef>
              <c:f>ohr_chud_MD!$D$52:$D$53</c:f>
              <c:numCache>
                <c:formatCode>0.0%</c:formatCode>
                <c:ptCount val="2"/>
                <c:pt idx="0">
                  <c:v>9.7464935110019552E-2</c:v>
                </c:pt>
                <c:pt idx="1">
                  <c:v>0.11533274961306422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71"/>
        <c:axId val="104855040"/>
        <c:axId val="104856576"/>
      </c:barChart>
      <c:catAx>
        <c:axId val="104855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104856576"/>
        <c:crosses val="autoZero"/>
        <c:auto val="1"/>
        <c:lblAlgn val="ctr"/>
        <c:lblOffset val="100"/>
        <c:noMultiLvlLbl val="0"/>
      </c:catAx>
      <c:valAx>
        <c:axId val="104856576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0%" sourceLinked="0"/>
        <c:majorTickMark val="out"/>
        <c:minorTickMark val="none"/>
        <c:tickLblPos val="nextTo"/>
        <c:crossAx val="10485504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2637544241116083"/>
          <c:y val="0.20743549224215577"/>
          <c:w val="0.38610233783547904"/>
          <c:h val="0.18180048817129796"/>
        </c:manualLayout>
      </c:layout>
      <c:overlay val="0"/>
      <c:spPr>
        <a:solidFill>
          <a:prstClr val="white"/>
        </a:solidFill>
        <a:ln>
          <a:solidFill>
            <a:schemeClr val="bg1">
              <a:lumMod val="50000"/>
            </a:schemeClr>
          </a:solidFill>
        </a:ln>
      </c:spPr>
      <c:txPr>
        <a:bodyPr/>
        <a:lstStyle/>
        <a:p>
          <a:pPr>
            <a:defRPr sz="1400"/>
          </a:pPr>
          <a:endParaRPr lang="cs-CZ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/>
            </a:pPr>
            <a:r>
              <a:rPr lang="cs-CZ" sz="1400" b="1" dirty="0" smtClean="0"/>
              <a:t>Náklady na bydlení</a:t>
            </a:r>
            <a:r>
              <a:rPr lang="cs-CZ" sz="1400" b="1" baseline="0" dirty="0" smtClean="0"/>
              <a:t> v % z čistých příjmů domácností nepracujících důchodců dle typu vlastnictví</a:t>
            </a:r>
            <a:endParaRPr lang="cs-CZ" sz="1400" b="1" dirty="0"/>
          </a:p>
        </c:rich>
      </c:tx>
      <c:layout>
        <c:manualLayout>
          <c:xMode val="edge"/>
          <c:yMode val="edge"/>
          <c:x val="9.8646767520880654E-2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2316803975446046E-2"/>
          <c:y val="0.25238493233038634"/>
          <c:w val="0.78558505573953841"/>
          <c:h val="0.5521579495300515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bydleni_naklady!$C$10</c:f>
              <c:strCache>
                <c:ptCount val="1"/>
                <c:pt idx="0">
                  <c:v>měsíční výše nákladů (Kč)</c:v>
                </c:pt>
              </c:strCache>
            </c:strRef>
          </c:tx>
          <c:spPr>
            <a:solidFill>
              <a:srgbClr val="006AAF">
                <a:alpha val="85000"/>
              </a:srgbClr>
            </a:solidFill>
          </c:spPr>
          <c:invertIfNegative val="0"/>
          <c:dLbls>
            <c:dLbl>
              <c:idx val="1"/>
              <c:layout>
                <c:manualLayout>
                  <c:x val="-2.2412292803022322E-4"/>
                  <c:y val="-7.77460080059825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0637784398053892E-3"/>
                  <c:y val="3.23553131277587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984343938139808E-3"/>
                  <c:y val="-1.87847329139723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-1.117318435754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3667986594527466E-3"/>
                  <c:y val="-1.39204387161103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solidFill>
                <a:schemeClr val="bg1"/>
              </a:solidFill>
              <a:ln>
                <a:solidFill>
                  <a:srgbClr val="17375E"/>
                </a:solidFill>
              </a:ln>
            </c:spPr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bydleni_naklady!$D$8:$G$9</c:f>
              <c:multiLvlStrCache>
                <c:ptCount val="4"/>
                <c:lvl>
                  <c:pt idx="0">
                    <c:v>celkem</c:v>
                  </c:pt>
                  <c:pt idx="1">
                    <c:v>nepracující důchodci</c:v>
                  </c:pt>
                  <c:pt idx="2">
                    <c:v>celkem</c:v>
                  </c:pt>
                  <c:pt idx="3">
                    <c:v>nepracující důchodci</c:v>
                  </c:pt>
                </c:lvl>
                <c:lvl>
                  <c:pt idx="0">
                    <c:v>domácnosti celkem</c:v>
                  </c:pt>
                  <c:pt idx="2">
                    <c:v>domácnosti nájemců</c:v>
                  </c:pt>
                </c:lvl>
              </c:multiLvlStrCache>
            </c:multiLvlStrRef>
          </c:cat>
          <c:val>
            <c:numRef>
              <c:f>bydleni_naklady!$D$10:$G$10</c:f>
              <c:numCache>
                <c:formatCode>#,##0</c:formatCode>
                <c:ptCount val="4"/>
                <c:pt idx="0">
                  <c:v>5540.22</c:v>
                </c:pt>
                <c:pt idx="1">
                  <c:v>4576.09</c:v>
                </c:pt>
                <c:pt idx="2">
                  <c:v>7188.23</c:v>
                </c:pt>
                <c:pt idx="3" formatCode="0">
                  <c:v>5235.2700000000013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1"/>
        <c:overlap val="100"/>
        <c:axId val="106251392"/>
        <c:axId val="106252928"/>
      </c:barChart>
      <c:scatterChart>
        <c:scatterStyle val="lineMarker"/>
        <c:varyColors val="0"/>
        <c:ser>
          <c:idx val="2"/>
          <c:order val="1"/>
          <c:tx>
            <c:strRef>
              <c:f>bydleni_naklady!$C$11</c:f>
              <c:strCache>
                <c:ptCount val="1"/>
                <c:pt idx="0">
                  <c:v>poměr k čistému příjmu (%)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12"/>
            <c:spPr>
              <a:solidFill>
                <a:srgbClr val="17375E"/>
              </a:solidFill>
              <a:ln>
                <a:solidFill>
                  <a:srgbClr val="17375E"/>
                </a:solidFill>
              </a:ln>
            </c:spPr>
          </c:marker>
          <c:dLbls>
            <c:dLbl>
              <c:idx val="3"/>
              <c:layout>
                <c:manualLayout>
                  <c:x val="-3.3911217869686552E-2"/>
                  <c:y val="9.487426233686466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6.2315271032269387E-2"/>
                  <c:y val="6.080089150867318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solidFill>
                <a:schemeClr val="bg1"/>
              </a:solidFill>
              <a:ln>
                <a:solidFill>
                  <a:srgbClr val="558ED5"/>
                </a:solidFill>
              </a:ln>
            </c:spPr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strRef>
              <c:f>bydleni_naklady!$D$9:$G$9</c:f>
              <c:strCache>
                <c:ptCount val="4"/>
                <c:pt idx="0">
                  <c:v>celkem</c:v>
                </c:pt>
                <c:pt idx="1">
                  <c:v>nepracující důchodci</c:v>
                </c:pt>
                <c:pt idx="2">
                  <c:v>celkem</c:v>
                </c:pt>
                <c:pt idx="3">
                  <c:v>nepracující důchodci</c:v>
                </c:pt>
              </c:strCache>
            </c:strRef>
          </c:xVal>
          <c:yVal>
            <c:numRef>
              <c:f>bydleni_naklady!$D$11:$G$11</c:f>
              <c:numCache>
                <c:formatCode>0.000</c:formatCode>
                <c:ptCount val="4"/>
                <c:pt idx="0">
                  <c:v>0.17700000000000005</c:v>
                </c:pt>
                <c:pt idx="1">
                  <c:v>0.255</c:v>
                </c:pt>
                <c:pt idx="2">
                  <c:v>0.29043000000000002</c:v>
                </c:pt>
                <c:pt idx="3">
                  <c:v>0.32992000000000027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277504"/>
        <c:axId val="106275584"/>
      </c:scatterChart>
      <c:catAx>
        <c:axId val="106251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/>
            </a:pPr>
            <a:endParaRPr lang="cs-CZ"/>
          </a:p>
        </c:txPr>
        <c:crossAx val="106252928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06252928"/>
        <c:scaling>
          <c:orientation val="minMax"/>
          <c:max val="8000"/>
          <c:min val="0"/>
        </c:scaling>
        <c:delete val="0"/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sz="1400"/>
                </a:pPr>
                <a:r>
                  <a:rPr lang="cs-CZ" sz="1400"/>
                  <a:t>Náklady na bydlení domácnosti</a:t>
                </a:r>
              </a:p>
            </c:rich>
          </c:tx>
          <c:layout>
            <c:manualLayout>
              <c:xMode val="edge"/>
              <c:yMode val="edge"/>
              <c:x val="2.376898933423623E-2"/>
              <c:y val="0.24176044709629244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cs-CZ"/>
          </a:p>
        </c:txPr>
        <c:crossAx val="106251392"/>
        <c:crosses val="autoZero"/>
        <c:crossBetween val="between"/>
        <c:majorUnit val="2000"/>
      </c:valAx>
      <c:valAx>
        <c:axId val="106275584"/>
        <c:scaling>
          <c:orientation val="minMax"/>
          <c:max val="0.60000000000000064"/>
          <c:min val="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cs-CZ" sz="1400"/>
                  <a:t>Poměr nákladů na bydlení k čistému příjmu domácnosti</a:t>
                </a:r>
              </a:p>
            </c:rich>
          </c:tx>
          <c:layout>
            <c:manualLayout>
              <c:xMode val="edge"/>
              <c:yMode val="edge"/>
              <c:x val="0.9198013812907555"/>
              <c:y val="9.3985249050572706E-2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crossAx val="106277504"/>
        <c:crosses val="max"/>
        <c:crossBetween val="midCat"/>
        <c:majorUnit val="0.1"/>
      </c:valAx>
      <c:valAx>
        <c:axId val="1062775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one"/>
        <c:crossAx val="106275584"/>
        <c:crosses val="max"/>
        <c:crossBetween val="midCat"/>
      </c:valAx>
      <c:spPr>
        <a:solidFill>
          <a:srgbClr val="FFFFFF"/>
        </a:solidFill>
        <a:ln w="12700">
          <a:noFill/>
          <a:prstDash val="solid"/>
        </a:ln>
      </c:spPr>
    </c:plotArea>
    <c:legend>
      <c:legendPos val="t"/>
      <c:layout>
        <c:manualLayout>
          <c:xMode val="edge"/>
          <c:yMode val="edge"/>
          <c:x val="9.8765872702196889E-2"/>
          <c:y val="0.13924433232908778"/>
          <c:w val="0.74307320075556593"/>
          <c:h val="6.3955776477660875E-2"/>
        </c:manualLayout>
      </c:layout>
      <c:overlay val="0"/>
      <c:spPr>
        <a:solidFill>
          <a:schemeClr val="bg1"/>
        </a:solidFill>
        <a:ln w="3175">
          <a:solidFill>
            <a:schemeClr val="bg1">
              <a:lumMod val="50000"/>
            </a:schemeClr>
          </a:solidFill>
          <a:prstDash val="solid"/>
        </a:ln>
      </c:spPr>
      <c:txPr>
        <a:bodyPr/>
        <a:lstStyle/>
        <a:p>
          <a:pPr>
            <a:defRPr sz="1400"/>
          </a:pPr>
          <a:endParaRPr lang="cs-CZ"/>
        </a:p>
      </c:txPr>
    </c:legend>
    <c:plotVisOnly val="1"/>
    <c:dispBlanksAs val="gap"/>
    <c:showDLblsOverMax val="0"/>
  </c:chart>
  <c:spPr>
    <a:solidFill>
      <a:schemeClr val="bg1"/>
    </a:solidFill>
    <a:ln w="25400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cs-CZ" sz="1400"/>
              <a:t>Výše ročních výdajů na stravování</a:t>
            </a:r>
            <a:r>
              <a:rPr lang="cs-CZ" sz="1400" baseline="0"/>
              <a:t> </a:t>
            </a:r>
            <a:r>
              <a:rPr lang="cs-CZ" sz="1400"/>
              <a:t>domácnosti</a:t>
            </a:r>
            <a:r>
              <a:rPr lang="cs-CZ" sz="1400" baseline="0"/>
              <a:t> na osobu (Kč)</a:t>
            </a:r>
            <a:endParaRPr lang="cs-CZ" sz="1400"/>
          </a:p>
        </c:rich>
      </c:tx>
      <c:layout>
        <c:manualLayout>
          <c:xMode val="edge"/>
          <c:yMode val="edge"/>
          <c:x val="0.11031341670526464"/>
          <c:y val="1.7777777777777781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potraviny!$C$2</c:f>
              <c:strCache>
                <c:ptCount val="1"/>
                <c:pt idx="0">
                  <c:v>Potraviny a nealko nápoje</c:v>
                </c:pt>
              </c:strCache>
            </c:strRef>
          </c:tx>
          <c:spPr>
            <a:solidFill>
              <a:srgbClr val="A80000">
                <a:alpha val="80000"/>
              </a:srgbClr>
            </a:solidFill>
          </c:spPr>
          <c:invertIfNegative val="0"/>
          <c:dLbls>
            <c:spPr>
              <a:solidFill>
                <a:schemeClr val="bg1"/>
              </a:solidFill>
              <a:ln>
                <a:solidFill>
                  <a:srgbClr val="A80000"/>
                </a:solidFill>
              </a:ln>
            </c:spPr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(potraviny!$D$1,potraviny!$H$1)</c:f>
              <c:strCache>
                <c:ptCount val="2"/>
                <c:pt idx="0">
                  <c:v>domácnosti celkem</c:v>
                </c:pt>
                <c:pt idx="1">
                  <c:v>domácnosti nepracujících důchodců</c:v>
                </c:pt>
              </c:strCache>
            </c:strRef>
          </c:cat>
          <c:val>
            <c:numRef>
              <c:f>(potraviny!$D$2,potraviny!$H$2)</c:f>
              <c:numCache>
                <c:formatCode>#,##0</c:formatCode>
                <c:ptCount val="2"/>
                <c:pt idx="0">
                  <c:v>24537</c:v>
                </c:pt>
                <c:pt idx="1">
                  <c:v>29318</c:v>
                </c:pt>
              </c:numCache>
            </c:numRef>
          </c:val>
        </c:ser>
        <c:ser>
          <c:idx val="2"/>
          <c:order val="1"/>
          <c:tx>
            <c:strRef>
              <c:f>potraviny!$C$8</c:f>
              <c:strCache>
                <c:ptCount val="1"/>
                <c:pt idx="0">
                  <c:v>Restaurace, kavárny apod.</c:v>
                </c:pt>
              </c:strCache>
            </c:strRef>
          </c:tx>
          <c:spPr>
            <a:solidFill>
              <a:srgbClr val="4F81BD">
                <a:alpha val="80000"/>
              </a:srgbClr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4.888888888888889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4.000000000000002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ysClr val="window" lastClr="FFFFFF"/>
              </a:solidFill>
              <a:ln>
                <a:solidFill>
                  <a:srgbClr val="8EB4E3"/>
                </a:solidFill>
              </a:ln>
            </c:spPr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(potraviny!$D$1,potraviny!$H$1)</c:f>
              <c:strCache>
                <c:ptCount val="2"/>
                <c:pt idx="0">
                  <c:v>domácnosti celkem</c:v>
                </c:pt>
                <c:pt idx="1">
                  <c:v>domácnosti nepracujících důchodců</c:v>
                </c:pt>
              </c:strCache>
            </c:strRef>
          </c:cat>
          <c:val>
            <c:numRef>
              <c:f>(potraviny!$D$8,potraviny!$H$8)</c:f>
              <c:numCache>
                <c:formatCode>#,##0</c:formatCode>
                <c:ptCount val="2"/>
                <c:pt idx="0">
                  <c:v>3971</c:v>
                </c:pt>
                <c:pt idx="1">
                  <c:v>2892</c:v>
                </c:pt>
              </c:numCache>
            </c:numRef>
          </c:val>
        </c:ser>
        <c:ser>
          <c:idx val="1"/>
          <c:order val="2"/>
          <c:tx>
            <c:strRef>
              <c:f>potraviny!$C$9</c:f>
              <c:strCache>
                <c:ptCount val="1"/>
                <c:pt idx="0">
                  <c:v>Jídelny (ZJ,ŠJ,MŠ)</c:v>
                </c:pt>
              </c:strCache>
            </c:strRef>
          </c:tx>
          <c:spPr>
            <a:solidFill>
              <a:srgbClr val="002060">
                <a:alpha val="80000"/>
              </a:srgbClr>
            </a:solidFill>
          </c:spPr>
          <c:invertIfNegative val="0"/>
          <c:dLbls>
            <c:dLbl>
              <c:idx val="1"/>
              <c:layout>
                <c:manualLayout>
                  <c:x val="-4.3859649122807015E-3"/>
                  <c:y val="-2.666666666666667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  <a:ln>
                <a:solidFill>
                  <a:srgbClr val="002060"/>
                </a:solidFill>
              </a:ln>
            </c:spPr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(potraviny!$D$1,potraviny!$H$1)</c:f>
              <c:strCache>
                <c:ptCount val="2"/>
                <c:pt idx="0">
                  <c:v>domácnosti celkem</c:v>
                </c:pt>
                <c:pt idx="1">
                  <c:v>domácnosti nepracujících důchodců</c:v>
                </c:pt>
              </c:strCache>
            </c:strRef>
          </c:cat>
          <c:val>
            <c:numRef>
              <c:f>(potraviny!$D$9,potraviny!$H$9)</c:f>
              <c:numCache>
                <c:formatCode>#,##0</c:formatCode>
                <c:ptCount val="2"/>
                <c:pt idx="0">
                  <c:v>1565</c:v>
                </c:pt>
                <c:pt idx="1">
                  <c:v>784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06589568"/>
        <c:axId val="106611840"/>
      </c:barChart>
      <c:catAx>
        <c:axId val="106589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106611840"/>
        <c:crosses val="autoZero"/>
        <c:auto val="1"/>
        <c:lblAlgn val="ctr"/>
        <c:lblOffset val="100"/>
        <c:noMultiLvlLbl val="0"/>
      </c:catAx>
      <c:valAx>
        <c:axId val="106611840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#,##0" sourceLinked="1"/>
        <c:majorTickMark val="out"/>
        <c:minorTickMark val="none"/>
        <c:tickLblPos val="nextTo"/>
        <c:crossAx val="1065895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728812681309644"/>
          <c:y val="0.16021837270341224"/>
          <c:w val="0.21243561590083374"/>
          <c:h val="0.7078794523741454"/>
        </c:manualLayout>
      </c:layout>
      <c:overlay val="0"/>
      <c:txPr>
        <a:bodyPr/>
        <a:lstStyle/>
        <a:p>
          <a:pPr>
            <a:defRPr sz="1400"/>
          </a:pPr>
          <a:endParaRPr lang="cs-CZ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cs-CZ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cs-CZ" sz="1400" dirty="0" smtClean="0"/>
              <a:t>Naturálních </a:t>
            </a:r>
            <a:r>
              <a:rPr lang="cs-CZ" sz="1400" dirty="0"/>
              <a:t>vydání a </a:t>
            </a:r>
            <a:r>
              <a:rPr lang="cs-CZ" sz="1400" dirty="0" smtClean="0"/>
              <a:t>naturální spotřeba domácností</a:t>
            </a:r>
          </a:p>
          <a:p>
            <a:pPr>
              <a:defRPr sz="1400"/>
            </a:pPr>
            <a:r>
              <a:rPr lang="cs-CZ" sz="1400" baseline="0" dirty="0" smtClean="0"/>
              <a:t>(průměry </a:t>
            </a:r>
            <a:r>
              <a:rPr lang="cs-CZ" sz="1400" b="1" i="0" u="none" strike="noStrike" baseline="0" dirty="0" smtClean="0"/>
              <a:t>v Kč </a:t>
            </a:r>
            <a:r>
              <a:rPr lang="cs-CZ" sz="1400" baseline="0" dirty="0" smtClean="0"/>
              <a:t>na </a:t>
            </a:r>
            <a:r>
              <a:rPr lang="cs-CZ" sz="1400" baseline="0" dirty="0"/>
              <a:t>osobu </a:t>
            </a:r>
            <a:r>
              <a:rPr lang="cs-CZ" sz="1400" baseline="0" dirty="0" smtClean="0"/>
              <a:t>za rok)</a:t>
            </a:r>
            <a:endParaRPr lang="cs-CZ" sz="1400" dirty="0"/>
          </a:p>
        </c:rich>
      </c:tx>
      <c:layout>
        <c:manualLayout>
          <c:xMode val="edge"/>
          <c:yMode val="edge"/>
          <c:x val="6.2483399696467906E-2"/>
          <c:y val="2.222222222222223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6014876753735972E-2"/>
          <c:y val="0.23200000000000001"/>
          <c:w val="0.56198874635078944"/>
          <c:h val="0.5584447944006999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potraviny!$C$14</c:f>
              <c:strCache>
                <c:ptCount val="1"/>
                <c:pt idx="0">
                  <c:v>Naturální vydání (potraviny, nealko-nápoje a bezplatné stravování)</c:v>
                </c:pt>
              </c:strCache>
            </c:strRef>
          </c:tx>
          <c:spPr>
            <a:solidFill>
              <a:srgbClr val="A80000">
                <a:alpha val="80000"/>
              </a:srgbClr>
            </a:solidFill>
          </c:spPr>
          <c:invertIfNegative val="0"/>
          <c:dLbls>
            <c:spPr>
              <a:solidFill>
                <a:schemeClr val="bg1"/>
              </a:solidFill>
              <a:ln>
                <a:solidFill>
                  <a:srgbClr val="A80000"/>
                </a:solidFill>
              </a:ln>
            </c:spPr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(potraviny!$D$1,potraviny!$H$1)</c:f>
              <c:strCache>
                <c:ptCount val="2"/>
                <c:pt idx="0">
                  <c:v>domácnosti celkem</c:v>
                </c:pt>
                <c:pt idx="1">
                  <c:v>domácnosti starobních důchodců</c:v>
                </c:pt>
              </c:strCache>
            </c:strRef>
          </c:cat>
          <c:val>
            <c:numRef>
              <c:f>(potraviny!$D$14,potraviny!$H$14)</c:f>
              <c:numCache>
                <c:formatCode>#,##0</c:formatCode>
                <c:ptCount val="2"/>
                <c:pt idx="0">
                  <c:v>4693</c:v>
                </c:pt>
                <c:pt idx="1">
                  <c:v>8239</c:v>
                </c:pt>
              </c:numCache>
            </c:numRef>
          </c:val>
        </c:ser>
        <c:ser>
          <c:idx val="2"/>
          <c:order val="1"/>
          <c:tx>
            <c:strRef>
              <c:f>potraviny!$C$20</c:f>
              <c:strCache>
                <c:ptCount val="1"/>
                <c:pt idx="0">
                  <c:v>Naturální spotřeba (potraviny, nealko-nápoje a bezplatné stravování)</c:v>
                </c:pt>
              </c:strCache>
            </c:strRef>
          </c:tx>
          <c:spPr>
            <a:solidFill>
              <a:srgbClr val="4F81BD">
                <a:alpha val="80000"/>
              </a:srgbClr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4.888888888888889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4.000000000000002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ysClr val="window" lastClr="FFFFFF"/>
              </a:solidFill>
              <a:ln>
                <a:solidFill>
                  <a:srgbClr val="8EB4E3"/>
                </a:solidFill>
              </a:ln>
            </c:spPr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(potraviny!$D$1,potraviny!$H$1)</c:f>
              <c:strCache>
                <c:ptCount val="2"/>
                <c:pt idx="0">
                  <c:v>domácnosti celkem</c:v>
                </c:pt>
                <c:pt idx="1">
                  <c:v>domácnosti starobních důchodců</c:v>
                </c:pt>
              </c:strCache>
            </c:strRef>
          </c:cat>
          <c:val>
            <c:numRef>
              <c:f>(potraviny!$D$20,potraviny!$H$20)</c:f>
              <c:numCache>
                <c:formatCode>#,##0</c:formatCode>
                <c:ptCount val="2"/>
                <c:pt idx="0">
                  <c:v>4692</c:v>
                </c:pt>
                <c:pt idx="1">
                  <c:v>5036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8881024"/>
        <c:axId val="108882560"/>
      </c:barChart>
      <c:catAx>
        <c:axId val="108881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108882560"/>
        <c:crosses val="autoZero"/>
        <c:auto val="1"/>
        <c:lblAlgn val="ctr"/>
        <c:lblOffset val="100"/>
        <c:noMultiLvlLbl val="0"/>
      </c:catAx>
      <c:valAx>
        <c:axId val="108882560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#,##0" sourceLinked="1"/>
        <c:majorTickMark val="out"/>
        <c:minorTickMark val="none"/>
        <c:tickLblPos val="nextTo"/>
        <c:crossAx val="108881024"/>
        <c:crosses val="autoZero"/>
        <c:crossBetween val="between"/>
        <c:majorUnit val="2000"/>
      </c:valAx>
    </c:plotArea>
    <c:legend>
      <c:legendPos val="r"/>
      <c:layout>
        <c:manualLayout>
          <c:xMode val="edge"/>
          <c:yMode val="edge"/>
          <c:x val="0.64692760868236598"/>
          <c:y val="0.14688503937007874"/>
          <c:w val="0.32689560472513896"/>
          <c:h val="0.69719545056867993"/>
        </c:manualLayout>
      </c:layout>
      <c:overlay val="0"/>
      <c:txPr>
        <a:bodyPr/>
        <a:lstStyle/>
        <a:p>
          <a:pPr>
            <a:defRPr sz="1400"/>
          </a:pPr>
          <a:endParaRPr lang="cs-CZ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cs-CZ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cs-CZ" sz="1400" dirty="0" smtClean="0"/>
              <a:t>Výdaje</a:t>
            </a:r>
            <a:r>
              <a:rPr lang="cs-CZ" sz="1400" baseline="0" dirty="0" smtClean="0"/>
              <a:t> resp. spotřeba za potraviny, nealko nápoje a stravování </a:t>
            </a:r>
          </a:p>
          <a:p>
            <a:pPr>
              <a:defRPr sz="1400"/>
            </a:pPr>
            <a:r>
              <a:rPr lang="cs-CZ" sz="1400" baseline="0" dirty="0" smtClean="0"/>
              <a:t>(</a:t>
            </a:r>
            <a:r>
              <a:rPr lang="cs-CZ" sz="1400" dirty="0" smtClean="0"/>
              <a:t>průměry v Kč na osobu</a:t>
            </a:r>
            <a:r>
              <a:rPr lang="cs-CZ" sz="1400" baseline="0" dirty="0" smtClean="0"/>
              <a:t> za rok)</a:t>
            </a:r>
            <a:endParaRPr lang="cs-CZ" sz="1400" dirty="0"/>
          </a:p>
        </c:rich>
      </c:tx>
      <c:layout>
        <c:manualLayout>
          <c:xMode val="edge"/>
          <c:yMode val="edge"/>
          <c:x val="7.2179542613383288E-2"/>
          <c:y val="2.222222222222224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2590783206270423E-2"/>
          <c:y val="0.20044444444444456"/>
          <c:w val="0.55807275167623971"/>
          <c:h val="0.590000349956255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potraviny!$C$11</c:f>
              <c:strCache>
                <c:ptCount val="1"/>
                <c:pt idx="0">
                  <c:v>Výdaje (Potraviny, nealko-nápoje a stravovací služby)</c:v>
                </c:pt>
              </c:strCache>
            </c:strRef>
          </c:tx>
          <c:spPr>
            <a:solidFill>
              <a:srgbClr val="A80000">
                <a:alpha val="80000"/>
              </a:srgbClr>
            </a:solidFill>
          </c:spPr>
          <c:invertIfNegative val="0"/>
          <c:dLbls>
            <c:spPr>
              <a:solidFill>
                <a:schemeClr val="bg1"/>
              </a:solidFill>
              <a:ln>
                <a:solidFill>
                  <a:srgbClr val="A80000"/>
                </a:solidFill>
              </a:ln>
            </c:spPr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(potraviny!$D$1,potraviny!$H$1)</c:f>
              <c:strCache>
                <c:ptCount val="2"/>
                <c:pt idx="0">
                  <c:v>domácnosti celkem</c:v>
                </c:pt>
                <c:pt idx="1">
                  <c:v>domácnosti starobních důchodců</c:v>
                </c:pt>
              </c:strCache>
            </c:strRef>
          </c:cat>
          <c:val>
            <c:numRef>
              <c:f>(potraviny!$D$11,potraviny!$H$11)</c:f>
              <c:numCache>
                <c:formatCode>#,##0</c:formatCode>
                <c:ptCount val="2"/>
                <c:pt idx="0">
                  <c:v>30073</c:v>
                </c:pt>
                <c:pt idx="1">
                  <c:v>32995</c:v>
                </c:pt>
              </c:numCache>
            </c:numRef>
          </c:val>
        </c:ser>
        <c:ser>
          <c:idx val="2"/>
          <c:order val="1"/>
          <c:tx>
            <c:strRef>
              <c:f>potraviny!$C$23</c:f>
              <c:strCache>
                <c:ptCount val="1"/>
                <c:pt idx="0">
                  <c:v>Spotřeba (Potraviny, nealko-nápoje a stravovací služby) </c:v>
                </c:pt>
              </c:strCache>
            </c:strRef>
          </c:tx>
          <c:spPr>
            <a:solidFill>
              <a:srgbClr val="4F81BD">
                <a:alpha val="80000"/>
              </a:srgbClr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4.888888888888889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4.000000000000002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ysClr val="window" lastClr="FFFFFF"/>
              </a:solidFill>
              <a:ln>
                <a:solidFill>
                  <a:srgbClr val="8EB4E3"/>
                </a:solidFill>
              </a:ln>
            </c:spPr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(potraviny!$D$1,potraviny!$H$1)</c:f>
              <c:strCache>
                <c:ptCount val="2"/>
                <c:pt idx="0">
                  <c:v>domácnosti celkem</c:v>
                </c:pt>
                <c:pt idx="1">
                  <c:v>domácnosti starobních důchodců</c:v>
                </c:pt>
              </c:strCache>
            </c:strRef>
          </c:cat>
          <c:val>
            <c:numRef>
              <c:f>(potraviny!$D$23,potraviny!$H$23)</c:f>
              <c:numCache>
                <c:formatCode>#,##0</c:formatCode>
                <c:ptCount val="2"/>
                <c:pt idx="0">
                  <c:v>30072</c:v>
                </c:pt>
                <c:pt idx="1">
                  <c:v>29792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7064064"/>
        <c:axId val="117065600"/>
      </c:barChart>
      <c:catAx>
        <c:axId val="117064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117065600"/>
        <c:crosses val="autoZero"/>
        <c:auto val="1"/>
        <c:lblAlgn val="ctr"/>
        <c:lblOffset val="100"/>
        <c:noMultiLvlLbl val="0"/>
      </c:catAx>
      <c:valAx>
        <c:axId val="117065600"/>
        <c:scaling>
          <c:orientation val="minMax"/>
          <c:max val="35000"/>
          <c:min val="0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#,##0" sourceLinked="1"/>
        <c:majorTickMark val="out"/>
        <c:minorTickMark val="none"/>
        <c:tickLblPos val="nextTo"/>
        <c:crossAx val="117064064"/>
        <c:crosses val="autoZero"/>
        <c:crossBetween val="between"/>
        <c:majorUnit val="5000"/>
      </c:valAx>
    </c:plotArea>
    <c:legend>
      <c:legendPos val="r"/>
      <c:layout>
        <c:manualLayout>
          <c:xMode val="edge"/>
          <c:yMode val="edge"/>
          <c:x val="0.63934362390433164"/>
          <c:y val="0.23829924611429701"/>
          <c:w val="0.31728061143263592"/>
          <c:h val="0.60400769903762042"/>
        </c:manualLayout>
      </c:layout>
      <c:overlay val="0"/>
      <c:txPr>
        <a:bodyPr/>
        <a:lstStyle/>
        <a:p>
          <a:pPr>
            <a:defRPr sz="1400"/>
          </a:pPr>
          <a:endParaRPr lang="cs-CZ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>
          <a:latin typeface="Arial" pitchFamily="34" charset="0"/>
          <a:cs typeface="Arial" pitchFamily="34" charset="0"/>
        </a:defRPr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cs-CZ" sz="1400" dirty="0" smtClean="0"/>
              <a:t>Míra ohrožení příjmovou chudobou před</a:t>
            </a:r>
            <a:r>
              <a:rPr lang="cs-CZ" sz="1400" baseline="0" dirty="0" smtClean="0"/>
              <a:t> a po zahrnutí sociálních transferů</a:t>
            </a:r>
            <a:endParaRPr lang="cs-CZ" sz="140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9.4252895561335537E-2"/>
          <c:y val="0.16852126868836553"/>
          <c:w val="0.89566199404446667"/>
          <c:h val="0.71711021790532203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ohr_chud_MD!$C$63</c:f>
              <c:strCache>
                <c:ptCount val="1"/>
                <c:pt idx="0">
                  <c:v>po transferech</c:v>
                </c:pt>
              </c:strCache>
            </c:strRef>
          </c:tx>
          <c:spPr>
            <a:solidFill>
              <a:srgbClr val="4F81BD">
                <a:alpha val="40000"/>
              </a:srgbClr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6.006004585844637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2858903318624839E-17"/>
                  <c:y val="6.60660504442907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ysClr val="window" lastClr="FFFFFF"/>
              </a:solidFill>
              <a:ln>
                <a:solidFill>
                  <a:srgbClr val="0070C0">
                    <a:alpha val="73000"/>
                  </a:srgbClr>
                </a:solidFill>
              </a:ln>
            </c:spPr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ohr_chud_MD!$B$64:$B$65</c:f>
              <c:strCache>
                <c:ptCount val="2"/>
                <c:pt idx="0">
                  <c:v>domácnosti celkem</c:v>
                </c:pt>
                <c:pt idx="1">
                  <c:v>domácnosti nepracujících důchodců</c:v>
                </c:pt>
              </c:strCache>
            </c:strRef>
          </c:cat>
          <c:val>
            <c:numRef>
              <c:f>ohr_chud_MD!$C$64:$C$65</c:f>
              <c:numCache>
                <c:formatCode>0.0%</c:formatCode>
                <c:ptCount val="2"/>
                <c:pt idx="0">
                  <c:v>9.7464935110019552E-2</c:v>
                </c:pt>
                <c:pt idx="1">
                  <c:v>0.11533274961306421</c:v>
                </c:pt>
              </c:numCache>
            </c:numRef>
          </c:val>
        </c:ser>
        <c:ser>
          <c:idx val="0"/>
          <c:order val="1"/>
          <c:tx>
            <c:strRef>
              <c:f>ohr_chud_MD!$D$63</c:f>
              <c:strCache>
                <c:ptCount val="1"/>
                <c:pt idx="0">
                  <c:v>po zahrnutí důchodů</c:v>
                </c:pt>
              </c:strCache>
            </c:strRef>
          </c:tx>
          <c:spPr>
            <a:solidFill>
              <a:srgbClr val="006AAF">
                <a:alpha val="61000"/>
              </a:srgbClr>
            </a:solidFill>
          </c:spPr>
          <c:invertIfNegative val="0"/>
          <c:dLbls>
            <c:spPr>
              <a:solidFill>
                <a:sysClr val="window" lastClr="FFFFFF"/>
              </a:solidFill>
              <a:ln>
                <a:solidFill>
                  <a:srgbClr val="0070C0"/>
                </a:solidFill>
              </a:ln>
            </c:spPr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ohr_chud_MD!$B$64:$B$65</c:f>
              <c:strCache>
                <c:ptCount val="2"/>
                <c:pt idx="0">
                  <c:v>domácnosti celkem</c:v>
                </c:pt>
                <c:pt idx="1">
                  <c:v>domácnosti nepracujících důchodců</c:v>
                </c:pt>
              </c:strCache>
            </c:strRef>
          </c:cat>
          <c:val>
            <c:numRef>
              <c:f>ohr_chud_MD!$D$64:$D$65</c:f>
              <c:numCache>
                <c:formatCode>0.0%</c:formatCode>
                <c:ptCount val="2"/>
                <c:pt idx="0">
                  <c:v>0.16774465900001814</c:v>
                </c:pt>
                <c:pt idx="1">
                  <c:v>0.20242188319277307</c:v>
                </c:pt>
              </c:numCache>
            </c:numRef>
          </c:val>
        </c:ser>
        <c:ser>
          <c:idx val="2"/>
          <c:order val="2"/>
          <c:tx>
            <c:strRef>
              <c:f>ohr_chud_MD!$E$63</c:f>
              <c:strCache>
                <c:ptCount val="1"/>
                <c:pt idx="0">
                  <c:v>před transfery</c:v>
                </c:pt>
              </c:strCache>
            </c:strRef>
          </c:tx>
          <c:spPr>
            <a:solidFill>
              <a:srgbClr val="A01220">
                <a:alpha val="67000"/>
              </a:srgbClr>
            </a:solidFill>
          </c:spPr>
          <c:invertIfNegative val="0"/>
          <c:dLbls>
            <c:spPr>
              <a:solidFill>
                <a:schemeClr val="bg1"/>
              </a:solidFill>
              <a:ln>
                <a:solidFill>
                  <a:srgbClr val="A01220"/>
                </a:solidFill>
              </a:ln>
            </c:spPr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ohr_chud_MD!$B$64:$B$65</c:f>
              <c:strCache>
                <c:ptCount val="2"/>
                <c:pt idx="0">
                  <c:v>domácnosti celkem</c:v>
                </c:pt>
                <c:pt idx="1">
                  <c:v>domácnosti nepracujících důchodců</c:v>
                </c:pt>
              </c:strCache>
            </c:strRef>
          </c:cat>
          <c:val>
            <c:numRef>
              <c:f>ohr_chud_MD!$E$64:$E$65</c:f>
              <c:numCache>
                <c:formatCode>0.0%</c:formatCode>
                <c:ptCount val="2"/>
                <c:pt idx="0">
                  <c:v>0.36993061895654389</c:v>
                </c:pt>
                <c:pt idx="1">
                  <c:v>0.99379530117818038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4900480"/>
        <c:axId val="104902016"/>
      </c:barChart>
      <c:catAx>
        <c:axId val="104900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104902016"/>
        <c:crosses val="autoZero"/>
        <c:auto val="1"/>
        <c:lblAlgn val="ctr"/>
        <c:lblOffset val="100"/>
        <c:noMultiLvlLbl val="0"/>
      </c:catAx>
      <c:valAx>
        <c:axId val="104902016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0%" sourceLinked="0"/>
        <c:majorTickMark val="out"/>
        <c:minorTickMark val="none"/>
        <c:tickLblPos val="nextTo"/>
        <c:crossAx val="10490048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4698969170387391"/>
          <c:y val="0.21388354582045291"/>
          <c:w val="0.5227695539451136"/>
          <c:h val="0.24413254171172044"/>
        </c:manualLayout>
      </c:layout>
      <c:overlay val="0"/>
      <c:spPr>
        <a:solidFill>
          <a:schemeClr val="bg1"/>
        </a:solidFill>
        <a:ln>
          <a:solidFill>
            <a:schemeClr val="bg1">
              <a:lumMod val="50000"/>
            </a:schemeClr>
          </a:solidFill>
        </a:ln>
      </c:spPr>
      <c:txPr>
        <a:bodyPr/>
        <a:lstStyle/>
        <a:p>
          <a:pPr>
            <a:defRPr sz="1400"/>
          </a:pPr>
          <a:endParaRPr lang="cs-CZ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cs-CZ" sz="1400" dirty="0" smtClean="0"/>
              <a:t>Struktura starobních důchodců ohrožených příjmovou chudobou podle typu jejich  domácnosti</a:t>
            </a:r>
            <a:endParaRPr lang="cs-CZ" sz="1400" dirty="0"/>
          </a:p>
        </c:rich>
      </c:tx>
      <c:layout>
        <c:manualLayout>
          <c:xMode val="edge"/>
          <c:yMode val="edge"/>
          <c:x val="9.2455275532155892E-2"/>
          <c:y val="1.430014720586603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9899282475107395E-2"/>
          <c:y val="0.12401625513831804"/>
          <c:w val="0.5082476405940467"/>
          <c:h val="0.73926959504499501"/>
        </c:manualLayout>
      </c:layout>
      <c:barChart>
        <c:barDir val="col"/>
        <c:grouping val="percentStacked"/>
        <c:varyColors val="0"/>
        <c:ser>
          <c:idx val="1"/>
          <c:order val="0"/>
          <c:tx>
            <c:strRef>
              <c:f>CET_spojene!$C$37</c:f>
              <c:strCache>
                <c:ptCount val="1"/>
                <c:pt idx="0">
                  <c:v>muž do 65 let</c:v>
                </c:pt>
              </c:strCache>
            </c:strRef>
          </c:tx>
          <c:spPr>
            <a:solidFill>
              <a:srgbClr val="00558E">
                <a:alpha val="69000"/>
              </a:srgbClr>
            </a:solidFill>
          </c:spPr>
          <c:invertIfNegative val="0"/>
          <c:dLbls>
            <c:dLbl>
              <c:idx val="0"/>
              <c:layout>
                <c:manualLayout>
                  <c:x val="4.5810205792429989E-3"/>
                  <c:y val="-6.61384846128208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CET_spojene!$B$38:$B$39</c:f>
              <c:strCache>
                <c:ptCount val="2"/>
                <c:pt idx="0">
                  <c:v>v populaci důchodců</c:v>
                </c:pt>
                <c:pt idx="1">
                  <c:v>v populaci ohrožených důchodců</c:v>
                </c:pt>
              </c:strCache>
            </c:strRef>
          </c:cat>
          <c:val>
            <c:numRef>
              <c:f>CET_spojene!$C$38:$C$39</c:f>
              <c:numCache>
                <c:formatCode>0.0</c:formatCode>
                <c:ptCount val="2"/>
                <c:pt idx="0">
                  <c:v>0.87937033110312313</c:v>
                </c:pt>
                <c:pt idx="1">
                  <c:v>2.3337368461771457</c:v>
                </c:pt>
              </c:numCache>
            </c:numRef>
          </c:val>
        </c:ser>
        <c:ser>
          <c:idx val="2"/>
          <c:order val="1"/>
          <c:tx>
            <c:strRef>
              <c:f>CET_spojene!$D$37</c:f>
              <c:strCache>
                <c:ptCount val="1"/>
                <c:pt idx="0">
                  <c:v>muž 65 a více let</c:v>
                </c:pt>
              </c:strCache>
            </c:strRef>
          </c:tx>
          <c:spPr>
            <a:solidFill>
              <a:srgbClr val="002060">
                <a:alpha val="73000"/>
              </a:srgbClr>
            </a:solidFill>
          </c:spPr>
          <c:invertIfNegative val="0"/>
          <c:dLbls>
            <c:dLbl>
              <c:idx val="0"/>
              <c:layout>
                <c:manualLayout>
                  <c:x val="6.8715308688644975E-3"/>
                  <c:y val="-2.42507776913676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CET_spojene!$B$38:$B$39</c:f>
              <c:strCache>
                <c:ptCount val="2"/>
                <c:pt idx="0">
                  <c:v>v populaci důchodců</c:v>
                </c:pt>
                <c:pt idx="1">
                  <c:v>v populaci ohrožených důchodců</c:v>
                </c:pt>
              </c:strCache>
            </c:strRef>
          </c:cat>
          <c:val>
            <c:numRef>
              <c:f>CET_spojene!$D$38:$D$39</c:f>
              <c:numCache>
                <c:formatCode>0.0</c:formatCode>
                <c:ptCount val="2"/>
                <c:pt idx="0">
                  <c:v>2.5712148171521192</c:v>
                </c:pt>
                <c:pt idx="1">
                  <c:v>8.4461743505161699</c:v>
                </c:pt>
              </c:numCache>
            </c:numRef>
          </c:val>
        </c:ser>
        <c:ser>
          <c:idx val="0"/>
          <c:order val="2"/>
          <c:tx>
            <c:strRef>
              <c:f>CET_spojene!$E$37</c:f>
              <c:strCache>
                <c:ptCount val="1"/>
                <c:pt idx="0">
                  <c:v>žena do 65 let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BC4C54">
                  <a:alpha val="71000"/>
                </a:srgbClr>
              </a:solidFill>
            </c:spPr>
          </c:dPt>
          <c:dPt>
            <c:idx val="1"/>
            <c:invertIfNegative val="0"/>
            <c:bubble3D val="0"/>
            <c:spPr>
              <a:solidFill>
                <a:srgbClr val="BC4C54">
                  <a:alpha val="78000"/>
                </a:srgbClr>
              </a:solidFill>
            </c:spPr>
          </c:dPt>
          <c:dLbls>
            <c:dLbl>
              <c:idx val="0"/>
              <c:layout>
                <c:manualLayout>
                  <c:x val="6.8715308688644975E-3"/>
                  <c:y val="-1.984154538384625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CET_spojene!$B$38:$B$39</c:f>
              <c:strCache>
                <c:ptCount val="2"/>
                <c:pt idx="0">
                  <c:v>v populaci důchodců</c:v>
                </c:pt>
                <c:pt idx="1">
                  <c:v>v populaci ohrožených důchodců</c:v>
                </c:pt>
              </c:strCache>
            </c:strRef>
          </c:cat>
          <c:val>
            <c:numRef>
              <c:f>CET_spojene!$E$38:$E$39</c:f>
              <c:numCache>
                <c:formatCode>0.0</c:formatCode>
                <c:ptCount val="2"/>
                <c:pt idx="0">
                  <c:v>6.4399779795590915</c:v>
                </c:pt>
                <c:pt idx="1">
                  <c:v>9.3181326784401293</c:v>
                </c:pt>
              </c:numCache>
            </c:numRef>
          </c:val>
        </c:ser>
        <c:ser>
          <c:idx val="3"/>
          <c:order val="3"/>
          <c:tx>
            <c:strRef>
              <c:f>CET_spojene!$F$37</c:f>
              <c:strCache>
                <c:ptCount val="1"/>
                <c:pt idx="0">
                  <c:v>žena 65 a více let</c:v>
                </c:pt>
              </c:strCache>
            </c:strRef>
          </c:tx>
          <c:spPr>
            <a:solidFill>
              <a:srgbClr val="A01220">
                <a:alpha val="69000"/>
              </a:srgbClr>
            </a:solidFill>
          </c:spPr>
          <c:invertIfNegative val="0"/>
          <c:dLbls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CET_spojene!$B$38:$B$39</c:f>
              <c:strCache>
                <c:ptCount val="2"/>
                <c:pt idx="0">
                  <c:v>v populaci důchodců</c:v>
                </c:pt>
                <c:pt idx="1">
                  <c:v>v populaci ohrožených důchodců</c:v>
                </c:pt>
              </c:strCache>
            </c:strRef>
          </c:cat>
          <c:val>
            <c:numRef>
              <c:f>CET_spojene!$F$38:$F$39</c:f>
              <c:numCache>
                <c:formatCode>0.0</c:formatCode>
                <c:ptCount val="2"/>
                <c:pt idx="0">
                  <c:v>19.351681019570631</c:v>
                </c:pt>
                <c:pt idx="1">
                  <c:v>54.576999142239423</c:v>
                </c:pt>
              </c:numCache>
            </c:numRef>
          </c:val>
        </c:ser>
        <c:ser>
          <c:idx val="4"/>
          <c:order val="4"/>
          <c:tx>
            <c:strRef>
              <c:f>CET_spojene!$G$37</c:f>
              <c:strCache>
                <c:ptCount val="1"/>
                <c:pt idx="0">
                  <c:v>dvojice dospělých do 65 let                                                                                                                                                                                                                                    </c:v>
                </c:pt>
              </c:strCache>
            </c:strRef>
          </c:tx>
          <c:spPr>
            <a:solidFill>
              <a:srgbClr val="4F81BD">
                <a:alpha val="66000"/>
              </a:srgbClr>
            </a:solidFill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CET_spojene!$B$38:$B$39</c:f>
              <c:strCache>
                <c:ptCount val="2"/>
                <c:pt idx="0">
                  <c:v>v populaci důchodců</c:v>
                </c:pt>
                <c:pt idx="1">
                  <c:v>v populaci ohrožených důchodců</c:v>
                </c:pt>
              </c:strCache>
            </c:strRef>
          </c:cat>
          <c:val>
            <c:numRef>
              <c:f>CET_spojene!$G$38:$G$39</c:f>
              <c:numCache>
                <c:formatCode>0.0</c:formatCode>
                <c:ptCount val="2"/>
                <c:pt idx="0">
                  <c:v>8.6466546953808692</c:v>
                </c:pt>
                <c:pt idx="1">
                  <c:v>3.9748521779767167</c:v>
                </c:pt>
              </c:numCache>
            </c:numRef>
          </c:val>
        </c:ser>
        <c:ser>
          <c:idx val="5"/>
          <c:order val="5"/>
          <c:tx>
            <c:strRef>
              <c:f>CET_spojene!$H$37</c:f>
              <c:strCache>
                <c:ptCount val="1"/>
                <c:pt idx="0">
                  <c:v>dvojice dospělých aspoň jeden nad 65 let                                                                                                                                                                                           </c:v>
                </c:pt>
              </c:strCache>
            </c:strRef>
          </c:tx>
          <c:spPr>
            <a:solidFill>
              <a:srgbClr val="006AAF">
                <a:alpha val="67000"/>
              </a:srgbClr>
            </a:solidFill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CET_spojene!$B$38:$B$39</c:f>
              <c:strCache>
                <c:ptCount val="2"/>
                <c:pt idx="0">
                  <c:v>v populaci důchodců</c:v>
                </c:pt>
                <c:pt idx="1">
                  <c:v>v populaci ohrožených důchodců</c:v>
                </c:pt>
              </c:strCache>
            </c:strRef>
          </c:cat>
          <c:val>
            <c:numRef>
              <c:f>CET_spojene!$H$38:$H$39</c:f>
              <c:numCache>
                <c:formatCode>0.0</c:formatCode>
                <c:ptCount val="2"/>
                <c:pt idx="0">
                  <c:v>46.849646855748446</c:v>
                </c:pt>
                <c:pt idx="1">
                  <c:v>15.637821213529685</c:v>
                </c:pt>
              </c:numCache>
            </c:numRef>
          </c:val>
        </c:ser>
        <c:ser>
          <c:idx val="6"/>
          <c:order val="6"/>
          <c:tx>
            <c:strRef>
              <c:f>CET_spojene!$I$37</c:f>
              <c:strCache>
                <c:ptCount val="1"/>
                <c:pt idx="0">
                  <c:v>ostatní domácnosti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#,##0.0" sourceLinked="0"/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CET_spojene!$B$38:$B$39</c:f>
              <c:strCache>
                <c:ptCount val="2"/>
                <c:pt idx="0">
                  <c:v>v populaci důchodců</c:v>
                </c:pt>
                <c:pt idx="1">
                  <c:v>v populaci ohrožených důchodců</c:v>
                </c:pt>
              </c:strCache>
            </c:strRef>
          </c:cat>
          <c:val>
            <c:numRef>
              <c:f>CET_spojene!$I$38:$I$39</c:f>
              <c:numCache>
                <c:formatCode>0.0</c:formatCode>
                <c:ptCount val="2"/>
                <c:pt idx="0">
                  <c:v>15.261454301485566</c:v>
                </c:pt>
                <c:pt idx="1">
                  <c:v>5.7122835911207304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serLines/>
        <c:axId val="105392768"/>
        <c:axId val="105419136"/>
      </c:barChart>
      <c:catAx>
        <c:axId val="105392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105419136"/>
        <c:crosses val="autoZero"/>
        <c:auto val="1"/>
        <c:lblAlgn val="ctr"/>
        <c:lblOffset val="100"/>
        <c:noMultiLvlLbl val="0"/>
      </c:catAx>
      <c:valAx>
        <c:axId val="105419136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0%" sourceLinked="1"/>
        <c:majorTickMark val="out"/>
        <c:minorTickMark val="none"/>
        <c:tickLblPos val="nextTo"/>
        <c:crossAx val="1053927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8420835635867341"/>
          <c:y val="0.12410079435618276"/>
          <c:w val="0.36081939669041135"/>
          <c:h val="0.78719135373847404"/>
        </c:manualLayout>
      </c:layout>
      <c:overlay val="0"/>
      <c:txPr>
        <a:bodyPr/>
        <a:lstStyle/>
        <a:p>
          <a:pPr>
            <a:defRPr sz="1400"/>
          </a:pPr>
          <a:endParaRPr lang="cs-CZ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cs-CZ" sz="1400" dirty="0" smtClean="0"/>
              <a:t>Míra ohrožení</a:t>
            </a:r>
            <a:r>
              <a:rPr lang="cs-CZ" sz="1400" baseline="0" dirty="0" smtClean="0"/>
              <a:t> příjmovou chudobou starobních důchodců</a:t>
            </a:r>
            <a:endParaRPr lang="cs-CZ" sz="14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numFmt formatCode="0.0%" sourceLinked="0"/>
            <c:spPr>
              <a:solidFill>
                <a:schemeClr val="bg1"/>
              </a:solidFill>
              <a:ln>
                <a:solidFill>
                  <a:schemeClr val="accent1"/>
                </a:solidFill>
              </a:ln>
            </c:spPr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ohr_chud_MD!$H$5:$K$5</c:f>
              <c:strCache>
                <c:ptCount val="4"/>
                <c:pt idx="0">
                  <c:v>osoby celkem</c:v>
                </c:pt>
                <c:pt idx="1">
                  <c:v>starobní důchodci</c:v>
                </c:pt>
                <c:pt idx="2">
                  <c:v>starobní důchodkyně (65+) žijící samy</c:v>
                </c:pt>
                <c:pt idx="3">
                  <c:v>starobní důchodci (65+) žijící sami</c:v>
                </c:pt>
              </c:strCache>
            </c:strRef>
          </c:cat>
          <c:val>
            <c:numRef>
              <c:f>ohr_chud_MD!$H$6:$K$6</c:f>
              <c:numCache>
                <c:formatCode>0.0</c:formatCode>
                <c:ptCount val="4"/>
                <c:pt idx="0">
                  <c:v>9.7000000000000017E-2</c:v>
                </c:pt>
                <c:pt idx="1">
                  <c:v>7.3999999999999996E-2</c:v>
                </c:pt>
                <c:pt idx="2">
                  <c:v>0.20900000000000016</c:v>
                </c:pt>
                <c:pt idx="3">
                  <c:v>9.7000000000000017E-2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432576"/>
        <c:axId val="105434112"/>
      </c:barChart>
      <c:catAx>
        <c:axId val="105432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105434112"/>
        <c:crosses val="autoZero"/>
        <c:auto val="1"/>
        <c:lblAlgn val="ctr"/>
        <c:lblOffset val="100"/>
        <c:noMultiLvlLbl val="0"/>
      </c:catAx>
      <c:valAx>
        <c:axId val="105434112"/>
        <c:scaling>
          <c:orientation val="minMax"/>
          <c:max val="0.25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0%" sourceLinked="0"/>
        <c:majorTickMark val="out"/>
        <c:minorTickMark val="none"/>
        <c:tickLblPos val="nextTo"/>
        <c:crossAx val="10543257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>
                <a:latin typeface="Arial" pitchFamily="34" charset="0"/>
                <a:cs typeface="Arial" pitchFamily="34" charset="0"/>
              </a:defRPr>
            </a:pPr>
            <a:r>
              <a:rPr lang="cs-CZ" sz="1400" b="1" dirty="0" smtClean="0">
                <a:latin typeface="Arial" pitchFamily="34" charset="0"/>
                <a:cs typeface="Arial" pitchFamily="34" charset="0"/>
              </a:rPr>
              <a:t>Podíl osob, jejichž domácnostem chybí daná položka</a:t>
            </a:r>
            <a:endParaRPr lang="cs-CZ" sz="1400" b="1" dirty="0"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19131324373926994"/>
          <c:y val="1.469744102507127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0207071249261938"/>
          <c:y val="8.322647792220661E-2"/>
          <c:w val="0.7416643157002526"/>
          <c:h val="0.8676555228431438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MD_pol_duch!$K$5</c:f>
              <c:strCache>
                <c:ptCount val="1"/>
                <c:pt idx="0">
                  <c:v>osoby celkem</c:v>
                </c:pt>
              </c:strCache>
            </c:strRef>
          </c:tx>
          <c:spPr>
            <a:solidFill>
              <a:srgbClr val="006AAF">
                <a:alpha val="79000"/>
              </a:srgbClr>
            </a:solidFill>
          </c:spPr>
          <c:invertIfNegative val="0"/>
          <c:dLbls>
            <c:numFmt formatCode="0.0%" sourceLinked="0"/>
            <c:spPr>
              <a:solidFill>
                <a:schemeClr val="bg1"/>
              </a:solidFill>
              <a:ln>
                <a:solidFill>
                  <a:schemeClr val="accent1"/>
                </a:solidFill>
              </a:ln>
            </c:spPr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Arial" pitchFamily="34" charset="0"/>
                    <a:ea typeface="Calibri"/>
                    <a:cs typeface="Arial" pitchFamily="34" charset="0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MD_pol_duch!$L$4:$T$4</c:f>
              <c:strCache>
                <c:ptCount val="9"/>
                <c:pt idx="0">
                  <c:v>neočekávaný 
výdaj</c:v>
                </c:pt>
                <c:pt idx="1">
                  <c:v>týdenní dovolená</c:v>
                </c:pt>
                <c:pt idx="2">
                  <c:v>jídlo s masem</c:v>
                </c:pt>
                <c:pt idx="3">
                  <c:v>auto</c:v>
                </c:pt>
                <c:pt idx="4">
                  <c:v>dostatečně vytápět byt</c:v>
                </c:pt>
                <c:pt idx="5">
                  <c:v>platby</c:v>
                </c:pt>
                <c:pt idx="6">
                  <c:v>pračka</c:v>
                </c:pt>
                <c:pt idx="7">
                  <c:v>telefon</c:v>
                </c:pt>
                <c:pt idx="8">
                  <c:v>TV</c:v>
                </c:pt>
              </c:strCache>
            </c:strRef>
          </c:cat>
          <c:val>
            <c:numRef>
              <c:f>MD_pol_duch!$L$5:$T$5</c:f>
              <c:numCache>
                <c:formatCode>General</c:formatCode>
                <c:ptCount val="9"/>
                <c:pt idx="0">
                  <c:v>0.35969719352248591</c:v>
                </c:pt>
                <c:pt idx="1">
                  <c:v>0.32426644357095558</c:v>
                </c:pt>
                <c:pt idx="2">
                  <c:v>0.11356770309879656</c:v>
                </c:pt>
                <c:pt idx="3">
                  <c:v>8.6058570838106044E-2</c:v>
                </c:pt>
                <c:pt idx="4">
                  <c:v>5.0236932969156184E-2</c:v>
                </c:pt>
                <c:pt idx="5">
                  <c:v>4.5482523966929686E-2</c:v>
                </c:pt>
                <c:pt idx="6">
                  <c:v>3.5632505865522413E-3</c:v>
                </c:pt>
                <c:pt idx="7">
                  <c:v>1.5995743224719221E-3</c:v>
                </c:pt>
                <c:pt idx="8">
                  <c:v>1.4063266897965871E-3</c:v>
                </c:pt>
              </c:numCache>
            </c:numRef>
          </c:val>
        </c:ser>
        <c:ser>
          <c:idx val="1"/>
          <c:order val="1"/>
          <c:tx>
            <c:strRef>
              <c:f>MD_pol_duch!$K$6</c:f>
              <c:strCache>
                <c:ptCount val="1"/>
                <c:pt idx="0">
                  <c:v>starobní důchodci</c:v>
                </c:pt>
              </c:strCache>
            </c:strRef>
          </c:tx>
          <c:spPr>
            <a:solidFill>
              <a:srgbClr val="A01220">
                <a:alpha val="77000"/>
              </a:srgbClr>
            </a:solidFill>
          </c:spPr>
          <c:invertIfNegative val="0"/>
          <c:dLbls>
            <c:numFmt formatCode="0.0%" sourceLinked="0"/>
            <c:spPr>
              <a:solidFill>
                <a:sysClr val="window" lastClr="FFFFFF"/>
              </a:solidFill>
              <a:ln>
                <a:solidFill>
                  <a:srgbClr val="C00000"/>
                </a:solidFill>
              </a:ln>
            </c:spPr>
            <c:txPr>
              <a:bodyPr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MD_pol_duch!$L$4:$T$4</c:f>
              <c:strCache>
                <c:ptCount val="9"/>
                <c:pt idx="0">
                  <c:v>neočekávaný 
výdaj</c:v>
                </c:pt>
                <c:pt idx="1">
                  <c:v>týdenní dovolená</c:v>
                </c:pt>
                <c:pt idx="2">
                  <c:v>jídlo s masem</c:v>
                </c:pt>
                <c:pt idx="3">
                  <c:v>auto</c:v>
                </c:pt>
                <c:pt idx="4">
                  <c:v>dostatečně vytápět byt</c:v>
                </c:pt>
                <c:pt idx="5">
                  <c:v>platby</c:v>
                </c:pt>
                <c:pt idx="6">
                  <c:v>pračka</c:v>
                </c:pt>
                <c:pt idx="7">
                  <c:v>telefon</c:v>
                </c:pt>
                <c:pt idx="8">
                  <c:v>TV</c:v>
                </c:pt>
              </c:strCache>
            </c:strRef>
          </c:cat>
          <c:val>
            <c:numRef>
              <c:f>MD_pol_duch!$L$6:$T$6</c:f>
              <c:numCache>
                <c:formatCode>0.000</c:formatCode>
                <c:ptCount val="9"/>
                <c:pt idx="0">
                  <c:v>0.34620000000000001</c:v>
                </c:pt>
                <c:pt idx="1">
                  <c:v>0.37960000000000038</c:v>
                </c:pt>
                <c:pt idx="2">
                  <c:v>0.14130000000000001</c:v>
                </c:pt>
                <c:pt idx="3">
                  <c:v>7.7100000000000002E-2</c:v>
                </c:pt>
                <c:pt idx="4">
                  <c:v>6.3299999999999995E-2</c:v>
                </c:pt>
                <c:pt idx="5">
                  <c:v>1.801725091485205E-2</c:v>
                </c:pt>
                <c:pt idx="6">
                  <c:v>1.6000000000000016E-3</c:v>
                </c:pt>
                <c:pt idx="7">
                  <c:v>2.8999999999999998E-3</c:v>
                </c:pt>
                <c:pt idx="8">
                  <c:v>7.0000000000000097E-4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5736832"/>
        <c:axId val="105763200"/>
      </c:barChart>
      <c:catAx>
        <c:axId val="10573683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endParaRPr lang="cs-CZ"/>
          </a:p>
        </c:txPr>
        <c:crossAx val="105763200"/>
        <c:crosses val="autoZero"/>
        <c:auto val="1"/>
        <c:lblAlgn val="ctr"/>
        <c:lblOffset val="100"/>
        <c:noMultiLvlLbl val="0"/>
      </c:catAx>
      <c:valAx>
        <c:axId val="105763200"/>
        <c:scaling>
          <c:orientation val="minMax"/>
        </c:scaling>
        <c:delete val="0"/>
        <c:axPos val="t"/>
        <c:majorGridlines>
          <c:spPr>
            <a:ln>
              <a:prstDash val="dash"/>
            </a:ln>
          </c:spPr>
        </c:majorGridlines>
        <c:numFmt formatCode="0%" sourceLinked="0"/>
        <c:majorTickMark val="out"/>
        <c:minorTickMark val="none"/>
        <c:tickLblPos val="high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cs-CZ"/>
          </a:p>
        </c:txPr>
        <c:crossAx val="105736832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0.39132746174270339"/>
          <c:y val="0.62607241170734129"/>
          <c:w val="0.18102654636376234"/>
          <c:h val="0.22077138034045599"/>
        </c:manualLayout>
      </c:layout>
      <c:overlay val="0"/>
      <c:spPr>
        <a:solidFill>
          <a:prstClr val="white"/>
        </a:solidFill>
        <a:ln>
          <a:solidFill>
            <a:schemeClr val="bg1">
              <a:lumMod val="50000"/>
            </a:schemeClr>
          </a:solidFill>
        </a:ln>
      </c:spPr>
      <c:txPr>
        <a:bodyPr/>
        <a:lstStyle/>
        <a:p>
          <a:pPr>
            <a:defRPr sz="1400">
              <a:latin typeface="Arial" pitchFamily="34" charset="0"/>
              <a:cs typeface="Arial" pitchFamily="34" charset="0"/>
            </a:defRPr>
          </a:pPr>
          <a:endParaRPr lang="cs-CZ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cs-CZ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cs-CZ" sz="1400" dirty="0" smtClean="0"/>
              <a:t>Míra</a:t>
            </a:r>
            <a:r>
              <a:rPr lang="cs-CZ" sz="1400" baseline="0" dirty="0" smtClean="0"/>
              <a:t> m</a:t>
            </a:r>
            <a:r>
              <a:rPr lang="cs-CZ" sz="1400" dirty="0" smtClean="0"/>
              <a:t>ateriální deprivace starobních důchodců</a:t>
            </a:r>
            <a:endParaRPr lang="cs-CZ" sz="14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numFmt formatCode="0.0%" sourceLinked="0"/>
            <c:spPr>
              <a:solidFill>
                <a:schemeClr val="bg1"/>
              </a:solidFill>
              <a:ln>
                <a:solidFill>
                  <a:schemeClr val="accent1"/>
                </a:solidFill>
              </a:ln>
            </c:spPr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ohr_chud_MD!$X$5:$AA$5</c:f>
              <c:strCache>
                <c:ptCount val="4"/>
                <c:pt idx="0">
                  <c:v>osoby celkem</c:v>
                </c:pt>
                <c:pt idx="1">
                  <c:v>starobní důchodci</c:v>
                </c:pt>
                <c:pt idx="2">
                  <c:v>starobní důchodkyně žijící samy</c:v>
                </c:pt>
                <c:pt idx="3">
                  <c:v>starobní důchodci žijící sami</c:v>
                </c:pt>
              </c:strCache>
            </c:strRef>
          </c:cat>
          <c:val>
            <c:numRef>
              <c:f>ohr_chud_MD!$X$6:$AA$6</c:f>
              <c:numCache>
                <c:formatCode>0%</c:formatCode>
                <c:ptCount val="4"/>
                <c:pt idx="0">
                  <c:v>5.6000000000000008E-2</c:v>
                </c:pt>
                <c:pt idx="1">
                  <c:v>4.7000000000000014E-2</c:v>
                </c:pt>
                <c:pt idx="2">
                  <c:v>8.8000000000000064E-2</c:v>
                </c:pt>
                <c:pt idx="3">
                  <c:v>5.7000000000000023E-2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788160"/>
        <c:axId val="105789696"/>
      </c:barChart>
      <c:catAx>
        <c:axId val="105788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105789696"/>
        <c:crosses val="autoZero"/>
        <c:auto val="1"/>
        <c:lblAlgn val="ctr"/>
        <c:lblOffset val="100"/>
        <c:noMultiLvlLbl val="0"/>
      </c:catAx>
      <c:valAx>
        <c:axId val="105789696"/>
        <c:scaling>
          <c:orientation val="minMax"/>
          <c:max val="0.15000000000000019"/>
          <c:min val="0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0%" sourceLinked="0"/>
        <c:majorTickMark val="out"/>
        <c:minorTickMark val="none"/>
        <c:tickLblPos val="nextTo"/>
        <c:crossAx val="105788160"/>
        <c:crosses val="autoZero"/>
        <c:crossBetween val="between"/>
        <c:majorUnit val="0.05"/>
      </c:valAx>
      <c:spPr>
        <a:solidFill>
          <a:schemeClr val="bg1"/>
        </a:solidFill>
      </c:spPr>
    </c:plotArea>
    <c:plotVisOnly val="1"/>
    <c:dispBlanksAs val="gap"/>
    <c:showDLblsOverMax val="0"/>
  </c:chart>
  <c:spPr>
    <a:solidFill>
      <a:schemeClr val="bg1"/>
    </a:solidFill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/>
            </a:pPr>
            <a:r>
              <a:rPr lang="cs-CZ" sz="1400" b="1"/>
              <a:t>Domácnosti celkem</a:t>
            </a:r>
          </a:p>
        </c:rich>
      </c:tx>
      <c:layout>
        <c:manualLayout>
          <c:xMode val="edge"/>
          <c:yMode val="edge"/>
          <c:x val="0.15600779807534626"/>
          <c:y val="2.267984716673998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6699950005555"/>
          <c:y val="0.13262113388367477"/>
          <c:w val="0.37995910507298153"/>
          <c:h val="0.69383836578544367"/>
        </c:manualLayout>
      </c:layout>
      <c:pieChart>
        <c:varyColors val="1"/>
        <c:ser>
          <c:idx val="0"/>
          <c:order val="0"/>
          <c:spPr>
            <a:solidFill>
              <a:srgbClr val="A80000"/>
            </a:solidFill>
            <a:ln w="12700">
              <a:noFill/>
              <a:prstDash val="solid"/>
            </a:ln>
          </c:spPr>
          <c:dPt>
            <c:idx val="0"/>
            <c:bubble3D val="0"/>
            <c:spPr>
              <a:solidFill>
                <a:srgbClr val="002060">
                  <a:alpha val="80000"/>
                </a:srgbClr>
              </a:solidFill>
              <a:ln w="12700">
                <a:noFill/>
                <a:prstDash val="solid"/>
              </a:ln>
            </c:spPr>
          </c:dPt>
          <c:dPt>
            <c:idx val="1"/>
            <c:bubble3D val="0"/>
            <c:spPr>
              <a:solidFill>
                <a:srgbClr val="A80000">
                  <a:alpha val="80000"/>
                </a:srgbClr>
              </a:solidFill>
              <a:ln w="12700">
                <a:noFill/>
                <a:prstDash val="solid"/>
              </a:ln>
            </c:spPr>
          </c:dPt>
          <c:dPt>
            <c:idx val="2"/>
            <c:bubble3D val="0"/>
            <c:spPr>
              <a:solidFill>
                <a:srgbClr val="4F81BD">
                  <a:alpha val="80000"/>
                </a:srgbClr>
              </a:solidFill>
              <a:ln w="12700">
                <a:noFill/>
                <a:prstDash val="solid"/>
              </a:ln>
            </c:spPr>
          </c:dPt>
          <c:dPt>
            <c:idx val="3"/>
            <c:bubble3D val="0"/>
            <c:spPr>
              <a:solidFill>
                <a:srgbClr val="8EB4E3">
                  <a:alpha val="80000"/>
                </a:srgbClr>
              </a:solidFill>
              <a:ln w="12700">
                <a:noFill/>
                <a:prstDash val="solid"/>
              </a:ln>
            </c:spPr>
          </c:dPt>
          <c:dLbls>
            <c:dLbl>
              <c:idx val="0"/>
              <c:numFmt formatCode="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0" i="0" u="none" strike="noStrike" baseline="0">
                      <a:solidFill>
                        <a:schemeClr val="bg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numFmt formatCode="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0" i="0" u="none" strike="noStrike" baseline="0">
                      <a:solidFill>
                        <a:schemeClr val="bg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vydani_struktura!$C$22:$C$25</c:f>
              <c:strCache>
                <c:ptCount val="4"/>
                <c:pt idx="0">
                  <c:v>Bydlení, voda, energie, paliva</c:v>
                </c:pt>
                <c:pt idx="1">
                  <c:v>Potraviny, nealkoholické nápoje</c:v>
                </c:pt>
                <c:pt idx="2">
                  <c:v>Doprava, odívání, obuv, zdraví, pošty, telekomunikace, osobní potřeby </c:v>
                </c:pt>
                <c:pt idx="3">
                  <c:v>Bytové vybavení, rekreace, kultura, sport, vzdělávání, stravování, ubytování, alkoholické nápoje, tabák aj.</c:v>
                </c:pt>
              </c:strCache>
            </c:strRef>
          </c:cat>
          <c:val>
            <c:numRef>
              <c:f>vydani_struktura!$K$22:$K$25</c:f>
              <c:numCache>
                <c:formatCode>0.0</c:formatCode>
                <c:ptCount val="4"/>
                <c:pt idx="0">
                  <c:v>21.107726979512833</c:v>
                </c:pt>
                <c:pt idx="1">
                  <c:v>20.035601427323279</c:v>
                </c:pt>
                <c:pt idx="2">
                  <c:v>34.365992471441274</c:v>
                </c:pt>
                <c:pt idx="3">
                  <c:v>24.492312214719043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27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chemeClr val="bg1"/>
    </a:solidFill>
    <a:ln w="9525">
      <a:noFill/>
    </a:ln>
  </c:spPr>
  <c:txPr>
    <a:bodyPr/>
    <a:lstStyle/>
    <a:p>
      <a:pPr>
        <a:defRPr sz="17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/>
            </a:pPr>
            <a:r>
              <a:rPr lang="cs-CZ" sz="1400" b="1" dirty="0"/>
              <a:t>Domácnosti </a:t>
            </a:r>
            <a:r>
              <a:rPr lang="cs-CZ" sz="1400" b="1" dirty="0" smtClean="0"/>
              <a:t>nepracujících </a:t>
            </a:r>
            <a:r>
              <a:rPr lang="cs-CZ" sz="1400" b="1" dirty="0"/>
              <a:t>důchodců</a:t>
            </a:r>
          </a:p>
        </c:rich>
      </c:tx>
      <c:layout>
        <c:manualLayout>
          <c:xMode val="edge"/>
          <c:yMode val="edge"/>
          <c:x val="5.4968905510488962E-2"/>
          <c:y val="2.324599996974449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551966343635119"/>
          <c:y val="0.15899868136412024"/>
          <c:w val="0.36316472441468584"/>
          <c:h val="0.77098187947214292"/>
        </c:manualLayout>
      </c:layout>
      <c:pieChart>
        <c:varyColors val="1"/>
        <c:ser>
          <c:idx val="0"/>
          <c:order val="0"/>
          <c:spPr>
            <a:solidFill>
              <a:srgbClr val="A80000"/>
            </a:solidFill>
            <a:ln w="12700">
              <a:noFill/>
              <a:prstDash val="solid"/>
            </a:ln>
          </c:spPr>
          <c:dPt>
            <c:idx val="0"/>
            <c:bubble3D val="0"/>
            <c:spPr>
              <a:solidFill>
                <a:srgbClr val="002060">
                  <a:alpha val="80000"/>
                </a:srgbClr>
              </a:solidFill>
              <a:ln w="12700">
                <a:noFill/>
                <a:prstDash val="solid"/>
              </a:ln>
            </c:spPr>
          </c:dPt>
          <c:dPt>
            <c:idx val="1"/>
            <c:bubble3D val="0"/>
            <c:spPr>
              <a:solidFill>
                <a:srgbClr val="A80000">
                  <a:alpha val="80000"/>
                </a:srgbClr>
              </a:solidFill>
              <a:ln w="12700">
                <a:noFill/>
                <a:prstDash val="solid"/>
              </a:ln>
            </c:spPr>
          </c:dPt>
          <c:dPt>
            <c:idx val="2"/>
            <c:bubble3D val="0"/>
            <c:spPr>
              <a:solidFill>
                <a:srgbClr val="4F81BD">
                  <a:alpha val="80000"/>
                </a:srgbClr>
              </a:solidFill>
              <a:ln w="12700">
                <a:noFill/>
                <a:prstDash val="solid"/>
              </a:ln>
            </c:spPr>
          </c:dPt>
          <c:dPt>
            <c:idx val="3"/>
            <c:bubble3D val="0"/>
            <c:spPr>
              <a:solidFill>
                <a:srgbClr val="8EB4E3">
                  <a:alpha val="80000"/>
                </a:srgbClr>
              </a:solidFill>
              <a:ln w="12700">
                <a:noFill/>
                <a:prstDash val="solid"/>
              </a:ln>
            </c:spPr>
          </c:dPt>
          <c:dLbls>
            <c:dLbl>
              <c:idx val="0"/>
              <c:numFmt formatCode="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0" i="0" u="none" strike="noStrike" baseline="0">
                      <a:solidFill>
                        <a:schemeClr val="bg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numFmt formatCode="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0" i="0" u="none" strike="noStrike" baseline="0">
                      <a:solidFill>
                        <a:schemeClr val="bg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vydani_struktura!$C$22:$C$25</c:f>
              <c:strCache>
                <c:ptCount val="4"/>
                <c:pt idx="0">
                  <c:v>Bydlení, voda, energie, paliva</c:v>
                </c:pt>
                <c:pt idx="1">
                  <c:v>Potraviny, nealkoholické nápoje</c:v>
                </c:pt>
                <c:pt idx="2">
                  <c:v>Doprava, odívání, obuv, zdraví, pošty, telekomunikace, osobní potřeby </c:v>
                </c:pt>
                <c:pt idx="3">
                  <c:v>Bytové vybavení, rekreace, kultura, sport, vzdělávání, stravování, ubytování, alkoholické nápoje, tabák aj.</c:v>
                </c:pt>
              </c:strCache>
            </c:strRef>
          </c:cat>
          <c:val>
            <c:numRef>
              <c:f>vydani_struktura!$J$22:$J$25</c:f>
              <c:numCache>
                <c:formatCode>0.0</c:formatCode>
                <c:ptCount val="4"/>
                <c:pt idx="0">
                  <c:v>27.723111009742269</c:v>
                </c:pt>
                <c:pt idx="1">
                  <c:v>23.881593952624549</c:v>
                </c:pt>
                <c:pt idx="2">
                  <c:v>27.416017725065981</c:v>
                </c:pt>
                <c:pt idx="3">
                  <c:v>20.979277312567188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27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chemeClr val="bg1"/>
    </a:solidFill>
    <a:ln w="9525">
      <a:noFill/>
    </a:ln>
  </c:spPr>
  <c:txPr>
    <a:bodyPr/>
    <a:lstStyle/>
    <a:p>
      <a:pPr>
        <a:defRPr sz="17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1034626643551241E-2"/>
          <c:y val="0.21306804478274308"/>
          <c:w val="0.38400029195722496"/>
          <c:h val="0.71691279327776458"/>
        </c:manualLayout>
      </c:layout>
      <c:pieChart>
        <c:varyColors val="1"/>
        <c:ser>
          <c:idx val="0"/>
          <c:order val="0"/>
          <c:spPr>
            <a:solidFill>
              <a:srgbClr val="A80000"/>
            </a:solidFill>
            <a:ln w="12700">
              <a:noFill/>
              <a:prstDash val="solid"/>
            </a:ln>
          </c:spPr>
          <c:dPt>
            <c:idx val="0"/>
            <c:bubble3D val="0"/>
            <c:spPr>
              <a:solidFill>
                <a:srgbClr val="002060">
                  <a:alpha val="80000"/>
                </a:srgbClr>
              </a:solidFill>
              <a:ln w="12700">
                <a:noFill/>
                <a:prstDash val="solid"/>
              </a:ln>
            </c:spPr>
          </c:dPt>
          <c:dPt>
            <c:idx val="1"/>
            <c:bubble3D val="0"/>
            <c:spPr>
              <a:solidFill>
                <a:srgbClr val="A80000">
                  <a:alpha val="80000"/>
                </a:srgbClr>
              </a:solidFill>
              <a:ln w="12700">
                <a:noFill/>
                <a:prstDash val="solid"/>
              </a:ln>
            </c:spPr>
          </c:dPt>
          <c:dPt>
            <c:idx val="2"/>
            <c:bubble3D val="0"/>
            <c:spPr>
              <a:solidFill>
                <a:srgbClr val="4F81BD">
                  <a:alpha val="80000"/>
                </a:srgbClr>
              </a:solidFill>
              <a:ln w="12700">
                <a:noFill/>
                <a:prstDash val="solid"/>
              </a:ln>
            </c:spPr>
          </c:dPt>
          <c:dPt>
            <c:idx val="3"/>
            <c:bubble3D val="0"/>
            <c:spPr>
              <a:solidFill>
                <a:srgbClr val="8EB4E3">
                  <a:alpha val="80000"/>
                </a:srgbClr>
              </a:solidFill>
              <a:ln w="12700">
                <a:noFill/>
                <a:prstDash val="solid"/>
              </a:ln>
            </c:spPr>
          </c:dPt>
          <c:dLbls>
            <c:dLbl>
              <c:idx val="0"/>
              <c:numFmt formatCode="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0" i="0" u="none" strike="noStrike" baseline="0">
                      <a:solidFill>
                        <a:schemeClr val="bg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numFmt formatCode="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600" b="0" i="0" u="none" strike="noStrike" baseline="0">
                      <a:solidFill>
                        <a:schemeClr val="bg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vydani_struktura!$C$22:$C$25</c:f>
              <c:strCache>
                <c:ptCount val="4"/>
                <c:pt idx="0">
                  <c:v>Bydlení, voda, energie, paliva</c:v>
                </c:pt>
                <c:pt idx="1">
                  <c:v>Potraviny, nealkoholické nápoje</c:v>
                </c:pt>
                <c:pt idx="2">
                  <c:v>Doprava, odívání, obuv, zdraví, pošty, telekomunikace, osobní potřeby </c:v>
                </c:pt>
                <c:pt idx="3">
                  <c:v>Bytové vybavení, rekreace, kultura, sport, vzdělávání, stravování, ubytování, alkoholické nápoje, tabák aj.</c:v>
                </c:pt>
              </c:strCache>
            </c:strRef>
          </c:cat>
          <c:val>
            <c:numRef>
              <c:f>vydani_struktura!$L$22:$L$25</c:f>
              <c:numCache>
                <c:formatCode>0.0</c:formatCode>
                <c:ptCount val="4"/>
                <c:pt idx="0">
                  <c:v>34.309313205756524</c:v>
                </c:pt>
                <c:pt idx="1">
                  <c:v>22.894130033438866</c:v>
                </c:pt>
                <c:pt idx="2">
                  <c:v>23.629636769405288</c:v>
                </c:pt>
                <c:pt idx="3">
                  <c:v>19.166919991399304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270"/>
      </c:pieChart>
      <c:spPr>
        <a:noFill/>
        <a:ln w="25400">
          <a:noFill/>
        </a:ln>
      </c:spPr>
    </c:plotArea>
    <c:legend>
      <c:legendPos val="t"/>
      <c:legendEntry>
        <c:idx val="0"/>
        <c:txPr>
          <a:bodyPr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1"/>
        <c:txPr>
          <a:bodyPr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2"/>
        <c:txPr>
          <a:bodyPr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egendEntry>
        <c:idx val="3"/>
        <c:txPr>
          <a:bodyPr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</c:legendEntry>
      <c:layout>
        <c:manualLayout>
          <c:xMode val="edge"/>
          <c:yMode val="edge"/>
          <c:x val="0.45072785840332946"/>
          <c:y val="2.2866500733194413E-2"/>
          <c:w val="0.54641603129368055"/>
          <c:h val="0.91216529916261457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cs-CZ"/>
        </a:p>
      </c:txPr>
    </c:legend>
    <c:plotVisOnly val="1"/>
    <c:dispBlanksAs val="zero"/>
    <c:showDLblsOverMax val="0"/>
  </c:chart>
  <c:spPr>
    <a:solidFill>
      <a:schemeClr val="bg1"/>
    </a:solidFill>
    <a:ln w="9525">
      <a:noFill/>
    </a:ln>
  </c:spPr>
  <c:txPr>
    <a:bodyPr/>
    <a:lstStyle/>
    <a:p>
      <a:pPr>
        <a:defRPr sz="17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algn="l" defTabSz="104299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algn="r" defTabSz="104299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FF060E0-1A8B-4727-B311-025F8997A3A2}" type="datetimeFigureOut">
              <a:rPr lang="en-US"/>
              <a:pPr>
                <a:defRPr/>
              </a:pPr>
              <a:t>10/10/2016</a:t>
            </a:fld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4" tIns="45707" rIns="91414" bIns="45707" numCol="1" anchor="b" anchorCtr="0" compatLnSpc="1">
            <a:prstTxWarp prst="textNoShape">
              <a:avLst/>
            </a:prstTxWarp>
          </a:bodyPr>
          <a:lstStyle>
            <a:lvl1pPr algn="r" defTabSz="104299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DF8B770-11E6-4AC7-BB19-CA604379EA5C}" type="slidenum">
              <a:rPr lang="en-US"/>
              <a:pPr>
                <a:defRPr/>
              </a:pPr>
              <a:t>‹#›</a:t>
            </a:fld>
            <a:r>
              <a:rPr lang="cs-CZ" dirty="0"/>
              <a:t>/x</a:t>
            </a:r>
            <a:endParaRPr lang="en-US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4" tIns="45707" rIns="91414" bIns="45707" numCol="1" anchor="b" anchorCtr="0" compatLnSpc="1">
            <a:prstTxWarp prst="textNoShape">
              <a:avLst/>
            </a:prstTxWarp>
          </a:bodyPr>
          <a:lstStyle>
            <a:lvl1pPr algn="l" defTabSz="104299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077530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algn="l" defTabSz="104299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algn="r" defTabSz="104299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F51E671-075A-49B4-8513-024429BC4B61}" type="datetimeFigureOut">
              <a:rPr lang="en-US"/>
              <a:pPr>
                <a:defRPr/>
              </a:pPr>
              <a:t>10/10/2016</a:t>
            </a:fld>
            <a:endParaRPr lang="en-US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765175" y="742950"/>
            <a:ext cx="526732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0"/>
            <a:r>
              <a:rPr lang="cs-CZ" noProof="0" smtClean="0"/>
              <a:t>Druhá úroveň</a:t>
            </a:r>
          </a:p>
          <a:p>
            <a:pPr lvl="0"/>
            <a:r>
              <a:rPr lang="cs-CZ" noProof="0" smtClean="0"/>
              <a:t>Třetí úroveň</a:t>
            </a:r>
          </a:p>
          <a:p>
            <a:pPr lvl="0"/>
            <a:r>
              <a:rPr lang="cs-CZ" noProof="0" smtClean="0"/>
              <a:t>Čtvrtá úroveň</a:t>
            </a:r>
          </a:p>
          <a:p>
            <a:pPr lvl="0"/>
            <a:r>
              <a:rPr lang="cs-CZ" noProof="0" smtClean="0"/>
              <a:t>Pátá úroveň</a:t>
            </a:r>
            <a:endParaRPr lang="en-US" noProof="0" smtClean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4" tIns="45707" rIns="91414" bIns="45707" numCol="1" anchor="b" anchorCtr="0" compatLnSpc="1">
            <a:prstTxWarp prst="textNoShape">
              <a:avLst/>
            </a:prstTxWarp>
          </a:bodyPr>
          <a:lstStyle>
            <a:lvl1pPr algn="r" defTabSz="104299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7CA9FFA-CD35-4707-A1D6-3AAF920E1EE6}" type="slidenum">
              <a:rPr lang="en-US"/>
              <a:pPr>
                <a:defRPr/>
              </a:pPr>
              <a:t>‹#›</a:t>
            </a:fld>
            <a:r>
              <a:rPr lang="cs-CZ" dirty="0"/>
              <a:t>/x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035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1042988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defTabSz="1042988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defTabSz="1042988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defTabSz="1042988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defTabSz="1042988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476" algn="l" defTabSz="10429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8970" algn="l" defTabSz="10429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465" algn="l" defTabSz="10429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1960" algn="l" defTabSz="10429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Zástupný symbol pro poznámky 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endParaRPr lang="cs-CZ" sz="2100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Hlavním důvodem nárůstu zaměstnanosti ve věkové skupině 60-64 je posun</a:t>
            </a:r>
            <a:r>
              <a:rPr lang="cs-CZ" baseline="0" dirty="0" smtClean="0"/>
              <a:t> věkové hranice pro odchod do důchodu, v této skupině není rozdíl v profesní a odvětvové skladbě v porovnání s mladšími věkovými skupinami markantní </a:t>
            </a:r>
          </a:p>
          <a:p>
            <a:endParaRPr lang="cs-CZ" baseline="0" dirty="0" smtClean="0"/>
          </a:p>
          <a:p>
            <a:endParaRPr lang="cs-CZ" baseline="0" dirty="0" smtClean="0"/>
          </a:p>
          <a:p>
            <a:endParaRPr lang="cs-CZ" baseline="0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baseline="0" dirty="0" smtClean="0"/>
          </a:p>
          <a:p>
            <a:r>
              <a:rPr lang="cs-CZ" baseline="0" dirty="0" smtClean="0"/>
              <a:t>vysoký podíl </a:t>
            </a:r>
            <a:r>
              <a:rPr lang="cs-CZ" baseline="0" dirty="0" err="1" smtClean="0"/>
              <a:t>sebezaměstnaných</a:t>
            </a:r>
            <a:r>
              <a:rPr lang="cs-CZ" baseline="0" dirty="0" smtClean="0"/>
              <a:t> a pomáhajících mezi zaměstnanými 65+ (39 % oproti 13 % u zaměstnaných 15+)</a:t>
            </a:r>
          </a:p>
          <a:p>
            <a:endParaRPr lang="cs-CZ" baseline="0" dirty="0" smtClean="0"/>
          </a:p>
          <a:p>
            <a:endParaRPr lang="cs-CZ" baseline="0" dirty="0" smtClean="0"/>
          </a:p>
          <a:p>
            <a:endParaRPr lang="cs-CZ" baseline="0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cs-CZ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Nelze porovnávat situaci důchodců u nás a v jiných zemích, protože jejich „chudý“ můž</a:t>
            </a:r>
            <a:r>
              <a:rPr lang="cs-CZ" baseline="0" dirty="0" smtClean="0"/>
              <a:t>e být u nás považován za bohatého. Lze posuzovat jen v porovnání s lidmi dané země. </a:t>
            </a:r>
          </a:p>
          <a:p>
            <a:r>
              <a:rPr lang="cs-CZ" baseline="0" dirty="0" smtClean="0"/>
              <a:t>Pozorovat lze jednak příjmovou situaci, tak materiální podmínky a majetkové poměry, které mohou být v jiných zemích výrazněji jiné. V ČR jsou důchodci dle deklarace příjmů na tom dobře oproti třeba i jiným zemím, ale nemusí mít žádní úspory a majetky, jako to tomu jinde. </a:t>
            </a:r>
            <a:endParaRPr lang="cs-CZ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Domácnosti nepracujících důchodců= domácnosti důchodců</a:t>
            </a:r>
            <a:r>
              <a:rPr lang="cs-CZ" b="1" baseline="0" dirty="0" smtClean="0"/>
              <a:t> bez pracujících členů</a:t>
            </a:r>
            <a:endParaRPr lang="cs-CZ" b="1" dirty="0" smtClean="0"/>
          </a:p>
          <a:p>
            <a:r>
              <a:rPr lang="cs-CZ" dirty="0" smtClean="0"/>
              <a:t>Domácnosti nepracujících důchodců se</a:t>
            </a:r>
            <a:r>
              <a:rPr lang="cs-CZ" baseline="0" dirty="0" smtClean="0"/>
              <a:t> svými příjmy pohybují těsně nad hranicí příjmové chudoby, v rozmezí 60-70% mediánu se pohybuje dalších 16 % domácností starobních důchodců, tedy jejich míra by vzrostla téměř na 27 %.</a:t>
            </a:r>
          </a:p>
          <a:p>
            <a:r>
              <a:rPr lang="cs-CZ" baseline="0" dirty="0" smtClean="0"/>
              <a:t>Důchodový systém ČR je nastaven tak, aby se díky důchodům dostali starobní důchodci se svými příjmy (jejich distribucí) na stejnou úroveň jako je zbytek populace. Tedy míra </a:t>
            </a:r>
            <a:r>
              <a:rPr lang="cs-CZ" baseline="0" dirty="0" err="1" smtClean="0"/>
              <a:t>příjm</a:t>
            </a:r>
            <a:r>
              <a:rPr lang="cs-CZ" baseline="0" dirty="0" smtClean="0"/>
              <a:t>-.chudoby je po zahrnutí důchodců a ostatních transferů na úrovni lehce nad 10 %, což je celorepublikový průměr pro celou populaci.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Dvojice dospělých – 46,8+8,6=55,4 %</a:t>
            </a:r>
          </a:p>
          <a:p>
            <a:r>
              <a:rPr lang="cs-CZ" dirty="0" smtClean="0"/>
              <a:t>	pod hranicí</a:t>
            </a:r>
            <a:r>
              <a:rPr lang="cs-CZ" baseline="0" dirty="0" smtClean="0"/>
              <a:t> chudoby 15,6+4=19,6 %</a:t>
            </a:r>
            <a:endParaRPr lang="cs-CZ" dirty="0" smtClean="0"/>
          </a:p>
          <a:p>
            <a:r>
              <a:rPr lang="cs-CZ" dirty="0" smtClean="0"/>
              <a:t>Samostatně žijící – 19,4+6,4+2,6+0,9=29,3 %</a:t>
            </a:r>
          </a:p>
          <a:p>
            <a:r>
              <a:rPr lang="cs-CZ" dirty="0" smtClean="0"/>
              <a:t>	pod hranicí chudoby 54,6+9,3+8,4+2,3=74,6 %</a:t>
            </a:r>
            <a:endParaRPr lang="cs-CZ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Problém je, že u nás důchodci mají příjmovou situaci srovnatelnou s ostatními osobami ČR, ale majetkové poměry nemusí být mnohdy dostačující. U nás nemají tak široké materiální zabezpečení a finanční zásoby jako v jiných zemích, naopak penzijní systém je nastaven, aby všichni měli v průměru stejně, proto máme vyrovnanou příjmovou situaci. Penzijní systém vyplácí nasbírané peníze z vysokých odvodů během pracovní aktivity osob, je solidární.</a:t>
            </a:r>
            <a:endParaRPr lang="cs-CZ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="1" dirty="0" smtClean="0"/>
              <a:t>Domácnosti nepracujících důchodců= domácnosti důchodců</a:t>
            </a:r>
            <a:r>
              <a:rPr lang="cs-CZ" b="1" baseline="0" dirty="0" smtClean="0"/>
              <a:t> bez pracujících členů</a:t>
            </a:r>
            <a:endParaRPr lang="cs-CZ" b="1" dirty="0" smtClean="0"/>
          </a:p>
          <a:p>
            <a:endParaRPr lang="cs-CZ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="1" dirty="0" smtClean="0"/>
              <a:t>Domácnosti nepracujících důchodců= domácnosti důchodců</a:t>
            </a:r>
            <a:r>
              <a:rPr lang="cs-CZ" b="1" baseline="0" dirty="0" smtClean="0"/>
              <a:t> bez pracujících členů</a:t>
            </a:r>
          </a:p>
          <a:p>
            <a:pPr marL="0" marR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b="0" baseline="0" dirty="0" smtClean="0"/>
              <a:t>Jde o samotné náklady na bydlení, bez energií a vody</a:t>
            </a:r>
          </a:p>
          <a:p>
            <a:pPr marL="0" marR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="1" dirty="0" smtClean="0"/>
          </a:p>
          <a:p>
            <a:pPr marL="0" marR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400" dirty="0" smtClean="0"/>
              <a:t>Poměr nákladů na bydlení k čistému příjmu domácnosti přesahuje u domácnosti nepracujících důchodců jednu čtvrtinu, (přestože výše nákladů je nižší než průměr v populaci), zatímco průměr je pouze necelých 18 %.  </a:t>
            </a:r>
          </a:p>
          <a:p>
            <a:pPr marL="0" marR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400" dirty="0" smtClean="0"/>
              <a:t>Starobní</a:t>
            </a:r>
            <a:r>
              <a:rPr lang="cs-CZ" sz="1400" baseline="0" dirty="0" smtClean="0"/>
              <a:t> důchodci jsou v 80 % vlastníci (vyšší podíl než je průměr v populaci, cca 78 %). Ale s</a:t>
            </a:r>
            <a:r>
              <a:rPr lang="cs-CZ" sz="1400" dirty="0" smtClean="0"/>
              <a:t>tarobní důchodci ohroženi příjmovou chudobou jsou téměř v jedné třetině nájemci, avšak v průměru pro všechny ohrožené je to téměř polovina.</a:t>
            </a:r>
            <a:r>
              <a:rPr lang="cs-CZ" sz="1400" baseline="0" dirty="0" smtClean="0"/>
              <a:t> (Míra chudoby je pro nájemce 21 %, pro nájemce důchodce 12 %). U domácností nepracujících důchodců představují náklady na bydlení až třetinu příjmu (u domácností nájemců celkem je to 29 %).</a:t>
            </a:r>
            <a:endParaRPr lang="cs-CZ" sz="1400" dirty="0" smtClean="0"/>
          </a:p>
          <a:p>
            <a:pPr marL="0" marR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400" dirty="0" smtClean="0"/>
              <a:t>Přesto domácnosti nepracujících důchodců vnímají náklady na bydlení jako velkou zátěž pouze v 27 % případů, zatímco průměr v populaci je 24 %. U nájemců</a:t>
            </a:r>
            <a:r>
              <a:rPr lang="cs-CZ" sz="1400" baseline="0" dirty="0" smtClean="0"/>
              <a:t> celkem je to 37 %, u důchodců nájemců jen 36 %, zatímco u vlastníků celkem jen 20 % a u vlastníků důchodců až 24 %.</a:t>
            </a:r>
          </a:p>
          <a:p>
            <a:pPr marL="0" marR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400" dirty="0" smtClean="0"/>
              <a:t>Důležitější je podpora důchodců v oblasti</a:t>
            </a:r>
            <a:r>
              <a:rPr lang="cs-CZ" sz="1400" baseline="0" dirty="0" smtClean="0"/>
              <a:t> nákladů </a:t>
            </a:r>
            <a:r>
              <a:rPr lang="cs-CZ" sz="1400" dirty="0" smtClean="0"/>
              <a:t>na bydlení a dalších výdajů důchodců</a:t>
            </a:r>
            <a:r>
              <a:rPr lang="cs-CZ" sz="1400" baseline="0" dirty="0" smtClean="0"/>
              <a:t> jako je na potraviny a také na zdravotní péči. A to ve formě účelových podpor a nejlépe ve formě kolektivních institucí, kde jsou úspory z rozsahu, to platí zejména pro důchodce žijící sami.</a:t>
            </a:r>
            <a:endParaRPr lang="cs-CZ" sz="1400" dirty="0" smtClean="0"/>
          </a:p>
          <a:p>
            <a:pPr marL="0" marR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400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U domácností „celkem“ jsou naturální vydání i naturální spotřeba prakticky v rovnováze. Avšak pro domácnosti důchodců je charakteristické,</a:t>
            </a:r>
            <a:r>
              <a:rPr lang="cs-CZ" baseline="0" dirty="0" smtClean="0"/>
              <a:t> že jejich naturální výdaje </a:t>
            </a:r>
            <a:r>
              <a:rPr lang="cs-CZ" dirty="0" smtClean="0"/>
              <a:t>výrazně</a:t>
            </a:r>
            <a:r>
              <a:rPr lang="cs-CZ" baseline="0" dirty="0" smtClean="0"/>
              <a:t> převyšují jejich naturální spotřebu – a to v takové míře, že jsou oproti průměru za domácnosti v ČR celkem o ¾ vyšší – důchodci se v tomto smyslu uskrovňují dobrovolně.</a:t>
            </a:r>
          </a:p>
          <a:p>
            <a:r>
              <a:rPr lang="cs-CZ" baseline="0" dirty="0" smtClean="0"/>
              <a:t>V hodnotovém srovnání (průměry v Kč na osobu) vydání/spotřeby za potraviny u domácnosti důchodců </a:t>
            </a:r>
            <a:r>
              <a:rPr lang="cs-CZ" baseline="0" dirty="0" err="1" smtClean="0"/>
              <a:t>vers</a:t>
            </a:r>
            <a:r>
              <a:rPr lang="cs-CZ" baseline="0" dirty="0" smtClean="0"/>
              <a:t>. dom. celkem hraje </a:t>
            </a:r>
            <a:r>
              <a:rPr lang="cs-CZ" baseline="0" dirty="0" err="1" smtClean="0"/>
              <a:t>nazanedbatelnou</a:t>
            </a:r>
            <a:r>
              <a:rPr lang="cs-CZ" baseline="0" dirty="0" smtClean="0"/>
              <a:t> roli ještě rozdílné složení těchto domácností – při přípravě jídla jsou ve vícečlenných (</a:t>
            </a:r>
            <a:r>
              <a:rPr lang="cs-CZ" baseline="0" dirty="0" err="1" smtClean="0"/>
              <a:t>nedůchodeckých</a:t>
            </a:r>
            <a:r>
              <a:rPr lang="cs-CZ" baseline="0" dirty="0" smtClean="0"/>
              <a:t>) domácnostech tzv. úspory z počtu (rozpočítání mezi více osob, často vč. dětí) - „vaření ve velkém hrnci je levnější“</a:t>
            </a:r>
            <a:endParaRPr lang="cs-C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10691813" cy="107950"/>
          </a:xfrm>
          <a:prstGeom prst="rect">
            <a:avLst/>
          </a:prstGeom>
          <a:solidFill>
            <a:srgbClr val="006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anchor="ctr"/>
          <a:lstStyle/>
          <a:p>
            <a:pPr algn="ctr" defTabSz="104299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Obrázek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7463" y="1187450"/>
            <a:ext cx="374491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ástupný symbol pro text 7"/>
          <p:cNvSpPr>
            <a:spLocks noGrp="1"/>
          </p:cNvSpPr>
          <p:nvPr>
            <p:ph type="body" sz="quarter" idx="11"/>
          </p:nvPr>
        </p:nvSpPr>
        <p:spPr>
          <a:xfrm>
            <a:off x="3196800" y="5328000"/>
            <a:ext cx="5822308" cy="7197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rgbClr val="006AA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10" name="Zástupný symbol pro text 9"/>
          <p:cNvSpPr>
            <a:spLocks noGrp="1"/>
          </p:cNvSpPr>
          <p:nvPr>
            <p:ph type="body" sz="quarter" idx="12"/>
          </p:nvPr>
        </p:nvSpPr>
        <p:spPr>
          <a:xfrm>
            <a:off x="3196800" y="2880000"/>
            <a:ext cx="7190460" cy="234079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4500" b="1" cap="all" baseline="0">
                <a:solidFill>
                  <a:srgbClr val="006AAF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4500" b="1">
                <a:latin typeface="Arial" pitchFamily="34" charset="0"/>
                <a:cs typeface="Arial" pitchFamily="34" charset="0"/>
              </a:defRPr>
            </a:lvl2pPr>
            <a:lvl3pPr>
              <a:defRPr sz="4500" b="1">
                <a:latin typeface="Arial" pitchFamily="34" charset="0"/>
                <a:cs typeface="Arial" pitchFamily="34" charset="0"/>
              </a:defRPr>
            </a:lvl3pPr>
            <a:lvl4pPr>
              <a:defRPr sz="4500" b="1">
                <a:latin typeface="Arial" pitchFamily="34" charset="0"/>
                <a:cs typeface="Arial" pitchFamily="34" charset="0"/>
              </a:defRPr>
            </a:lvl4pPr>
            <a:lvl5pPr>
              <a:defRPr sz="4500" b="1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TextovéPole 7"/>
          <p:cNvSpPr txBox="1">
            <a:spLocks noChangeArrowheads="1"/>
          </p:cNvSpPr>
          <p:nvPr userDrawn="1"/>
        </p:nvSpPr>
        <p:spPr bwMode="auto">
          <a:xfrm>
            <a:off x="3197225" y="7091363"/>
            <a:ext cx="6037907" cy="217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cs-CZ" sz="1200" b="1" dirty="0">
                <a:solidFill>
                  <a:srgbClr val="006AAF"/>
                </a:solidFill>
                <a:latin typeface="Arial" charset="0"/>
              </a:rPr>
              <a:t>ČESKÝ STATISTICKÝ ÚŘAD  |  Na padesátém 81, 100 82 Praha 10  |  </a:t>
            </a:r>
            <a:r>
              <a:rPr lang="cs-CZ" sz="1200" b="1" dirty="0" smtClean="0">
                <a:solidFill>
                  <a:srgbClr val="006AAF"/>
                </a:solidFill>
                <a:latin typeface="Arial" charset="0"/>
              </a:rPr>
              <a:t>www.</a:t>
            </a:r>
            <a:r>
              <a:rPr lang="cs-CZ" sz="1200" b="1" dirty="0" err="1" smtClean="0">
                <a:solidFill>
                  <a:srgbClr val="006AAF"/>
                </a:solidFill>
                <a:latin typeface="Arial" charset="0"/>
              </a:rPr>
              <a:t>czso.cz</a:t>
            </a:r>
            <a:endParaRPr lang="cs-CZ" sz="1200" b="1" dirty="0">
              <a:solidFill>
                <a:srgbClr val="006AAF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tex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0"/>
            <a:ext cx="10691813" cy="107950"/>
          </a:xfrm>
          <a:prstGeom prst="rect">
            <a:avLst/>
          </a:prstGeom>
          <a:solidFill>
            <a:srgbClr val="006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anchor="ctr"/>
          <a:lstStyle/>
          <a:p>
            <a:pPr algn="ctr" defTabSz="104299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1260000" y="720000"/>
            <a:ext cx="8172000" cy="118842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 cap="all" baseline="0">
                <a:solidFill>
                  <a:srgbClr val="006AA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1"/>
          </p:nvPr>
        </p:nvSpPr>
        <p:spPr>
          <a:xfrm>
            <a:off x="1260000" y="1979999"/>
            <a:ext cx="8172000" cy="4752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3400"/>
              </a:lnSpc>
              <a:buNone/>
              <a:defRPr sz="2800">
                <a:solidFill>
                  <a:srgbClr val="006AAF"/>
                </a:solidFill>
                <a:latin typeface="Arial" pitchFamily="34" charset="0"/>
                <a:cs typeface="Arial" pitchFamily="34" charset="0"/>
              </a:defRPr>
            </a:lvl1pPr>
            <a:lvl2pPr marL="521496" indent="0">
              <a:lnSpc>
                <a:spcPts val="3400"/>
              </a:lnSpc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042990" indent="0">
              <a:lnSpc>
                <a:spcPts val="3400"/>
              </a:lnSpc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64485" indent="0">
              <a:lnSpc>
                <a:spcPts val="3400"/>
              </a:lnSpc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85980" indent="0">
              <a:lnSpc>
                <a:spcPts val="3400"/>
              </a:lnSpc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pic>
        <p:nvPicPr>
          <p:cNvPr id="10" name="Obrázek 5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156" y="6986588"/>
            <a:ext cx="90011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ovéPole 8"/>
          <p:cNvSpPr txBox="1">
            <a:spLocks noChangeArrowheads="1"/>
          </p:cNvSpPr>
          <p:nvPr userDrawn="1"/>
        </p:nvSpPr>
        <p:spPr bwMode="auto">
          <a:xfrm>
            <a:off x="9703667" y="7092999"/>
            <a:ext cx="611585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fld id="{FE221A18-2CBB-4A5C-85AF-0BBE21BF1B88}" type="slidenum">
              <a:rPr lang="cs-CZ" sz="1200" b="1" smtClean="0">
                <a:solidFill>
                  <a:srgbClr val="006AAF"/>
                </a:solidFill>
                <a:latin typeface="Arial" charset="0"/>
              </a:rPr>
              <a:pPr algn="r"/>
              <a:t>‹#›</a:t>
            </a:fld>
            <a:endParaRPr lang="cs-CZ" sz="1200" b="1" dirty="0">
              <a:solidFill>
                <a:srgbClr val="006AAF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10691813" cy="107950"/>
          </a:xfrm>
          <a:prstGeom prst="rect">
            <a:avLst/>
          </a:prstGeom>
          <a:solidFill>
            <a:srgbClr val="006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anchor="ctr"/>
          <a:lstStyle/>
          <a:p>
            <a:pPr algn="ctr" defTabSz="104299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sz="quarter" idx="12"/>
          </p:nvPr>
        </p:nvSpPr>
        <p:spPr>
          <a:xfrm>
            <a:off x="1279156" y="2124447"/>
            <a:ext cx="8172000" cy="4680520"/>
          </a:xfrm>
          <a:prstGeom prst="rect">
            <a:avLst/>
          </a:prstGeom>
        </p:spPr>
        <p:txBody>
          <a:bodyPr/>
          <a:lstStyle>
            <a:lvl1pPr marL="0" indent="-288000"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■"/>
              <a:defRPr sz="2800">
                <a:solidFill>
                  <a:srgbClr val="006AAF"/>
                </a:solidFill>
                <a:latin typeface="Arial" pitchFamily="34" charset="0"/>
                <a:cs typeface="Arial" pitchFamily="34" charset="0"/>
              </a:defRPr>
            </a:lvl1pPr>
            <a:lvl2pPr marL="720000" indent="-288000"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■"/>
              <a:defRPr sz="2400">
                <a:solidFill>
                  <a:srgbClr val="006AAF"/>
                </a:solidFill>
                <a:latin typeface="Arial" pitchFamily="34" charset="0"/>
                <a:cs typeface="Arial" pitchFamily="34" charset="0"/>
              </a:defRPr>
            </a:lvl2pPr>
            <a:lvl3pPr marL="1152000" indent="-288000"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■"/>
              <a:defRPr sz="2000">
                <a:solidFill>
                  <a:srgbClr val="006AAF"/>
                </a:solidFill>
                <a:latin typeface="Arial" pitchFamily="34" charset="0"/>
                <a:cs typeface="Arial" pitchFamily="34" charset="0"/>
              </a:defRPr>
            </a:lvl3pPr>
            <a:lvl4pPr marL="1825233" indent="-288000"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■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346728" indent="-288000"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■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1260000" y="720000"/>
            <a:ext cx="8172000" cy="118842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 cap="all" baseline="0">
                <a:solidFill>
                  <a:srgbClr val="006AA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pic>
        <p:nvPicPr>
          <p:cNvPr id="10" name="Obrázek 5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156" y="6986588"/>
            <a:ext cx="90011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ovéPole 8"/>
          <p:cNvSpPr txBox="1">
            <a:spLocks noChangeArrowheads="1"/>
          </p:cNvSpPr>
          <p:nvPr userDrawn="1"/>
        </p:nvSpPr>
        <p:spPr bwMode="auto">
          <a:xfrm>
            <a:off x="9703667" y="7092999"/>
            <a:ext cx="611585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fld id="{FE221A18-2CBB-4A5C-85AF-0BBE21BF1B88}" type="slidenum">
              <a:rPr lang="cs-CZ" sz="1200" b="1" smtClean="0">
                <a:solidFill>
                  <a:srgbClr val="006AAF"/>
                </a:solidFill>
                <a:latin typeface="Arial" charset="0"/>
              </a:rPr>
              <a:pPr algn="r"/>
              <a:t>‹#›</a:t>
            </a:fld>
            <a:endParaRPr lang="cs-CZ" sz="1200" b="1" dirty="0">
              <a:solidFill>
                <a:srgbClr val="006AAF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10691813" cy="107950"/>
          </a:xfrm>
          <a:prstGeom prst="rect">
            <a:avLst/>
          </a:prstGeom>
          <a:solidFill>
            <a:srgbClr val="006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anchor="ctr"/>
          <a:lstStyle/>
          <a:p>
            <a:pPr algn="ctr" defTabSz="104299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bdélník 6"/>
          <p:cNvSpPr/>
          <p:nvPr/>
        </p:nvSpPr>
        <p:spPr>
          <a:xfrm>
            <a:off x="1260475" y="720725"/>
            <a:ext cx="8170863" cy="5938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42990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8" name="Zástupný symbol pro obsah 6"/>
          <p:cNvSpPr>
            <a:spLocks noGrp="1"/>
          </p:cNvSpPr>
          <p:nvPr>
            <p:ph sz="quarter" idx="11"/>
          </p:nvPr>
        </p:nvSpPr>
        <p:spPr>
          <a:xfrm>
            <a:off x="1260000" y="1692400"/>
            <a:ext cx="8172000" cy="4967600"/>
          </a:xfrm>
          <a:prstGeom prst="rect">
            <a:avLst/>
          </a:prstGeom>
          <a:solidFill>
            <a:schemeClr val="bg1"/>
          </a:solidFill>
        </p:spPr>
        <p:txBody>
          <a:bodyPr lIns="180000" tIns="180000" rIns="180000"/>
          <a:lstStyle>
            <a:lvl1pPr marL="0" indent="0">
              <a:buNone/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9" name="Zástupný symbol pro text 8"/>
          <p:cNvSpPr>
            <a:spLocks noGrp="1"/>
          </p:cNvSpPr>
          <p:nvPr>
            <p:ph type="body" sz="quarter" idx="12"/>
          </p:nvPr>
        </p:nvSpPr>
        <p:spPr>
          <a:xfrm>
            <a:off x="1494000" y="972000"/>
            <a:ext cx="7740000" cy="57638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1">
                <a:solidFill>
                  <a:srgbClr val="006AA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pic>
        <p:nvPicPr>
          <p:cNvPr id="11" name="Obrázek 5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156" y="6986588"/>
            <a:ext cx="90011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ovéPole 8"/>
          <p:cNvSpPr txBox="1">
            <a:spLocks noChangeArrowheads="1"/>
          </p:cNvSpPr>
          <p:nvPr userDrawn="1"/>
        </p:nvSpPr>
        <p:spPr bwMode="auto">
          <a:xfrm>
            <a:off x="9703667" y="7092999"/>
            <a:ext cx="611585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fld id="{FE221A18-2CBB-4A5C-85AF-0BBE21BF1B88}" type="slidenum">
              <a:rPr lang="cs-CZ" sz="1200" b="1" smtClean="0">
                <a:solidFill>
                  <a:srgbClr val="006AAF"/>
                </a:solidFill>
                <a:latin typeface="Arial" charset="0"/>
              </a:rPr>
              <a:pPr algn="r"/>
              <a:t>‹#›</a:t>
            </a:fld>
            <a:endParaRPr lang="cs-CZ" sz="1200" b="1" dirty="0">
              <a:solidFill>
                <a:srgbClr val="006AAF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děkov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0" y="0"/>
            <a:ext cx="10691813" cy="107950"/>
          </a:xfrm>
          <a:prstGeom prst="rect">
            <a:avLst/>
          </a:prstGeom>
          <a:solidFill>
            <a:srgbClr val="006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anchor="ctr"/>
          <a:lstStyle/>
          <a:p>
            <a:pPr algn="ctr" defTabSz="104299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Obrázek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7463" y="1187450"/>
            <a:ext cx="374491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3240000" y="3959999"/>
            <a:ext cx="6570662" cy="147681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4300" b="1">
                <a:solidFill>
                  <a:srgbClr val="006AA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8" name="TextovéPole 7"/>
          <p:cNvSpPr txBox="1">
            <a:spLocks noChangeArrowheads="1"/>
          </p:cNvSpPr>
          <p:nvPr userDrawn="1"/>
        </p:nvSpPr>
        <p:spPr bwMode="auto">
          <a:xfrm>
            <a:off x="3197225" y="7091363"/>
            <a:ext cx="6037907" cy="217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cs-CZ" sz="1200" b="1" dirty="0">
                <a:solidFill>
                  <a:srgbClr val="006AAF"/>
                </a:solidFill>
                <a:latin typeface="Arial" charset="0"/>
              </a:rPr>
              <a:t>ČESKÝ STATISTICKÝ ÚŘAD  |  Na padesátém 81, 100 82 Praha 10  |  </a:t>
            </a:r>
            <a:r>
              <a:rPr lang="cs-CZ" sz="1200" b="1" dirty="0" smtClean="0">
                <a:solidFill>
                  <a:srgbClr val="006AAF"/>
                </a:solidFill>
                <a:latin typeface="Arial" charset="0"/>
              </a:rPr>
              <a:t>www.</a:t>
            </a:r>
            <a:r>
              <a:rPr lang="cs-CZ" sz="1200" b="1" dirty="0" err="1" smtClean="0">
                <a:solidFill>
                  <a:srgbClr val="006AAF"/>
                </a:solidFill>
                <a:latin typeface="Arial" charset="0"/>
              </a:rPr>
              <a:t>czso.cz</a:t>
            </a:r>
            <a:endParaRPr lang="cs-CZ" sz="1200" b="1" dirty="0">
              <a:solidFill>
                <a:srgbClr val="006AAF"/>
              </a:solidFill>
              <a:latin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370" r:id="rId1"/>
    <p:sldLayoutId id="2147484371" r:id="rId2"/>
    <p:sldLayoutId id="2147484372" r:id="rId3"/>
    <p:sldLayoutId id="2147484373" r:id="rId4"/>
    <p:sldLayoutId id="2147484374" r:id="rId5"/>
  </p:sldLayoutIdLst>
  <p:timing>
    <p:tnLst>
      <p:par>
        <p:cTn id="1" dur="indefinite" restart="never" nodeType="tmRoot"/>
      </p:par>
    </p:tnLst>
  </p:timing>
  <p:txStyles>
    <p:titleStyle>
      <a:lvl1pPr algn="ctr" defTabSz="1042988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Arial" charset="0"/>
        </a:defRPr>
      </a:lvl2pPr>
      <a:lvl3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Arial" charset="0"/>
        </a:defRPr>
      </a:lvl3pPr>
      <a:lvl4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Arial" charset="0"/>
        </a:defRPr>
      </a:lvl4pPr>
      <a:lvl5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Arial" charset="0"/>
        </a:defRPr>
      </a:lvl5pPr>
      <a:lvl6pPr marL="457200" algn="ctr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6pPr>
      <a:lvl7pPr marL="914400" algn="ctr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7pPr>
      <a:lvl8pPr marL="1371600" algn="ctr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8pPr>
      <a:lvl9pPr marL="1828800" algn="ctr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9pPr>
    </p:titleStyle>
    <p:bodyStyle>
      <a:lvl1pPr marL="390525" indent="-390525" algn="l" defTabSz="10429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6138" indent="-325438" algn="l" defTabSz="10429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338" indent="-260350" algn="l" defTabSz="10429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4038" indent="-260350" algn="l" defTabSz="10429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325" indent="-260350" algn="l" defTabSz="104298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222" indent="-260748" algn="l" defTabSz="104299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718" indent="-260748" algn="l" defTabSz="104299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213" indent="-260748" algn="l" defTabSz="104299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708" indent="-260748" algn="l" defTabSz="104299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Zástupný symbol pro text 3"/>
          <p:cNvSpPr>
            <a:spLocks noGrp="1"/>
          </p:cNvSpPr>
          <p:nvPr>
            <p:ph type="body" sz="quarter" idx="12"/>
          </p:nvPr>
        </p:nvSpPr>
        <p:spPr bwMode="auto">
          <a:xfrm>
            <a:off x="2826420" y="2772520"/>
            <a:ext cx="7650956" cy="1584176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z="3800" cap="none" dirty="0" smtClean="0">
                <a:latin typeface="Arial" charset="0"/>
                <a:cs typeface="Arial" charset="0"/>
              </a:rPr>
              <a:t>ŽIVOTNÍ PODMÍNKY STAROBNÍCH DŮCHODCŮ V ČR</a:t>
            </a:r>
          </a:p>
          <a:p>
            <a:endParaRPr lang="cs-CZ" sz="3800" cap="none" dirty="0" smtClean="0">
              <a:latin typeface="Arial" charset="0"/>
              <a:cs typeface="Arial" charset="0"/>
            </a:endParaRPr>
          </a:p>
        </p:txBody>
      </p:sp>
      <p:sp>
        <p:nvSpPr>
          <p:cNvPr id="6147" name="Zástupný symbol pro text 4"/>
          <p:cNvSpPr>
            <a:spLocks noGrp="1"/>
          </p:cNvSpPr>
          <p:nvPr>
            <p:ph type="body" sz="quarter" idx="11"/>
          </p:nvPr>
        </p:nvSpPr>
        <p:spPr bwMode="auto">
          <a:xfrm>
            <a:off x="2898428" y="4428703"/>
            <a:ext cx="7056784" cy="719335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z="3200" dirty="0" smtClean="0">
                <a:latin typeface="Arial" charset="0"/>
                <a:cs typeface="Arial" charset="0"/>
              </a:rPr>
              <a:t>Sekce demografie a sociálních statistik</a:t>
            </a:r>
          </a:p>
        </p:txBody>
      </p:sp>
      <p:sp>
        <p:nvSpPr>
          <p:cNvPr id="6148" name="Zástupný symbol pro text 3"/>
          <p:cNvSpPr txBox="1">
            <a:spLocks/>
          </p:cNvSpPr>
          <p:nvPr/>
        </p:nvSpPr>
        <p:spPr bwMode="auto">
          <a:xfrm>
            <a:off x="3203575" y="6353175"/>
            <a:ext cx="58578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spcBef>
                <a:spcPct val="20000"/>
              </a:spcBef>
              <a:buFont typeface="Arial" charset="0"/>
              <a:buNone/>
            </a:pPr>
            <a:endParaRPr lang="cs-CZ" sz="2000" dirty="0">
              <a:solidFill>
                <a:srgbClr val="006AA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378148" y="396255"/>
            <a:ext cx="10153128" cy="540351"/>
          </a:xfrm>
        </p:spPr>
        <p:txBody>
          <a:bodyPr/>
          <a:lstStyle/>
          <a:p>
            <a:r>
              <a:rPr lang="cs-CZ" sz="2000" dirty="0" smtClean="0"/>
              <a:t>ZAMĚSTNANOST OSOB VE VĚKU 60 A VÍCE LET</a:t>
            </a:r>
            <a:endParaRPr lang="cs-CZ" sz="20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6786860" y="54027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cs-CZ" sz="3600" b="1" cap="al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ástupný symbol pro text 6"/>
          <p:cNvSpPr txBox="1">
            <a:spLocks/>
          </p:cNvSpPr>
          <p:nvPr/>
        </p:nvSpPr>
        <p:spPr>
          <a:xfrm>
            <a:off x="5994772" y="1116335"/>
            <a:ext cx="4464496" cy="5904656"/>
          </a:xfrm>
          <a:prstGeom prst="rect">
            <a:avLst/>
          </a:prstGeom>
        </p:spPr>
        <p:txBody>
          <a:bodyPr/>
          <a:lstStyle/>
          <a:p>
            <a:pPr marL="288000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r>
              <a:rPr lang="cs-CZ" sz="1800" dirty="0" smtClean="0">
                <a:solidFill>
                  <a:srgbClr val="006AAF"/>
                </a:solidFill>
                <a:latin typeface="Arial" pitchFamily="34" charset="0"/>
                <a:cs typeface="Arial" pitchFamily="34" charset="0"/>
              </a:rPr>
              <a:t>Mladší šedesátníci (60-64 let)</a:t>
            </a:r>
          </a:p>
          <a:p>
            <a:pPr marL="808700" lvl="1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r>
              <a:rPr lang="cs-CZ" sz="1800" dirty="0" smtClean="0">
                <a:solidFill>
                  <a:srgbClr val="006AAF"/>
                </a:solidFill>
                <a:latin typeface="Arial" pitchFamily="34" charset="0"/>
                <a:cs typeface="Arial" pitchFamily="34" charset="0"/>
              </a:rPr>
              <a:t>od roku 1995 vzrostl jejich počet   o 230 tis. na 724 tis.</a:t>
            </a:r>
          </a:p>
          <a:p>
            <a:pPr marL="808700" lvl="1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r>
              <a:rPr lang="cs-CZ" sz="1800" dirty="0" smtClean="0">
                <a:solidFill>
                  <a:srgbClr val="006AAF"/>
                </a:solidFill>
                <a:latin typeface="Arial" pitchFamily="34" charset="0"/>
                <a:cs typeface="Arial" pitchFamily="34" charset="0"/>
              </a:rPr>
              <a:t>počet pracujících se od roku 1995 zvýšil o 153,7 tis. na 248,5 tis. </a:t>
            </a:r>
          </a:p>
          <a:p>
            <a:pPr marL="808700" lvl="1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r>
              <a:rPr lang="cs-CZ" sz="1800" dirty="0" smtClean="0">
                <a:solidFill>
                  <a:srgbClr val="006AAF"/>
                </a:solidFill>
                <a:latin typeface="Arial" pitchFamily="34" charset="0"/>
                <a:cs typeface="Arial" pitchFamily="34" charset="0"/>
              </a:rPr>
              <a:t>míra zaměstnanosti je 34,3 % </a:t>
            </a:r>
          </a:p>
          <a:p>
            <a:pPr marL="808700" lvl="1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endParaRPr lang="cs-CZ" sz="1800" dirty="0" smtClean="0">
              <a:solidFill>
                <a:srgbClr val="006AAF"/>
              </a:solidFill>
              <a:latin typeface="Arial" pitchFamily="34" charset="0"/>
              <a:cs typeface="Arial" pitchFamily="34" charset="0"/>
            </a:endParaRPr>
          </a:p>
          <a:p>
            <a:pPr marL="288000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endParaRPr lang="cs-CZ" sz="1800" dirty="0" smtClean="0">
              <a:solidFill>
                <a:srgbClr val="006AAF"/>
              </a:solidFill>
              <a:latin typeface="Arial" pitchFamily="34" charset="0"/>
              <a:cs typeface="Arial" pitchFamily="34" charset="0"/>
            </a:endParaRPr>
          </a:p>
          <a:p>
            <a:pPr marL="288000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endParaRPr lang="cs-CZ" sz="1800" dirty="0" smtClean="0">
              <a:solidFill>
                <a:srgbClr val="006AAF"/>
              </a:solidFill>
              <a:latin typeface="Arial" pitchFamily="34" charset="0"/>
              <a:cs typeface="Arial" pitchFamily="34" charset="0"/>
            </a:endParaRPr>
          </a:p>
          <a:p>
            <a:pPr marL="288000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r>
              <a:rPr lang="cs-CZ" sz="1800" dirty="0" smtClean="0">
                <a:solidFill>
                  <a:srgbClr val="006AAF"/>
                </a:solidFill>
                <a:latin typeface="Arial" pitchFamily="34" charset="0"/>
                <a:cs typeface="Arial" pitchFamily="34" charset="0"/>
              </a:rPr>
              <a:t>Obyvatelé 65letí a starší</a:t>
            </a:r>
          </a:p>
          <a:p>
            <a:pPr marL="808700" lvl="1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r>
              <a:rPr lang="cs-CZ" sz="1800" dirty="0" smtClean="0">
                <a:solidFill>
                  <a:srgbClr val="006AAF"/>
                </a:solidFill>
                <a:latin typeface="Arial" pitchFamily="34" charset="0"/>
                <a:cs typeface="Arial" pitchFamily="34" charset="0"/>
              </a:rPr>
              <a:t>od roku 1995 vzrostl jejich počet o 550 tis. na 1 909,5 tis.</a:t>
            </a:r>
          </a:p>
          <a:p>
            <a:pPr marL="808700" lvl="1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r>
              <a:rPr lang="cs-CZ" sz="1800" dirty="0" smtClean="0">
                <a:solidFill>
                  <a:srgbClr val="006AAF"/>
                </a:solidFill>
                <a:latin typeface="Arial" pitchFamily="34" charset="0"/>
                <a:cs typeface="Arial" pitchFamily="34" charset="0"/>
              </a:rPr>
              <a:t>počet pracujících se od roku 1995 zvýšil o  34,7 tis. na  107,6 tis.</a:t>
            </a:r>
          </a:p>
          <a:p>
            <a:pPr marL="808700" lvl="1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r>
              <a:rPr lang="cs-CZ" sz="1800" dirty="0" smtClean="0">
                <a:solidFill>
                  <a:srgbClr val="006AAF"/>
                </a:solidFill>
                <a:latin typeface="Arial" pitchFamily="34" charset="0"/>
                <a:cs typeface="Arial" pitchFamily="34" charset="0"/>
              </a:rPr>
              <a:t>míra zaměstnanosti je 5,6 %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140" y="1188343"/>
            <a:ext cx="5683115" cy="4442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378148" y="396255"/>
            <a:ext cx="10153128" cy="540351"/>
          </a:xfrm>
        </p:spPr>
        <p:txBody>
          <a:bodyPr/>
          <a:lstStyle/>
          <a:p>
            <a:r>
              <a:rPr lang="cs-CZ" sz="2000" dirty="0" smtClean="0"/>
              <a:t>ZAMĚSTNANOST OSOB VE VĚKU 65 A VÍCE LET</a:t>
            </a:r>
            <a:endParaRPr lang="cs-CZ" sz="20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6786860" y="54027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cs-CZ" sz="3600" b="1" cap="al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ástupný symbol pro text 6"/>
          <p:cNvSpPr txBox="1">
            <a:spLocks/>
          </p:cNvSpPr>
          <p:nvPr/>
        </p:nvSpPr>
        <p:spPr>
          <a:xfrm>
            <a:off x="306140" y="1116335"/>
            <a:ext cx="10153128" cy="5904656"/>
          </a:xfrm>
          <a:prstGeom prst="rect">
            <a:avLst/>
          </a:prstGeom>
        </p:spPr>
        <p:txBody>
          <a:bodyPr/>
          <a:lstStyle/>
          <a:p>
            <a:pPr marL="288000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r>
              <a:rPr lang="cs-CZ" sz="1800" dirty="0" smtClean="0">
                <a:solidFill>
                  <a:srgbClr val="006AAF"/>
                </a:solidFill>
                <a:latin typeface="Arial" pitchFamily="34" charset="0"/>
                <a:cs typeface="Arial" pitchFamily="34" charset="0"/>
              </a:rPr>
              <a:t>Vyšší podíl pracovníků v řídících funkcích, nižší podíl pracovníků ve fyzicky náročných profesích, vyšší podíl na pozicích pomocných a nekvalifikovaných pracovníků </a:t>
            </a:r>
          </a:p>
          <a:p>
            <a:pPr marL="288000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endParaRPr lang="cs-CZ" sz="1800" dirty="0" smtClean="0">
              <a:solidFill>
                <a:srgbClr val="006AAF"/>
              </a:solidFill>
              <a:latin typeface="Arial" pitchFamily="34" charset="0"/>
              <a:cs typeface="Arial" pitchFamily="34" charset="0"/>
            </a:endParaRPr>
          </a:p>
          <a:p>
            <a:pPr marL="288000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r>
              <a:rPr lang="cs-CZ" sz="1800" dirty="0" smtClean="0">
                <a:solidFill>
                  <a:srgbClr val="006AAF"/>
                </a:solidFill>
                <a:latin typeface="Arial" pitchFamily="34" charset="0"/>
                <a:cs typeface="Arial" pitchFamily="34" charset="0"/>
              </a:rPr>
              <a:t>2 z pěti pracujících v tomto věku jsou z Prahy</a:t>
            </a:r>
          </a:p>
          <a:p>
            <a:pPr marL="288000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endParaRPr lang="cs-CZ" sz="1800" dirty="0" smtClean="0">
              <a:solidFill>
                <a:srgbClr val="006AAF"/>
              </a:solidFill>
              <a:latin typeface="Arial" pitchFamily="34" charset="0"/>
              <a:cs typeface="Arial" pitchFamily="34" charset="0"/>
            </a:endParaRPr>
          </a:p>
          <a:p>
            <a:pPr marL="288000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r>
              <a:rPr lang="cs-CZ" sz="1800" dirty="0" smtClean="0">
                <a:solidFill>
                  <a:srgbClr val="006AAF"/>
                </a:solidFill>
                <a:latin typeface="Arial" pitchFamily="34" charset="0"/>
                <a:cs typeface="Arial" pitchFamily="34" charset="0"/>
              </a:rPr>
              <a:t>Mezi pracujícími ve věku 65 a více let dominují muži (62,1 tis. mužů, 45,5 tis. žen)</a:t>
            </a:r>
          </a:p>
          <a:p>
            <a:pPr marL="288000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endParaRPr lang="cs-CZ" sz="1800" dirty="0" smtClean="0">
              <a:solidFill>
                <a:srgbClr val="006AAF"/>
              </a:solidFill>
              <a:latin typeface="Arial" pitchFamily="34" charset="0"/>
              <a:cs typeface="Arial" pitchFamily="34" charset="0"/>
            </a:endParaRPr>
          </a:p>
          <a:p>
            <a:pPr marL="288000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r>
              <a:rPr lang="cs-CZ" sz="1800" dirty="0" smtClean="0">
                <a:solidFill>
                  <a:srgbClr val="006AAF"/>
                </a:solidFill>
                <a:latin typeface="Arial" pitchFamily="34" charset="0"/>
                <a:cs typeface="Arial" pitchFamily="34" charset="0"/>
              </a:rPr>
              <a:t>Pracují spíše lidé s vyšším vzděláním, mezi pracujícími ve věku 65+ je</a:t>
            </a:r>
          </a:p>
          <a:p>
            <a:pPr marL="808700" lvl="1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r>
              <a:rPr lang="cs-CZ" sz="1800" dirty="0" smtClean="0">
                <a:solidFill>
                  <a:srgbClr val="006AAF"/>
                </a:solidFill>
                <a:latin typeface="Arial" pitchFamily="34" charset="0"/>
                <a:cs typeface="Arial" pitchFamily="34" charset="0"/>
              </a:rPr>
              <a:t>69 % s maturitou a terciárním vzděláním (v rámci zaměstnaných 15+ se jedná o 61 %)</a:t>
            </a:r>
          </a:p>
          <a:p>
            <a:pPr marL="808700" lvl="1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r>
              <a:rPr lang="cs-CZ" sz="1800" dirty="0" smtClean="0">
                <a:solidFill>
                  <a:srgbClr val="006AAF"/>
                </a:solidFill>
                <a:latin typeface="Arial" pitchFamily="34" charset="0"/>
                <a:cs typeface="Arial" pitchFamily="34" charset="0"/>
              </a:rPr>
              <a:t>33 % s terciárním vzděláním (23 % mezi pracujícími 15+)</a:t>
            </a:r>
          </a:p>
          <a:p>
            <a:pPr marL="808700" lvl="1" indent="-288000" eaLnBrk="0" hangingPunct="0">
              <a:spcBef>
                <a:spcPts val="0"/>
              </a:spcBef>
              <a:buFont typeface="Arial" pitchFamily="34" charset="0"/>
              <a:buChar char="■"/>
            </a:pPr>
            <a:endParaRPr lang="cs-CZ" sz="1800" dirty="0" smtClean="0">
              <a:solidFill>
                <a:srgbClr val="006AAF"/>
              </a:solidFill>
              <a:latin typeface="Arial" pitchFamily="34" charset="0"/>
              <a:cs typeface="Arial" pitchFamily="34" charset="0"/>
            </a:endParaRPr>
          </a:p>
          <a:p>
            <a:pPr marL="808700" lvl="1" indent="-288000" eaLnBrk="0" hangingPunct="0">
              <a:spcBef>
                <a:spcPts val="0"/>
              </a:spcBef>
            </a:pPr>
            <a:endParaRPr lang="cs-CZ" sz="1800" dirty="0" smtClean="0">
              <a:solidFill>
                <a:srgbClr val="006AAF"/>
              </a:solidFill>
              <a:latin typeface="Arial" pitchFamily="34" charset="0"/>
              <a:cs typeface="Arial" pitchFamily="34" charset="0"/>
            </a:endParaRPr>
          </a:p>
          <a:p>
            <a:pPr marL="808700" lvl="1" indent="-288000" eaLnBrk="0" hangingPunct="0">
              <a:spcBef>
                <a:spcPts val="0"/>
              </a:spcBef>
            </a:pPr>
            <a:endParaRPr lang="cs-CZ" sz="1800" dirty="0" smtClean="0">
              <a:solidFill>
                <a:srgbClr val="006AAF"/>
              </a:solidFill>
              <a:latin typeface="Arial" pitchFamily="34" charset="0"/>
              <a:cs typeface="Arial" pitchFamily="34" charset="0"/>
            </a:endParaRPr>
          </a:p>
          <a:p>
            <a:pPr marL="808700" lvl="1" indent="-288000" eaLnBrk="0" hangingPunct="0">
              <a:spcBef>
                <a:spcPts val="0"/>
              </a:spcBef>
            </a:pPr>
            <a:endParaRPr lang="cs-CZ" sz="1800" dirty="0" smtClean="0">
              <a:solidFill>
                <a:srgbClr val="006AA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3203575" y="2989263"/>
            <a:ext cx="6570663" cy="1477962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cs-CZ" dirty="0" smtClean="0">
                <a:latin typeface="Arial" charset="0"/>
                <a:cs typeface="Arial" charset="0"/>
              </a:rPr>
              <a:t>Děkujeme za pozornost</a:t>
            </a:r>
          </a:p>
        </p:txBody>
      </p:sp>
      <p:sp>
        <p:nvSpPr>
          <p:cNvPr id="28675" name="Zástupný symbol pro text 1"/>
          <p:cNvSpPr txBox="1">
            <a:spLocks/>
          </p:cNvSpPr>
          <p:nvPr/>
        </p:nvSpPr>
        <p:spPr bwMode="auto">
          <a:xfrm>
            <a:off x="3203575" y="4157663"/>
            <a:ext cx="7072313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spcBef>
                <a:spcPct val="20000"/>
              </a:spcBef>
            </a:pPr>
            <a:endParaRPr lang="cs-CZ" sz="1600" dirty="0">
              <a:solidFill>
                <a:srgbClr val="006AAF"/>
              </a:solidFill>
              <a:latin typeface="Arial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cs-CZ" sz="2400" dirty="0" smtClean="0">
                <a:solidFill>
                  <a:srgbClr val="006AAF"/>
                </a:solidFill>
                <a:latin typeface="Arial" charset="0"/>
              </a:rPr>
              <a:t>Sekce demografie a sociálních statistik</a:t>
            </a:r>
            <a:endParaRPr lang="cs-CZ" sz="2400" dirty="0">
              <a:solidFill>
                <a:srgbClr val="006AA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64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Zástupný symbol pro text 1"/>
          <p:cNvSpPr>
            <a:spLocks noGrp="1"/>
          </p:cNvSpPr>
          <p:nvPr>
            <p:ph type="body" sz="quarter" idx="12"/>
          </p:nvPr>
        </p:nvSpPr>
        <p:spPr bwMode="auto">
          <a:xfrm>
            <a:off x="666180" y="1620391"/>
            <a:ext cx="10027220" cy="504056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cs-CZ" dirty="0" smtClean="0"/>
              <a:t>Porovnání životní úrovně osob vždy </a:t>
            </a:r>
            <a:r>
              <a:rPr lang="cs-CZ" b="1" dirty="0" smtClean="0"/>
              <a:t>v rámci země </a:t>
            </a:r>
            <a:r>
              <a:rPr lang="cs-CZ" dirty="0" smtClean="0"/>
              <a:t>- vůči standardům dané země, která je v ČR nižší než v některých vyspělejších zemích EU</a:t>
            </a:r>
          </a:p>
          <a:p>
            <a:endParaRPr lang="cs-CZ" dirty="0" smtClean="0"/>
          </a:p>
          <a:p>
            <a:r>
              <a:rPr lang="cs-CZ" dirty="0" smtClean="0"/>
              <a:t>ČR má </a:t>
            </a:r>
            <a:r>
              <a:rPr lang="cs-CZ" b="1" dirty="0" smtClean="0"/>
              <a:t>vyrovnané podmínky</a:t>
            </a:r>
            <a:r>
              <a:rPr lang="cs-CZ" dirty="0" smtClean="0"/>
              <a:t> pro životní úroveň všech osob v populaci, starobní důchodci jsou ve spodním pásmu, ale stále nad hranicí příjmové chudoby</a:t>
            </a:r>
          </a:p>
          <a:p>
            <a:endParaRPr lang="cs-CZ" dirty="0" smtClean="0"/>
          </a:p>
          <a:p>
            <a:r>
              <a:rPr lang="cs-CZ" dirty="0" smtClean="0"/>
              <a:t>Starobní důchodci v ČR jsou dobře příjmově zabezpečeni ve srovnání s celkovou populací ČR, ale majetkové poměry   a materiální zabezpečení nemusí být dostačující</a:t>
            </a:r>
            <a:endParaRPr lang="cs-CZ" dirty="0"/>
          </a:p>
        </p:txBody>
      </p:sp>
      <p:sp>
        <p:nvSpPr>
          <p:cNvPr id="12291" name="Zástupný symbol pro text 2"/>
          <p:cNvSpPr>
            <a:spLocks noGrp="1"/>
          </p:cNvSpPr>
          <p:nvPr>
            <p:ph type="body" sz="quarter" idx="10"/>
          </p:nvPr>
        </p:nvSpPr>
        <p:spPr bwMode="auto">
          <a:xfrm>
            <a:off x="954212" y="540271"/>
            <a:ext cx="8170863" cy="118745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dirty="0" smtClean="0"/>
              <a:t>starobní důchodci v ČR</a:t>
            </a:r>
            <a:endParaRPr lang="cs-CZ" cap="none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Zástupný symbol pro text 2"/>
          <p:cNvSpPr>
            <a:spLocks noGrp="1"/>
          </p:cNvSpPr>
          <p:nvPr>
            <p:ph type="body" sz="quarter" idx="10"/>
          </p:nvPr>
        </p:nvSpPr>
        <p:spPr bwMode="auto">
          <a:xfrm>
            <a:off x="954212" y="540271"/>
            <a:ext cx="9217024" cy="576064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z="2200" dirty="0" smtClean="0"/>
              <a:t>Příjmová situace domácností nepracujících důchodců</a:t>
            </a:r>
            <a:endParaRPr lang="cs-CZ" sz="2200" cap="none" dirty="0" smtClean="0">
              <a:latin typeface="Arial" charset="0"/>
              <a:cs typeface="Arial" charset="0"/>
            </a:endParaRPr>
          </a:p>
        </p:txBody>
      </p:sp>
      <p:graphicFrame>
        <p:nvGraphicFramePr>
          <p:cNvPr id="5" name="Graf 4"/>
          <p:cNvGraphicFramePr/>
          <p:nvPr/>
        </p:nvGraphicFramePr>
        <p:xfrm>
          <a:off x="306140" y="1188343"/>
          <a:ext cx="532859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f 5"/>
          <p:cNvGraphicFramePr/>
          <p:nvPr/>
        </p:nvGraphicFramePr>
        <p:xfrm>
          <a:off x="5274692" y="1260351"/>
          <a:ext cx="4807099" cy="4680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Zástupný symbol pro text 3"/>
          <p:cNvSpPr>
            <a:spLocks noGrp="1"/>
          </p:cNvSpPr>
          <p:nvPr>
            <p:ph type="body" sz="quarter" idx="12"/>
          </p:nvPr>
        </p:nvSpPr>
        <p:spPr>
          <a:xfrm>
            <a:off x="594172" y="6084887"/>
            <a:ext cx="9721080" cy="648072"/>
          </a:xfrm>
        </p:spPr>
        <p:txBody>
          <a:bodyPr/>
          <a:lstStyle/>
          <a:p>
            <a:pPr marL="288000">
              <a:lnSpc>
                <a:spcPct val="100000"/>
              </a:lnSpc>
            </a:pPr>
            <a:r>
              <a:rPr lang="cs-CZ" sz="1800" dirty="0" smtClean="0"/>
              <a:t>Domácnosti nepracujících důchodců se svými příjmy pohybují </a:t>
            </a:r>
            <a:r>
              <a:rPr lang="cs-CZ" sz="1800" b="1" dirty="0" smtClean="0"/>
              <a:t>těsně nad hranicí </a:t>
            </a:r>
            <a:r>
              <a:rPr lang="cs-CZ" sz="1800" dirty="0" smtClean="0"/>
              <a:t>příjmové chudoby, a to především díky vypláceným </a:t>
            </a:r>
            <a:r>
              <a:rPr lang="cs-CZ" sz="1800" b="1" dirty="0" smtClean="0"/>
              <a:t>důchodům</a:t>
            </a:r>
            <a:r>
              <a:rPr lang="cs-CZ" sz="1800" dirty="0" smtClean="0"/>
              <a:t> a dále jiným sociálním transferům</a:t>
            </a:r>
          </a:p>
          <a:p>
            <a:endParaRPr lang="cs-CZ" sz="1800" dirty="0" smtClean="0"/>
          </a:p>
          <a:p>
            <a:endParaRPr lang="cs-CZ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Zástupný symbol pro text 2"/>
          <p:cNvSpPr>
            <a:spLocks noGrp="1"/>
          </p:cNvSpPr>
          <p:nvPr>
            <p:ph type="body" sz="quarter" idx="10"/>
          </p:nvPr>
        </p:nvSpPr>
        <p:spPr bwMode="auto">
          <a:xfrm>
            <a:off x="522164" y="468263"/>
            <a:ext cx="9577064" cy="432048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z="2200" dirty="0" smtClean="0"/>
              <a:t>Míra ohrožení příjmovou chudobou starobních důchodců</a:t>
            </a:r>
            <a:endParaRPr lang="cs-CZ" sz="2200" cap="none" dirty="0" smtClean="0">
              <a:latin typeface="Arial" charset="0"/>
              <a:cs typeface="Arial" charset="0"/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2"/>
          </p:nvPr>
        </p:nvSpPr>
        <p:spPr>
          <a:xfrm>
            <a:off x="5634732" y="4644727"/>
            <a:ext cx="4824536" cy="2376264"/>
          </a:xfrm>
        </p:spPr>
        <p:txBody>
          <a:bodyPr/>
          <a:lstStyle/>
          <a:p>
            <a:pPr marL="288000">
              <a:lnSpc>
                <a:spcPct val="100000"/>
              </a:lnSpc>
              <a:spcAft>
                <a:spcPts val="600"/>
              </a:spcAft>
            </a:pPr>
            <a:r>
              <a:rPr lang="cs-CZ" sz="1800" dirty="0" smtClean="0"/>
              <a:t>Z 2,2 milionu důchodců je přibližně 160 tis. ohroženo příjmovou chudobou</a:t>
            </a:r>
          </a:p>
          <a:p>
            <a:pPr marL="288000">
              <a:lnSpc>
                <a:spcPct val="100000"/>
              </a:lnSpc>
              <a:spcAft>
                <a:spcPts val="600"/>
              </a:spcAft>
            </a:pPr>
            <a:r>
              <a:rPr lang="cs-CZ" sz="1800" dirty="0" smtClean="0"/>
              <a:t>Více než polovinu z nich tvoří </a:t>
            </a:r>
            <a:r>
              <a:rPr lang="cs-CZ" sz="1800" b="1" dirty="0" smtClean="0"/>
              <a:t>ženy ve věku 65 let a více žijící samy</a:t>
            </a:r>
          </a:p>
          <a:p>
            <a:pPr marL="288000">
              <a:lnSpc>
                <a:spcPct val="100000"/>
              </a:lnSpc>
            </a:pPr>
            <a:r>
              <a:rPr lang="cs-CZ" sz="1800" dirty="0" smtClean="0"/>
              <a:t>Míra příjmové chudoby je pro ně vyšší (ohrožena je každá pátá starobní důchodkyně starší 65 let žijící sama)</a:t>
            </a:r>
          </a:p>
          <a:p>
            <a:endParaRPr lang="cs-CZ" sz="1800" dirty="0" smtClean="0"/>
          </a:p>
          <a:p>
            <a:endParaRPr lang="cs-CZ" sz="1800" dirty="0"/>
          </a:p>
        </p:txBody>
      </p:sp>
      <p:graphicFrame>
        <p:nvGraphicFramePr>
          <p:cNvPr id="6" name="Graf 5"/>
          <p:cNvGraphicFramePr>
            <a:graphicFrameLocks/>
          </p:cNvGraphicFramePr>
          <p:nvPr/>
        </p:nvGraphicFramePr>
        <p:xfrm>
          <a:off x="162124" y="1044327"/>
          <a:ext cx="5544616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Graf 7"/>
          <p:cNvGraphicFramePr>
            <a:graphicFrameLocks/>
          </p:cNvGraphicFramePr>
          <p:nvPr/>
        </p:nvGraphicFramePr>
        <p:xfrm>
          <a:off x="5490716" y="1116335"/>
          <a:ext cx="5040561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af 8"/>
          <p:cNvGraphicFramePr>
            <a:graphicFrameLocks/>
          </p:cNvGraphicFramePr>
          <p:nvPr/>
        </p:nvGraphicFramePr>
        <p:xfrm>
          <a:off x="378148" y="972319"/>
          <a:ext cx="6408712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 4"/>
          <p:cNvGraphicFramePr>
            <a:graphicFrameLocks/>
          </p:cNvGraphicFramePr>
          <p:nvPr/>
        </p:nvGraphicFramePr>
        <p:xfrm>
          <a:off x="4986660" y="3060551"/>
          <a:ext cx="5254749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Zástupný symbol pro text 2"/>
          <p:cNvSpPr>
            <a:spLocks noGrp="1"/>
          </p:cNvSpPr>
          <p:nvPr>
            <p:ph type="body" sz="quarter" idx="10"/>
          </p:nvPr>
        </p:nvSpPr>
        <p:spPr bwMode="auto">
          <a:xfrm>
            <a:off x="1242244" y="468263"/>
            <a:ext cx="8170863" cy="504056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z="2200" dirty="0" smtClean="0"/>
              <a:t>Materiální podmínky starobních důchodců</a:t>
            </a:r>
            <a:endParaRPr lang="cs-CZ" sz="2200" cap="none" dirty="0" smtClean="0">
              <a:latin typeface="Arial" charset="0"/>
              <a:cs typeface="Arial" charset="0"/>
            </a:endParaRPr>
          </a:p>
        </p:txBody>
      </p:sp>
      <p:sp>
        <p:nvSpPr>
          <p:cNvPr id="7" name="Zástupný symbol pro text 3"/>
          <p:cNvSpPr>
            <a:spLocks noGrp="1"/>
          </p:cNvSpPr>
          <p:nvPr>
            <p:ph type="body" sz="quarter" idx="12"/>
          </p:nvPr>
        </p:nvSpPr>
        <p:spPr>
          <a:xfrm>
            <a:off x="450156" y="6372919"/>
            <a:ext cx="10243244" cy="432048"/>
          </a:xfrm>
        </p:spPr>
        <p:txBody>
          <a:bodyPr/>
          <a:lstStyle/>
          <a:p>
            <a:pPr marL="288000">
              <a:lnSpc>
                <a:spcPct val="100000"/>
              </a:lnSpc>
            </a:pPr>
            <a:r>
              <a:rPr lang="cs-CZ" sz="1800" dirty="0" smtClean="0"/>
              <a:t>Starobní důchodkyně žijící samy: vyšší míra materiální deprivace (4 a více chybějících položek)</a:t>
            </a:r>
          </a:p>
        </p:txBody>
      </p:sp>
      <p:sp>
        <p:nvSpPr>
          <p:cNvPr id="8" name="Zástupný symbol pro text 3"/>
          <p:cNvSpPr txBox="1">
            <a:spLocks/>
          </p:cNvSpPr>
          <p:nvPr/>
        </p:nvSpPr>
        <p:spPr>
          <a:xfrm>
            <a:off x="6732960" y="1404367"/>
            <a:ext cx="3960440" cy="1512168"/>
          </a:xfrm>
          <a:prstGeom prst="rect">
            <a:avLst/>
          </a:prstGeom>
        </p:spPr>
        <p:txBody>
          <a:bodyPr/>
          <a:lstStyle/>
          <a:p>
            <a:pPr marL="288000" marR="0" lvl="0" indent="-288000" algn="l" defTabSz="1042988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■"/>
              <a:tabLst/>
              <a:defRPr/>
            </a:pP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AA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Starobní důchodci si</a:t>
            </a:r>
            <a:r>
              <a:rPr kumimoji="0" lang="cs-CZ" sz="1800" b="0" i="0" u="none" strike="noStrike" kern="1200" cap="none" spc="0" normalizeH="0" noProof="0" dirty="0" smtClean="0">
                <a:ln>
                  <a:noFill/>
                </a:ln>
                <a:solidFill>
                  <a:srgbClr val="006AA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častěji než ostatní nemohou dovolit týdenní dovolenou, jídlo s masem             a dostatečně vytápět byt</a:t>
            </a:r>
            <a:endParaRPr kumimoji="0" lang="cs-CZ" sz="1800" b="0" i="0" u="none" strike="noStrike" kern="1200" cap="none" spc="0" normalizeH="0" baseline="0" noProof="0" dirty="0" smtClean="0">
              <a:ln>
                <a:noFill/>
              </a:ln>
              <a:solidFill>
                <a:srgbClr val="006AA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-288000" algn="l" defTabSz="1042988" rtl="0" eaLnBrk="0" fontAlgn="base" latinLnBrk="0" hangingPunct="0">
              <a:lnSpc>
                <a:spcPts val="3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■"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6AA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/>
          <p:cNvGraphicFramePr>
            <a:graphicFrameLocks noGrp="1"/>
          </p:cNvGraphicFramePr>
          <p:nvPr/>
        </p:nvGraphicFramePr>
        <p:xfrm>
          <a:off x="450156" y="828303"/>
          <a:ext cx="604867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Graf 7"/>
          <p:cNvGraphicFramePr>
            <a:graphicFrameLocks noGrp="1"/>
          </p:cNvGraphicFramePr>
          <p:nvPr/>
        </p:nvGraphicFramePr>
        <p:xfrm>
          <a:off x="306140" y="3708623"/>
          <a:ext cx="6736081" cy="317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738188" y="324247"/>
            <a:ext cx="9379148" cy="540351"/>
          </a:xfrm>
        </p:spPr>
        <p:txBody>
          <a:bodyPr/>
          <a:lstStyle/>
          <a:p>
            <a:r>
              <a:rPr lang="cs-CZ" sz="2200" dirty="0" smtClean="0"/>
              <a:t>Struktura Výdajů domácností </a:t>
            </a:r>
            <a:r>
              <a:rPr lang="cs-CZ" sz="2200" dirty="0" err="1" smtClean="0"/>
              <a:t>NEPRACUJÍCích</a:t>
            </a:r>
            <a:r>
              <a:rPr lang="cs-CZ" sz="2200" dirty="0" smtClean="0"/>
              <a:t> důchodců</a:t>
            </a:r>
          </a:p>
          <a:p>
            <a:endParaRPr lang="cs-CZ" sz="2200" dirty="0"/>
          </a:p>
        </p:txBody>
      </p:sp>
      <p:graphicFrame>
        <p:nvGraphicFramePr>
          <p:cNvPr id="6" name="Graf 5"/>
          <p:cNvGraphicFramePr>
            <a:graphicFrameLocks noGrp="1"/>
          </p:cNvGraphicFramePr>
          <p:nvPr/>
        </p:nvGraphicFramePr>
        <p:xfrm>
          <a:off x="3978548" y="3564607"/>
          <a:ext cx="6192688" cy="3316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Zástupný symbol pro text 6"/>
          <p:cNvSpPr>
            <a:spLocks noGrp="1"/>
          </p:cNvSpPr>
          <p:nvPr>
            <p:ph type="body" sz="quarter" idx="12"/>
          </p:nvPr>
        </p:nvSpPr>
        <p:spPr>
          <a:xfrm>
            <a:off x="4122564" y="1044327"/>
            <a:ext cx="6048672" cy="2304256"/>
          </a:xfrm>
        </p:spPr>
        <p:txBody>
          <a:bodyPr/>
          <a:lstStyle/>
          <a:p>
            <a:pPr marL="288000">
              <a:lnSpc>
                <a:spcPct val="100000"/>
              </a:lnSpc>
              <a:spcAft>
                <a:spcPts val="0"/>
              </a:spcAft>
            </a:pPr>
            <a:r>
              <a:rPr lang="cs-CZ" sz="1800" dirty="0" smtClean="0"/>
              <a:t>Domácnosti nepracujících důchodců utratí za potraviny, nealkoholické nápoje a náklady na bydlení více než polovinu ze své spotřeby/spotřebních vydání</a:t>
            </a:r>
          </a:p>
          <a:p>
            <a:r>
              <a:rPr lang="cs-CZ" sz="1800" dirty="0" smtClean="0"/>
              <a:t>Průměr za všechny domácnosti v ČR činí jen cca 40 </a:t>
            </a:r>
            <a:r>
              <a:rPr lang="en-US" sz="1800" dirty="0" smtClean="0"/>
              <a:t>%</a:t>
            </a:r>
            <a:endParaRPr lang="cs-CZ" sz="1800" dirty="0" smtClean="0"/>
          </a:p>
          <a:p>
            <a:pPr marL="288000">
              <a:lnSpc>
                <a:spcPct val="100000"/>
              </a:lnSpc>
            </a:pPr>
            <a:r>
              <a:rPr lang="cs-CZ" sz="1800" dirty="0" smtClean="0"/>
              <a:t>Pro osaměle žijící starobní důchodkyně činí tento podíl dokonce 57 </a:t>
            </a:r>
            <a:r>
              <a:rPr lang="en-US" sz="1800" dirty="0" smtClean="0"/>
              <a:t>%, </a:t>
            </a:r>
            <a:r>
              <a:rPr lang="cs-CZ" sz="1800" dirty="0" smtClean="0"/>
              <a:t>přičemž více než 1/3 tvoří jen samotné náklady na bydlení</a:t>
            </a:r>
            <a:endParaRPr lang="en-US" sz="1800" dirty="0" smtClean="0"/>
          </a:p>
          <a:p>
            <a:endParaRPr lang="cs-CZ" sz="1800" dirty="0" smtClean="0"/>
          </a:p>
          <a:p>
            <a:endParaRPr lang="cs-CZ" sz="18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6786860" y="54027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cs-CZ" sz="3600" b="1" cap="al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4770636" y="3636615"/>
            <a:ext cx="792088" cy="57606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defRPr sz="1400" b="1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cs-CZ" sz="1400" b="1" dirty="0" smtClean="0"/>
              <a:t>Domácnosti osamělých</a:t>
            </a:r>
          </a:p>
          <a:p>
            <a:pPr algn="ctr">
              <a:defRPr sz="1400" b="1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cs-CZ" sz="1400" b="1" dirty="0" smtClean="0"/>
              <a:t> starobních důchodkyň</a:t>
            </a:r>
          </a:p>
          <a:p>
            <a:endParaRPr lang="cs-CZ" sz="3600" b="1" cap="al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954212" y="468263"/>
            <a:ext cx="9235132" cy="540351"/>
          </a:xfrm>
        </p:spPr>
        <p:txBody>
          <a:bodyPr/>
          <a:lstStyle/>
          <a:p>
            <a:r>
              <a:rPr lang="cs-CZ" sz="2200" dirty="0" smtClean="0"/>
              <a:t>Náklady na bydlení domácností nepracujících důchodců</a:t>
            </a:r>
            <a:endParaRPr lang="cs-CZ" sz="2200" dirty="0"/>
          </a:p>
        </p:txBody>
      </p:sp>
      <p:sp>
        <p:nvSpPr>
          <p:cNvPr id="6" name="Zástupný symbol pro text 3"/>
          <p:cNvSpPr>
            <a:spLocks noGrp="1"/>
          </p:cNvSpPr>
          <p:nvPr>
            <p:ph type="body" sz="quarter" idx="12"/>
          </p:nvPr>
        </p:nvSpPr>
        <p:spPr>
          <a:xfrm>
            <a:off x="306140" y="4860751"/>
            <a:ext cx="10081120" cy="2016224"/>
          </a:xfrm>
        </p:spPr>
        <p:txBody>
          <a:bodyPr/>
          <a:lstStyle/>
          <a:p>
            <a:pPr marL="288000">
              <a:lnSpc>
                <a:spcPct val="100000"/>
              </a:lnSpc>
              <a:spcAft>
                <a:spcPts val="600"/>
              </a:spcAft>
            </a:pPr>
            <a:r>
              <a:rPr lang="cs-CZ" sz="1800" dirty="0" smtClean="0"/>
              <a:t>Poměr nákladů na bydlení k čistému příjmu domácnosti přesahuje u domácnosti nepracujících důchodců jednu čtvrtinu</a:t>
            </a:r>
          </a:p>
          <a:p>
            <a:pPr marL="288000">
              <a:lnSpc>
                <a:spcPct val="100000"/>
              </a:lnSpc>
              <a:spcAft>
                <a:spcPts val="600"/>
              </a:spcAft>
            </a:pPr>
            <a:r>
              <a:rPr lang="cs-CZ" sz="1800" dirty="0" smtClean="0"/>
              <a:t>Domácnosti nepracujících důchodců jsou častěji vlastníci (80 % z nich)</a:t>
            </a:r>
          </a:p>
          <a:p>
            <a:pPr marL="288000">
              <a:lnSpc>
                <a:spcPct val="100000"/>
              </a:lnSpc>
              <a:spcAft>
                <a:spcPts val="600"/>
              </a:spcAft>
            </a:pPr>
            <a:r>
              <a:rPr lang="cs-CZ" sz="1800" dirty="0" smtClean="0"/>
              <a:t>U domácností nepracujících důchodců v nájmu tvoří náklady na bydlení až jednu třetinu příjmu</a:t>
            </a:r>
          </a:p>
          <a:p>
            <a:pPr marL="288000">
              <a:lnSpc>
                <a:spcPct val="100000"/>
              </a:lnSpc>
            </a:pPr>
            <a:r>
              <a:rPr lang="cs-CZ" sz="1800" dirty="0" smtClean="0"/>
              <a:t>Domácnosti nepracujících důchodců vnímají náklady na bydlení jako velkou zátěž pouze         v 27 % případů, zatímco průměr v populaci je 24 %</a:t>
            </a:r>
          </a:p>
          <a:p>
            <a:pPr marL="288000">
              <a:lnSpc>
                <a:spcPct val="100000"/>
              </a:lnSpc>
              <a:buNone/>
            </a:pPr>
            <a:endParaRPr lang="cs-CZ" sz="1800" dirty="0" smtClean="0"/>
          </a:p>
        </p:txBody>
      </p:sp>
      <p:graphicFrame>
        <p:nvGraphicFramePr>
          <p:cNvPr id="7" name="Chart 1"/>
          <p:cNvGraphicFramePr>
            <a:graphicFrameLocks/>
          </p:cNvGraphicFramePr>
          <p:nvPr/>
        </p:nvGraphicFramePr>
        <p:xfrm>
          <a:off x="234132" y="972319"/>
          <a:ext cx="10297144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666180" y="468263"/>
            <a:ext cx="9577064" cy="540351"/>
          </a:xfrm>
        </p:spPr>
        <p:txBody>
          <a:bodyPr/>
          <a:lstStyle/>
          <a:p>
            <a:r>
              <a:rPr lang="cs-CZ" sz="2200" dirty="0" smtClean="0"/>
              <a:t>Výdaje na stravování domácností nepracujících důchodců</a:t>
            </a:r>
            <a:endParaRPr lang="cs-CZ" sz="2200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12"/>
          </p:nvPr>
        </p:nvSpPr>
        <p:spPr>
          <a:xfrm>
            <a:off x="6354812" y="1548383"/>
            <a:ext cx="3960440" cy="4896544"/>
          </a:xfrm>
        </p:spPr>
        <p:txBody>
          <a:bodyPr/>
          <a:lstStyle/>
          <a:p>
            <a:pPr>
              <a:buNone/>
            </a:pPr>
            <a:r>
              <a:rPr lang="cs-CZ" sz="1800" dirty="0" smtClean="0"/>
              <a:t>Domácnosti nepracujících důchodců:</a:t>
            </a:r>
          </a:p>
          <a:p>
            <a:pPr marL="288000">
              <a:lnSpc>
                <a:spcPct val="100000"/>
              </a:lnSpc>
              <a:spcAft>
                <a:spcPts val="600"/>
              </a:spcAft>
            </a:pPr>
            <a:r>
              <a:rPr lang="cs-CZ" sz="1800" dirty="0" smtClean="0"/>
              <a:t>výrazně méně využívají stravovacích služeb - částečně resp. výrazně dotovaných (restaurace, kavárny apod. zařízení resp. závodní a školní jídelny) </a:t>
            </a:r>
          </a:p>
          <a:p>
            <a:pPr marL="288000">
              <a:lnSpc>
                <a:spcPct val="100000"/>
              </a:lnSpc>
              <a:spcAft>
                <a:spcPts val="600"/>
              </a:spcAft>
            </a:pPr>
            <a:r>
              <a:rPr lang="cs-CZ" sz="1800" dirty="0" smtClean="0"/>
              <a:t>vesměs se stravují doma a nadprůměrně tak utrácejí za nákup potřebných surovin (29 318 Kč / os. za rok, tj. zhruba 80 Kč /os./den)</a:t>
            </a:r>
          </a:p>
          <a:p>
            <a:pPr marL="288000">
              <a:lnSpc>
                <a:spcPct val="100000"/>
              </a:lnSpc>
              <a:spcAft>
                <a:spcPts val="600"/>
              </a:spcAft>
            </a:pPr>
            <a:r>
              <a:rPr lang="cs-CZ" sz="1800" dirty="0" smtClean="0"/>
              <a:t>výdaje za potraviny a nealko nápoje mají vyšší než je průměr za ČR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6786860" y="54027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cs-CZ" sz="3600" b="1" cap="al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Graf 9"/>
          <p:cNvGraphicFramePr/>
          <p:nvPr/>
        </p:nvGraphicFramePr>
        <p:xfrm>
          <a:off x="306140" y="1116335"/>
          <a:ext cx="6624736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378148" y="396255"/>
            <a:ext cx="10153128" cy="540351"/>
          </a:xfrm>
        </p:spPr>
        <p:txBody>
          <a:bodyPr/>
          <a:lstStyle/>
          <a:p>
            <a:r>
              <a:rPr lang="cs-CZ" sz="2000" dirty="0" smtClean="0"/>
              <a:t>NATURÁLNÍ Výdaje a spotřeba domácností nepracujících důchodců</a:t>
            </a:r>
            <a:endParaRPr lang="cs-CZ" sz="2000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12"/>
          </p:nvPr>
        </p:nvSpPr>
        <p:spPr>
          <a:xfrm>
            <a:off x="7002884" y="4500711"/>
            <a:ext cx="3690516" cy="2304256"/>
          </a:xfrm>
        </p:spPr>
        <p:txBody>
          <a:bodyPr/>
          <a:lstStyle/>
          <a:p>
            <a:pPr marL="288000">
              <a:lnSpc>
                <a:spcPct val="100000"/>
              </a:lnSpc>
            </a:pPr>
            <a:r>
              <a:rPr lang="cs-CZ" sz="1800" dirty="0" smtClean="0"/>
              <a:t>Po zohlednění „</a:t>
            </a:r>
            <a:r>
              <a:rPr lang="cs-CZ" sz="1800" dirty="0" err="1" smtClean="0"/>
              <a:t>naturálky</a:t>
            </a:r>
            <a:r>
              <a:rPr lang="cs-CZ" sz="1800" dirty="0" smtClean="0"/>
              <a:t>“ je spotřeba (na osobu) v domácnostech důchodců nižší než je průměr v ČR</a:t>
            </a:r>
          </a:p>
          <a:p>
            <a:pPr marL="288000">
              <a:lnSpc>
                <a:spcPct val="100000"/>
              </a:lnSpc>
            </a:pPr>
            <a:r>
              <a:rPr lang="cs-CZ" sz="1800" dirty="0" smtClean="0"/>
              <a:t>+ vliv volby spotřební jednotky - úspory z počtu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6786860" y="54027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endParaRPr lang="cs-CZ" sz="3600" b="1" cap="all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Graf 5"/>
          <p:cNvGraphicFramePr/>
          <p:nvPr/>
        </p:nvGraphicFramePr>
        <p:xfrm>
          <a:off x="234132" y="972319"/>
          <a:ext cx="7002884" cy="2857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Graf 7"/>
          <p:cNvGraphicFramePr/>
          <p:nvPr/>
        </p:nvGraphicFramePr>
        <p:xfrm>
          <a:off x="234132" y="3780631"/>
          <a:ext cx="6984776" cy="30015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Zástupný symbol pro text 6"/>
          <p:cNvSpPr txBox="1">
            <a:spLocks/>
          </p:cNvSpPr>
          <p:nvPr/>
        </p:nvSpPr>
        <p:spPr>
          <a:xfrm>
            <a:off x="7002884" y="1116335"/>
            <a:ext cx="3456384" cy="3276575"/>
          </a:xfrm>
          <a:prstGeom prst="rect">
            <a:avLst/>
          </a:prstGeom>
        </p:spPr>
        <p:txBody>
          <a:bodyPr/>
          <a:lstStyle/>
          <a:p>
            <a:pPr marL="288000" indent="-288000" eaLnBrk="0" hangingPunct="0">
              <a:spcBef>
                <a:spcPts val="0"/>
              </a:spcBef>
              <a:buFont typeface="Arial" pitchFamily="34" charset="0"/>
              <a:buChar char="■"/>
              <a:defRPr/>
            </a:pP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AA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Naturální</a:t>
            </a:r>
            <a:r>
              <a:rPr kumimoji="0" lang="cs-CZ" sz="1800" b="0" i="0" u="none" strike="noStrike" kern="1200" cap="none" spc="0" normalizeH="0" noProof="0" dirty="0" smtClean="0">
                <a:ln>
                  <a:noFill/>
                </a:ln>
                <a:solidFill>
                  <a:srgbClr val="006AA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vydání = bezplatně poskytnuté stravování (příp. darované potraviny) osobám mimo vlastní domácnost - nejčastěji jde o blízké příbuzné (vlastní potomky)</a:t>
            </a:r>
          </a:p>
          <a:p>
            <a:pPr marL="288000" indent="-288000" eaLnBrk="0" hangingPunct="0">
              <a:spcBef>
                <a:spcPts val="0"/>
              </a:spcBef>
              <a:buFont typeface="Arial" pitchFamily="34" charset="0"/>
              <a:buChar char="■"/>
              <a:defRPr/>
            </a:pPr>
            <a:r>
              <a:rPr lang="cs-CZ" sz="1800" dirty="0" smtClean="0">
                <a:solidFill>
                  <a:srgbClr val="006AAF"/>
                </a:solidFill>
                <a:latin typeface="Arial" pitchFamily="34" charset="0"/>
                <a:cs typeface="Arial" pitchFamily="34" charset="0"/>
              </a:rPr>
              <a:t>Naturální spotřeba = „bezplatně“ získané produkty z vlastního hospodářství příp. ve formě přijatých darů (za potraviny a nealko nápoje)</a:t>
            </a:r>
          </a:p>
          <a:p>
            <a:pPr marL="288000" indent="-288000" eaLnBrk="0" hangingPunct="0">
              <a:spcBef>
                <a:spcPts val="0"/>
              </a:spcBef>
              <a:defRPr/>
            </a:pPr>
            <a:endParaRPr kumimoji="0" lang="cs-CZ" sz="1800" b="0" i="0" u="none" strike="noStrike" kern="1200" cap="none" spc="0" normalizeH="0" noProof="0" dirty="0" smtClean="0">
              <a:ln>
                <a:noFill/>
              </a:ln>
              <a:solidFill>
                <a:srgbClr val="006AA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REPORTCONTROLSVISIBLE" val="Empty"/>
</p:tagLst>
</file>

<file path=ppt/theme/theme1.xml><?xml version="1.0" encoding="utf-8"?>
<a:theme xmlns:a="http://schemas.openxmlformats.org/drawingml/2006/main" name="13_Prezentace BILA CZ v03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3_Prezentace BILA CZ v0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3600" b="1" cap="all" dirty="0">
            <a:solidFill>
              <a:schemeClr val="bg1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BILA CZ v03</Template>
  <TotalTime>21995</TotalTime>
  <Words>1530</Words>
  <Application>Microsoft Office PowerPoint</Application>
  <PresentationFormat>Vlastní</PresentationFormat>
  <Paragraphs>115</Paragraphs>
  <Slides>12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13_Prezentace BILA CZ v03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CSU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System Service</dc:creator>
  <cp:keywords>Prezentace,modrá,ČSÚ</cp:keywords>
  <cp:lastModifiedBy>Končelová Hana Mgr.  (MPSV)</cp:lastModifiedBy>
  <cp:revision>1866</cp:revision>
  <dcterms:created xsi:type="dcterms:W3CDTF">2012-04-12T11:57:31Z</dcterms:created>
  <dcterms:modified xsi:type="dcterms:W3CDTF">2016-10-10T16:38:42Z</dcterms:modified>
</cp:coreProperties>
</file>