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42" r:id="rId1"/>
  </p:sldMasterIdLst>
  <p:notesMasterIdLst>
    <p:notesMasterId r:id="rId26"/>
  </p:notesMasterIdLst>
  <p:sldIdLst>
    <p:sldId id="256" r:id="rId2"/>
    <p:sldId id="298" r:id="rId3"/>
    <p:sldId id="299" r:id="rId4"/>
    <p:sldId id="300" r:id="rId5"/>
    <p:sldId id="303" r:id="rId6"/>
    <p:sldId id="304" r:id="rId7"/>
    <p:sldId id="312" r:id="rId8"/>
    <p:sldId id="313" r:id="rId9"/>
    <p:sldId id="284" r:id="rId10"/>
    <p:sldId id="259" r:id="rId11"/>
    <p:sldId id="260" r:id="rId12"/>
    <p:sldId id="293" r:id="rId13"/>
    <p:sldId id="294" r:id="rId14"/>
    <p:sldId id="295" r:id="rId15"/>
    <p:sldId id="296" r:id="rId16"/>
    <p:sldId id="301" r:id="rId17"/>
    <p:sldId id="305" r:id="rId18"/>
    <p:sldId id="311" r:id="rId19"/>
    <p:sldId id="306" r:id="rId20"/>
    <p:sldId id="307" r:id="rId21"/>
    <p:sldId id="310" r:id="rId22"/>
    <p:sldId id="308" r:id="rId23"/>
    <p:sldId id="309" r:id="rId24"/>
    <p:sldId id="297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358">
          <p15:clr>
            <a:srgbClr val="A4A3A4"/>
          </p15:clr>
        </p15:guide>
        <p15:guide id="2" pos="286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077" autoAdjust="0"/>
    <p:restoredTop sz="99774" autoAdjust="0"/>
  </p:normalViewPr>
  <p:slideViewPr>
    <p:cSldViewPr snapToGrid="0" snapToObjects="1" showGuides="1">
      <p:cViewPr varScale="1">
        <p:scale>
          <a:sx n="89" d="100"/>
          <a:sy n="89" d="100"/>
        </p:scale>
        <p:origin x="-108" y="-324"/>
      </p:cViewPr>
      <p:guideLst>
        <p:guide orient="horz" pos="1358"/>
        <p:guide pos="2861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file:///C:\Users\mholly\Disk%20Google\statistiky\vykony_lekari_pacienti%20v%20amb_historie_UZIS_ang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Se&#353;it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</a:t>
            </a:r>
            <a:r>
              <a:rPr lang="en-US"/>
              <a:t>ývoj</a:t>
            </a:r>
            <a:r>
              <a:rPr lang="cs-CZ"/>
              <a:t> ambulantní psychiatrické péče</a:t>
            </a:r>
            <a:r>
              <a:rPr lang="en-US"/>
              <a:t>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tx>
            <c:strRef>
              <c:f>List2!$C$3</c:f>
              <c:strCache>
                <c:ptCount val="1"/>
                <c:pt idx="0">
                  <c:v>Počet výkonů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List2!$A$4:$A$18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2015</c:v>
                </c:pt>
              </c:numCache>
            </c:numRef>
          </c:cat>
          <c:val>
            <c:numRef>
              <c:f>List2!$C$4:$C$18</c:f>
              <c:numCache>
                <c:formatCode>0.00%</c:formatCode>
                <c:ptCount val="15"/>
                <c:pt idx="0">
                  <c:v>0</c:v>
                </c:pt>
                <c:pt idx="1">
                  <c:v>4.4422318887904044E-2</c:v>
                </c:pt>
                <c:pt idx="2">
                  <c:v>0.1306638833170064</c:v>
                </c:pt>
                <c:pt idx="3">
                  <c:v>0.19055546485049213</c:v>
                </c:pt>
                <c:pt idx="4">
                  <c:v>0.28664419772667205</c:v>
                </c:pt>
                <c:pt idx="5">
                  <c:v>0.30682785604328955</c:v>
                </c:pt>
                <c:pt idx="6">
                  <c:v>0.29366574147501989</c:v>
                </c:pt>
                <c:pt idx="7">
                  <c:v>0.27895451400227023</c:v>
                </c:pt>
                <c:pt idx="8">
                  <c:v>0.23918342118766622</c:v>
                </c:pt>
                <c:pt idx="9">
                  <c:v>0.26821616830713246</c:v>
                </c:pt>
                <c:pt idx="10">
                  <c:v>0.29524255181850689</c:v>
                </c:pt>
                <c:pt idx="11">
                  <c:v>0.36018672933090756</c:v>
                </c:pt>
                <c:pt idx="12">
                  <c:v>0.37707001912581051</c:v>
                </c:pt>
                <c:pt idx="13">
                  <c:v>0.40722426956508229</c:v>
                </c:pt>
                <c:pt idx="14">
                  <c:v>0.48011226695277642</c:v>
                </c:pt>
              </c:numCache>
            </c:numRef>
          </c:val>
          <c:smooth val="0"/>
        </c:ser>
        <c:ser>
          <c:idx val="2"/>
          <c:order val="1"/>
          <c:tx>
            <c:strRef>
              <c:f>List2!$E$3</c:f>
              <c:strCache>
                <c:ptCount val="1"/>
                <c:pt idx="0">
                  <c:v>Počet psychiatrů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List2!$A$4:$A$18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2015</c:v>
                </c:pt>
              </c:numCache>
            </c:numRef>
          </c:cat>
          <c:val>
            <c:numRef>
              <c:f>List2!$E$4:$E$18</c:f>
              <c:numCache>
                <c:formatCode>0.00%</c:formatCode>
                <c:ptCount val="15"/>
                <c:pt idx="0">
                  <c:v>0</c:v>
                </c:pt>
                <c:pt idx="1">
                  <c:v>3.4188034188034289E-2</c:v>
                </c:pt>
                <c:pt idx="2">
                  <c:v>7.1794871794871762E-2</c:v>
                </c:pt>
                <c:pt idx="3">
                  <c:v>0.10769230769230775</c:v>
                </c:pt>
                <c:pt idx="4">
                  <c:v>0.17948717948717952</c:v>
                </c:pt>
                <c:pt idx="5">
                  <c:v>0.19658119658119655</c:v>
                </c:pt>
                <c:pt idx="6">
                  <c:v>0.23076923076923084</c:v>
                </c:pt>
                <c:pt idx="7">
                  <c:v>0.18803418803418803</c:v>
                </c:pt>
                <c:pt idx="8">
                  <c:v>0.22735042735042743</c:v>
                </c:pt>
                <c:pt idx="9">
                  <c:v>0.24786324786324787</c:v>
                </c:pt>
                <c:pt idx="10">
                  <c:v>0.2632478632478632</c:v>
                </c:pt>
                <c:pt idx="11">
                  <c:v>0.30598290598290601</c:v>
                </c:pt>
                <c:pt idx="12">
                  <c:v>0.29572649572649579</c:v>
                </c:pt>
                <c:pt idx="13">
                  <c:v>0.32307692307692304</c:v>
                </c:pt>
                <c:pt idx="14">
                  <c:v>0.32991452991452985</c:v>
                </c:pt>
              </c:numCache>
            </c:numRef>
          </c:val>
          <c:smooth val="0"/>
        </c:ser>
        <c:ser>
          <c:idx val="3"/>
          <c:order val="2"/>
          <c:tx>
            <c:strRef>
              <c:f>List2!$G$3</c:f>
              <c:strCache>
                <c:ptCount val="1"/>
                <c:pt idx="0">
                  <c:v>Počet pacientů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List2!$A$4:$A$18</c:f>
              <c:numCache>
                <c:formatCode>General</c:formatCode>
                <c:ptCount val="15"/>
                <c:pt idx="0">
                  <c:v>2000</c:v>
                </c:pt>
                <c:pt idx="1">
                  <c:v>2001</c:v>
                </c:pt>
                <c:pt idx="2">
                  <c:v>2002</c:v>
                </c:pt>
                <c:pt idx="3">
                  <c:v>2003</c:v>
                </c:pt>
                <c:pt idx="4">
                  <c:v>2004</c:v>
                </c:pt>
                <c:pt idx="5">
                  <c:v>2005</c:v>
                </c:pt>
                <c:pt idx="6">
                  <c:v>2006</c:v>
                </c:pt>
                <c:pt idx="7">
                  <c:v>2007</c:v>
                </c:pt>
                <c:pt idx="8">
                  <c:v>2008</c:v>
                </c:pt>
                <c:pt idx="9">
                  <c:v>2009</c:v>
                </c:pt>
                <c:pt idx="10">
                  <c:v>2010</c:v>
                </c:pt>
                <c:pt idx="11">
                  <c:v>2011</c:v>
                </c:pt>
                <c:pt idx="12">
                  <c:v>2012</c:v>
                </c:pt>
                <c:pt idx="13">
                  <c:v>2013</c:v>
                </c:pt>
                <c:pt idx="14">
                  <c:v>2015</c:v>
                </c:pt>
              </c:numCache>
            </c:numRef>
          </c:cat>
          <c:val>
            <c:numRef>
              <c:f>List2!$G$4:$G$18</c:f>
              <c:numCache>
                <c:formatCode>0.00%</c:formatCode>
                <c:ptCount val="15"/>
                <c:pt idx="0">
                  <c:v>0</c:v>
                </c:pt>
                <c:pt idx="1">
                  <c:v>3.7291638461474763E-2</c:v>
                </c:pt>
                <c:pt idx="2">
                  <c:v>0.11370123034501045</c:v>
                </c:pt>
                <c:pt idx="3">
                  <c:v>0.15816274372739558</c:v>
                </c:pt>
                <c:pt idx="4">
                  <c:v>0.24244676471482141</c:v>
                </c:pt>
                <c:pt idx="5">
                  <c:v>0.24378956209885305</c:v>
                </c:pt>
                <c:pt idx="6">
                  <c:v>0.26681605057317559</c:v>
                </c:pt>
                <c:pt idx="7">
                  <c:v>0.28432214980203407</c:v>
                </c:pt>
                <c:pt idx="8">
                  <c:v>0.28851079349378739</c:v>
                </c:pt>
                <c:pt idx="9">
                  <c:v>0.33442562256341679</c:v>
                </c:pt>
                <c:pt idx="10">
                  <c:v>0.36872221500783309</c:v>
                </c:pt>
                <c:pt idx="11">
                  <c:v>0.5374643233102443</c:v>
                </c:pt>
                <c:pt idx="12">
                  <c:v>0.59813058290116072</c:v>
                </c:pt>
                <c:pt idx="13">
                  <c:v>0.66662982723226261</c:v>
                </c:pt>
                <c:pt idx="14">
                  <c:v>0.79748626119343191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791232"/>
        <c:axId val="59792768"/>
      </c:lineChart>
      <c:catAx>
        <c:axId val="597912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792768"/>
        <c:crosses val="autoZero"/>
        <c:auto val="1"/>
        <c:lblAlgn val="ctr"/>
        <c:lblOffset val="100"/>
        <c:noMultiLvlLbl val="0"/>
      </c:catAx>
      <c:valAx>
        <c:axId val="597927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5979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zero"/>
    <c:showDLblsOverMax val="0"/>
  </c:chart>
  <c:spPr>
    <a:solidFill>
      <a:schemeClr val="bg1">
        <a:lumMod val="95000"/>
      </a:schemeClr>
    </a:solidFill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Vývoj</a:t>
            </a:r>
            <a:r>
              <a:rPr lang="cs-CZ" baseline="0"/>
              <a:t> počtu propuštěných/zemřelých nad 65 roků</a:t>
            </a:r>
            <a:endParaRPr lang="cs-CZ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1"/>
          <c:order val="0"/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List1!$A$5:$A$9</c:f>
              <c:numCache>
                <c:formatCode>General</c:formatCode>
                <c:ptCount val="5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</c:numCache>
            </c:numRef>
          </c:cat>
          <c:val>
            <c:numRef>
              <c:f>List1!$B$5:$B$9</c:f>
              <c:numCache>
                <c:formatCode>General</c:formatCode>
                <c:ptCount val="5"/>
                <c:pt idx="0">
                  <c:v>9968</c:v>
                </c:pt>
                <c:pt idx="1">
                  <c:v>10269</c:v>
                </c:pt>
                <c:pt idx="2">
                  <c:v>10534</c:v>
                </c:pt>
                <c:pt idx="3">
                  <c:v>10482</c:v>
                </c:pt>
                <c:pt idx="4">
                  <c:v>10597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7278464"/>
        <c:axId val="37280000"/>
      </c:lineChart>
      <c:catAx>
        <c:axId val="37278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280000"/>
        <c:crosses val="autoZero"/>
        <c:auto val="1"/>
        <c:lblAlgn val="ctr"/>
        <c:lblOffset val="100"/>
        <c:noMultiLvlLbl val="0"/>
      </c:catAx>
      <c:valAx>
        <c:axId val="372800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372784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9A54C5-F07C-EA44-9EE5-5C975C01B26A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5A1EB1-8B5F-3C49-9259-C1AB6F1026D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43970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C88D180-018F-428C-8D92-4DE097B01AB7}" type="slidenum">
              <a:rPr lang="cs-CZ" smtClean="0"/>
              <a:pPr>
                <a:defRPr/>
              </a:pPr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9805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forma pruh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40" y="1273835"/>
            <a:ext cx="9143999" cy="17688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chemeClr val="bg1">
              <a:alpha val="90000"/>
            </a:schemeClr>
          </a:solidFill>
          <a:effectLst>
            <a:softEdge rad="63500"/>
          </a:effectLst>
        </p:spPr>
        <p:txBody>
          <a:bodyPr anchor="ctr"/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46767"/>
            <a:ext cx="6400800" cy="98233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subtitle</a:t>
            </a:r>
            <a:r>
              <a:rPr lang="cs-CZ" dirty="0" smtClean="0"/>
              <a:t> style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0A99F-1C57-1B46-9DDF-3337FC69803B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859" y="355992"/>
            <a:ext cx="1283193" cy="561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Reforma logo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408" y="262580"/>
            <a:ext cx="3047715" cy="680001"/>
          </a:xfrm>
          <a:prstGeom prst="rect">
            <a:avLst/>
          </a:prstGeom>
        </p:spPr>
      </p:pic>
      <p:pic>
        <p:nvPicPr>
          <p:cNvPr id="8" name="Picture 7" descr="logo-cps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1551" y="288255"/>
            <a:ext cx="603733" cy="60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128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28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4971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3128962"/>
            <a:ext cx="5457919" cy="814388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cs-CZ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3943349"/>
            <a:ext cx="5457918" cy="463924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1" y="292474"/>
            <a:ext cx="5499847" cy="273844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4767263"/>
            <a:ext cx="4734112" cy="273844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4767263"/>
            <a:ext cx="685800" cy="273844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6417808" cy="620248"/>
          </a:xfrm>
        </p:spPr>
        <p:txBody>
          <a:bodyPr/>
          <a:lstStyle>
            <a:lvl1pPr algn="l">
              <a:defRPr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Picture 3"/>
          <p:cNvPicPr>
            <a:picLocks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11624"/>
            <a:ext cx="9144000" cy="4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4"/>
          <p:cNvSpPr>
            <a:spLocks/>
          </p:cNvSpPr>
          <p:nvPr userDrawn="1"/>
        </p:nvSpPr>
        <p:spPr bwMode="auto">
          <a:xfrm>
            <a:off x="798348" y="168235"/>
            <a:ext cx="2482056" cy="16927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100" dirty="0">
                <a:solidFill>
                  <a:schemeClr val="tx1"/>
                </a:solidFill>
                <a:latin typeface="Museo Sans Rounded 700" charset="0"/>
                <a:sym typeface="Museo Sans Rounded 700" charset="0"/>
              </a:rPr>
              <a:t>REFORMA PÉČE O DUŠEVNÍ ZDRAVÍ</a:t>
            </a:r>
          </a:p>
        </p:txBody>
      </p:sp>
      <p:pic>
        <p:nvPicPr>
          <p:cNvPr id="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3552" y="156498"/>
            <a:ext cx="203200" cy="20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680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9520"/>
            <a:ext cx="7772400" cy="1021556"/>
          </a:xfrm>
        </p:spPr>
        <p:txBody>
          <a:bodyPr anchor="t">
            <a:noAutofit/>
          </a:bodyPr>
          <a:lstStyle>
            <a:lvl1pPr algn="l">
              <a:defRPr sz="3600" b="1" cap="all"/>
            </a:lvl1pPr>
          </a:lstStyle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30A99F-1C57-1B46-9DDF-3337FC69803B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Picture 7" descr="Reforma pruh.p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58" y="526967"/>
            <a:ext cx="9143999" cy="17688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5656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4425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6469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7621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35335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Click to edit Master text styles</a:t>
            </a:r>
          </a:p>
          <a:p>
            <a:pPr lvl="1"/>
            <a:r>
              <a:rPr lang="cs-CZ" smtClean="0"/>
              <a:t>Second level</a:t>
            </a:r>
          </a:p>
          <a:p>
            <a:pPr lvl="2"/>
            <a:r>
              <a:rPr lang="cs-CZ" smtClean="0"/>
              <a:t>Third level</a:t>
            </a:r>
          </a:p>
          <a:p>
            <a:pPr lvl="3"/>
            <a:r>
              <a:rPr lang="cs-CZ" smtClean="0"/>
              <a:t>Fourth level</a:t>
            </a:r>
          </a:p>
          <a:p>
            <a:pPr lvl="4"/>
            <a:r>
              <a:rPr lang="cs-CZ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6330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3735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6417808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</a:t>
            </a:r>
            <a:r>
              <a:rPr lang="cs-CZ" dirty="0" err="1" smtClean="0"/>
              <a:t>title</a:t>
            </a:r>
            <a:r>
              <a:rPr lang="cs-CZ" dirty="0" smtClean="0"/>
              <a:t> style</a:t>
            </a:r>
            <a:endParaRPr lang="cs-CZ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 err="1" smtClean="0"/>
              <a:t>Click</a:t>
            </a:r>
            <a:r>
              <a:rPr lang="cs-CZ" dirty="0" smtClean="0"/>
              <a:t> to </a:t>
            </a:r>
            <a:r>
              <a:rPr lang="cs-CZ" dirty="0" err="1" smtClean="0"/>
              <a:t>edit</a:t>
            </a:r>
            <a:r>
              <a:rPr lang="cs-CZ" dirty="0" smtClean="0"/>
              <a:t> Master text </a:t>
            </a:r>
            <a:r>
              <a:rPr lang="cs-CZ" dirty="0" err="1" smtClean="0"/>
              <a:t>styles</a:t>
            </a:r>
            <a:endParaRPr lang="cs-CZ" dirty="0" smtClean="0"/>
          </a:p>
          <a:p>
            <a:pPr lvl="1"/>
            <a:r>
              <a:rPr lang="cs-CZ" dirty="0" smtClean="0"/>
              <a:t>Second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2"/>
            <a:r>
              <a:rPr lang="cs-CZ" dirty="0" err="1" smtClean="0"/>
              <a:t>Third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3"/>
            <a:r>
              <a:rPr lang="cs-CZ" dirty="0" err="1" smtClean="0"/>
              <a:t>Fourth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 smtClean="0"/>
          </a:p>
          <a:p>
            <a:pPr lvl="4"/>
            <a:r>
              <a:rPr lang="cs-CZ" dirty="0" err="1" smtClean="0"/>
              <a:t>Fifth</a:t>
            </a:r>
            <a:r>
              <a:rPr lang="cs-CZ" dirty="0" smtClean="0"/>
              <a:t> </a:t>
            </a:r>
            <a:r>
              <a:rPr lang="cs-CZ" dirty="0" err="1" smtClean="0"/>
              <a:t>level</a:t>
            </a:r>
            <a:endParaRPr lang="cs-C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BAB62-9CFD-E74C-83C3-F7781FF3E5B1}" type="datetimeFigureOut">
              <a:rPr lang="en-US" smtClean="0"/>
              <a:t>2/21/2017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60F3B-8BA5-6D4A-949A-18FAD162B040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273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02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lnSpc>
          <a:spcPct val="120000"/>
        </a:lnSpc>
        <a:spcBef>
          <a:spcPts val="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862" y="1420938"/>
            <a:ext cx="8361168" cy="1466987"/>
          </a:xfrm>
        </p:spPr>
        <p:txBody>
          <a:bodyPr>
            <a:normAutofit fontScale="90000"/>
          </a:bodyPr>
          <a:lstStyle/>
          <a:p>
            <a:r>
              <a:rPr lang="cs-CZ" dirty="0"/>
              <a:t>Reforma psychiatrické lůžkové péče – zkušenosti z transformace psychiatrické péče probíhající od roku 2016 a hrazené z </a:t>
            </a:r>
            <a:r>
              <a:rPr lang="cs-CZ" dirty="0" smtClean="0"/>
              <a:t>ESF</a:t>
            </a:r>
            <a:endParaRPr lang="cs-CZ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cs-CZ" dirty="0" smtClean="0"/>
          </a:p>
          <a:p>
            <a:r>
              <a:rPr lang="cs-CZ" dirty="0" smtClean="0"/>
              <a:t>MUDr. Martin </a:t>
            </a:r>
            <a:r>
              <a:rPr lang="cs-CZ" dirty="0" err="1" smtClean="0"/>
              <a:t>Hollý</a:t>
            </a:r>
            <a:r>
              <a:rPr lang="cs-CZ" dirty="0" smtClean="0"/>
              <a:t>, MBA</a:t>
            </a:r>
          </a:p>
          <a:p>
            <a:r>
              <a:rPr lang="cs-CZ" dirty="0" smtClean="0"/>
              <a:t>21.2.2017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8729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Centrum Duševního Zdraví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cs-CZ" dirty="0" smtClean="0"/>
          </a:p>
          <a:p>
            <a:r>
              <a:rPr lang="cs-CZ" dirty="0" smtClean="0"/>
              <a:t>Multidisciplinární tým</a:t>
            </a:r>
          </a:p>
          <a:p>
            <a:r>
              <a:rPr lang="cs-CZ" dirty="0" smtClean="0"/>
              <a:t>Terénní práce</a:t>
            </a:r>
          </a:p>
          <a:p>
            <a:r>
              <a:rPr lang="cs-CZ" dirty="0" smtClean="0"/>
              <a:t>Regionální vazba</a:t>
            </a:r>
          </a:p>
          <a:p>
            <a:r>
              <a:rPr lang="cs-CZ" dirty="0" smtClean="0"/>
              <a:t>Síťování</a:t>
            </a:r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služby           </a:t>
            </a:r>
            <a:r>
              <a:rPr lang="cs-CZ" b="1" dirty="0">
                <a:solidFill>
                  <a:srgbClr val="A6A6A6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 smtClean="0">
                <a:solidFill>
                  <a:srgbClr val="A6A6A6"/>
                </a:solidFill>
              </a:rPr>
              <a:t>lidé           vztahy          technologie          domy</a:t>
            </a:r>
            <a:endParaRPr lang="cs-CZ" b="1" dirty="0">
              <a:solidFill>
                <a:srgbClr val="A6A6A6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634" y="522318"/>
            <a:ext cx="2916237" cy="413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36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Recovery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cs-CZ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Od medicínského k rehabilitačnímu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Od paternalistického k partnerskému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Od institucionálního ke komunitnímu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Od práce s hendikepem k práci s nadějí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Od hierarchického k týmovému</a:t>
            </a:r>
            <a:endParaRPr lang="cs-CZ" dirty="0"/>
          </a:p>
        </p:txBody>
      </p:sp>
      <p:sp>
        <p:nvSpPr>
          <p:cNvPr id="6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</a:t>
            </a:r>
            <a:r>
              <a:rPr lang="cs-CZ" b="1" dirty="0">
                <a:solidFill>
                  <a:srgbClr val="A6A6A6"/>
                </a:solidFill>
              </a:rPr>
              <a:t>služby</a:t>
            </a:r>
            <a:r>
              <a:rPr lang="cs-CZ" b="1" dirty="0" smtClean="0">
                <a:solidFill>
                  <a:srgbClr val="0067A2"/>
                </a:solidFill>
              </a:rPr>
              <a:t>           </a:t>
            </a:r>
            <a:r>
              <a:rPr lang="cs-CZ" b="1" dirty="0">
                <a:solidFill>
                  <a:srgbClr val="0067A2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 smtClean="0">
                <a:solidFill>
                  <a:srgbClr val="A6A6A6"/>
                </a:solidFill>
              </a:rPr>
              <a:t>lidé           vztahy          technologie          domy</a:t>
            </a:r>
            <a:endParaRPr lang="cs-CZ" b="1" dirty="0">
              <a:solidFill>
                <a:srgbClr val="A6A6A6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678" y="1869455"/>
            <a:ext cx="2475068" cy="2492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309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Profese i kompetence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cs-CZ" dirty="0" smtClean="0"/>
              <a:t>Aktivní zapojení sociálních pracovníků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Vyšší kompetence psychiatrických sester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Specialisté na pracovní uplatnění</a:t>
            </a:r>
          </a:p>
          <a:p>
            <a:pPr>
              <a:spcAft>
                <a:spcPts val="600"/>
              </a:spcAft>
            </a:pPr>
            <a:r>
              <a:rPr lang="cs-CZ" dirty="0"/>
              <a:t>Peer – konzultanti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Nutriční specialisté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…</a:t>
            </a:r>
            <a:endParaRPr lang="cs-CZ" dirty="0"/>
          </a:p>
        </p:txBody>
      </p:sp>
      <p:sp>
        <p:nvSpPr>
          <p:cNvPr id="6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</a:t>
            </a:r>
            <a:r>
              <a:rPr lang="cs-CZ" b="1" dirty="0">
                <a:solidFill>
                  <a:srgbClr val="A6A6A6"/>
                </a:solidFill>
              </a:rPr>
              <a:t>služby</a:t>
            </a:r>
            <a:r>
              <a:rPr lang="cs-CZ" b="1" dirty="0" smtClean="0">
                <a:solidFill>
                  <a:srgbClr val="0067A2"/>
                </a:solidFill>
              </a:rPr>
              <a:t>           </a:t>
            </a:r>
            <a:r>
              <a:rPr lang="cs-CZ" b="1" dirty="0">
                <a:solidFill>
                  <a:srgbClr val="A6A6A6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>
                <a:solidFill>
                  <a:srgbClr val="0067A2"/>
                </a:solidFill>
              </a:rPr>
              <a:t>lidé</a:t>
            </a:r>
            <a:r>
              <a:rPr lang="cs-CZ" b="1" dirty="0" smtClean="0">
                <a:solidFill>
                  <a:srgbClr val="A6A6A6"/>
                </a:solidFill>
              </a:rPr>
              <a:t>           vztahy          technologie          domy</a:t>
            </a:r>
            <a:endParaRPr lang="cs-CZ" b="1" dirty="0">
              <a:solidFill>
                <a:srgbClr val="A6A6A6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2273095"/>
            <a:ext cx="3492595" cy="2256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097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8047408" cy="62024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Síťování, týmová práce a </a:t>
            </a:r>
            <a:r>
              <a:rPr lang="cs-CZ" dirty="0" err="1" smtClean="0"/>
              <a:t>splnomocňování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cs-CZ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Aktivní komunikace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Sdílení know-how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Respekt a naslouchání</a:t>
            </a:r>
            <a:endParaRPr lang="cs-CZ" dirty="0"/>
          </a:p>
          <a:p>
            <a:pPr>
              <a:spcAft>
                <a:spcPts val="600"/>
              </a:spcAft>
            </a:pPr>
            <a:endParaRPr lang="cs-CZ" dirty="0" smtClean="0"/>
          </a:p>
        </p:txBody>
      </p:sp>
      <p:sp>
        <p:nvSpPr>
          <p:cNvPr id="6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</a:t>
            </a:r>
            <a:r>
              <a:rPr lang="cs-CZ" b="1" dirty="0">
                <a:solidFill>
                  <a:srgbClr val="A6A6A6"/>
                </a:solidFill>
              </a:rPr>
              <a:t>služby</a:t>
            </a:r>
            <a:r>
              <a:rPr lang="cs-CZ" b="1" dirty="0" smtClean="0">
                <a:solidFill>
                  <a:srgbClr val="0067A2"/>
                </a:solidFill>
              </a:rPr>
              <a:t>           </a:t>
            </a:r>
            <a:r>
              <a:rPr lang="cs-CZ" b="1" dirty="0">
                <a:solidFill>
                  <a:srgbClr val="A6A6A6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 smtClean="0">
                <a:solidFill>
                  <a:srgbClr val="A6A6A6"/>
                </a:solidFill>
              </a:rPr>
              <a:t>lidé           </a:t>
            </a:r>
            <a:r>
              <a:rPr lang="cs-CZ" b="1" dirty="0">
                <a:solidFill>
                  <a:srgbClr val="0067A2"/>
                </a:solidFill>
              </a:rPr>
              <a:t>vztahy</a:t>
            </a:r>
            <a:r>
              <a:rPr lang="cs-CZ" b="1" dirty="0" smtClean="0">
                <a:solidFill>
                  <a:srgbClr val="A6A6A6"/>
                </a:solidFill>
              </a:rPr>
              <a:t>          technologie          domy</a:t>
            </a:r>
            <a:endParaRPr lang="cs-CZ" b="1" dirty="0">
              <a:solidFill>
                <a:srgbClr val="A6A6A6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9105" y="2931609"/>
            <a:ext cx="4350685" cy="1720794"/>
          </a:xfrm>
          <a:prstGeom prst="rect">
            <a:avLst/>
          </a:prstGeom>
        </p:spPr>
      </p:pic>
      <p:grpSp>
        <p:nvGrpSpPr>
          <p:cNvPr id="35" name="Group 52"/>
          <p:cNvGrpSpPr/>
          <p:nvPr/>
        </p:nvGrpSpPr>
        <p:grpSpPr>
          <a:xfrm>
            <a:off x="4398657" y="1183178"/>
            <a:ext cx="4288143" cy="1696117"/>
            <a:chOff x="1136073" y="4577376"/>
            <a:chExt cx="5929168" cy="2642203"/>
          </a:xfrm>
        </p:grpSpPr>
        <p:grpSp>
          <p:nvGrpSpPr>
            <p:cNvPr id="36" name="Group 50"/>
            <p:cNvGrpSpPr/>
            <p:nvPr/>
          </p:nvGrpSpPr>
          <p:grpSpPr>
            <a:xfrm>
              <a:off x="2372047" y="4577376"/>
              <a:ext cx="3565996" cy="2642203"/>
              <a:chOff x="2602953" y="3892373"/>
              <a:chExt cx="4550342" cy="3327203"/>
            </a:xfrm>
          </p:grpSpPr>
          <p:sp>
            <p:nvSpPr>
              <p:cNvPr id="39" name="Oval 4"/>
              <p:cNvSpPr/>
              <p:nvPr/>
            </p:nvSpPr>
            <p:spPr>
              <a:xfrm>
                <a:off x="4607646" y="6673749"/>
                <a:ext cx="566772" cy="545827"/>
              </a:xfrm>
              <a:prstGeom prst="ellipse">
                <a:avLst/>
              </a:prstGeom>
              <a:solidFill>
                <a:schemeClr val="accent6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0" name="Oval 5"/>
              <p:cNvSpPr/>
              <p:nvPr/>
            </p:nvSpPr>
            <p:spPr>
              <a:xfrm>
                <a:off x="4607646" y="4503071"/>
                <a:ext cx="566772" cy="545827"/>
              </a:xfrm>
              <a:prstGeom prst="ellipse">
                <a:avLst/>
              </a:prstGeom>
              <a:solidFill>
                <a:schemeClr val="accent6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1" name="Oval 6"/>
              <p:cNvSpPr/>
              <p:nvPr/>
            </p:nvSpPr>
            <p:spPr>
              <a:xfrm>
                <a:off x="3316666" y="5038401"/>
                <a:ext cx="566772" cy="545827"/>
              </a:xfrm>
              <a:prstGeom prst="ellipse">
                <a:avLst/>
              </a:prstGeom>
              <a:solidFill>
                <a:schemeClr val="accent2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2" name="Oval 7"/>
              <p:cNvSpPr/>
              <p:nvPr/>
            </p:nvSpPr>
            <p:spPr>
              <a:xfrm>
                <a:off x="2833860" y="6169909"/>
                <a:ext cx="766192" cy="776754"/>
              </a:xfrm>
              <a:prstGeom prst="ellipse">
                <a:avLst/>
              </a:prstGeom>
              <a:solidFill>
                <a:schemeClr val="accent6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3" name="Oval 8"/>
              <p:cNvSpPr/>
              <p:nvPr/>
            </p:nvSpPr>
            <p:spPr>
              <a:xfrm>
                <a:off x="2602953" y="3999231"/>
                <a:ext cx="766192" cy="776754"/>
              </a:xfrm>
              <a:prstGeom prst="ellipse">
                <a:avLst/>
              </a:prstGeom>
              <a:solidFill>
                <a:schemeClr val="accent6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4" name="Oval 9"/>
              <p:cNvSpPr/>
              <p:nvPr/>
            </p:nvSpPr>
            <p:spPr>
              <a:xfrm>
                <a:off x="6004007" y="6056974"/>
                <a:ext cx="766192" cy="776754"/>
              </a:xfrm>
              <a:prstGeom prst="ellipse">
                <a:avLst/>
              </a:prstGeom>
              <a:solidFill>
                <a:schemeClr val="accent6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5" name="Oval 10"/>
              <p:cNvSpPr/>
              <p:nvPr/>
            </p:nvSpPr>
            <p:spPr>
              <a:xfrm>
                <a:off x="6387103" y="3892373"/>
                <a:ext cx="766192" cy="776755"/>
              </a:xfrm>
              <a:prstGeom prst="ellipse">
                <a:avLst/>
              </a:prstGeom>
              <a:solidFill>
                <a:schemeClr val="accent2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sp>
            <p:nvSpPr>
              <p:cNvPr id="46" name="Oval 11"/>
              <p:cNvSpPr/>
              <p:nvPr/>
            </p:nvSpPr>
            <p:spPr>
              <a:xfrm>
                <a:off x="4975421" y="5511147"/>
                <a:ext cx="566772" cy="545827"/>
              </a:xfrm>
              <a:prstGeom prst="ellipse">
                <a:avLst/>
              </a:prstGeom>
              <a:solidFill>
                <a:schemeClr val="accent2"/>
              </a:solidFill>
              <a:ln w="6350" cmpd="sng"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97754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95507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493261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99101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488768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986522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484275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982029" algn="l" defTabSz="497754" rtl="0" eaLnBrk="1" latinLnBrk="0" hangingPunct="1">
                  <a:defRPr sz="20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cs-CZ" sz="2800"/>
              </a:p>
            </p:txBody>
          </p:sp>
          <p:cxnSp>
            <p:nvCxnSpPr>
              <p:cNvPr id="47" name="Straight Connector 13"/>
              <p:cNvCxnSpPr>
                <a:stCxn id="43" idx="5"/>
                <a:endCxn id="41" idx="0"/>
              </p:cNvCxnSpPr>
              <p:nvPr/>
            </p:nvCxnSpPr>
            <p:spPr>
              <a:xfrm>
                <a:off x="3256939" y="4662232"/>
                <a:ext cx="343113" cy="376169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15"/>
              <p:cNvCxnSpPr>
                <a:stCxn id="43" idx="6"/>
                <a:endCxn id="40" idx="2"/>
              </p:cNvCxnSpPr>
              <p:nvPr/>
            </p:nvCxnSpPr>
            <p:spPr>
              <a:xfrm>
                <a:off x="3369145" y="4387608"/>
                <a:ext cx="1238501" cy="388377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17"/>
              <p:cNvCxnSpPr>
                <a:stCxn id="43" idx="6"/>
                <a:endCxn id="45" idx="2"/>
              </p:cNvCxnSpPr>
              <p:nvPr/>
            </p:nvCxnSpPr>
            <p:spPr>
              <a:xfrm flipV="1">
                <a:off x="3369146" y="4280751"/>
                <a:ext cx="3017957" cy="106858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19"/>
              <p:cNvCxnSpPr>
                <a:stCxn id="40" idx="6"/>
                <a:endCxn id="45" idx="2"/>
              </p:cNvCxnSpPr>
              <p:nvPr/>
            </p:nvCxnSpPr>
            <p:spPr>
              <a:xfrm flipV="1">
                <a:off x="5174419" y="4280751"/>
                <a:ext cx="1212683" cy="495234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22"/>
              <p:cNvCxnSpPr>
                <a:stCxn id="40" idx="4"/>
                <a:endCxn id="46" idx="1"/>
              </p:cNvCxnSpPr>
              <p:nvPr/>
            </p:nvCxnSpPr>
            <p:spPr>
              <a:xfrm>
                <a:off x="4891032" y="5048898"/>
                <a:ext cx="167391" cy="542184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24"/>
              <p:cNvCxnSpPr>
                <a:stCxn id="40" idx="2"/>
                <a:endCxn id="41" idx="7"/>
              </p:cNvCxnSpPr>
              <p:nvPr/>
            </p:nvCxnSpPr>
            <p:spPr>
              <a:xfrm flipH="1">
                <a:off x="3800436" y="4775985"/>
                <a:ext cx="807210" cy="342351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30"/>
              <p:cNvCxnSpPr>
                <a:stCxn id="46" idx="7"/>
                <a:endCxn id="45" idx="3"/>
              </p:cNvCxnSpPr>
              <p:nvPr/>
            </p:nvCxnSpPr>
            <p:spPr>
              <a:xfrm flipV="1">
                <a:off x="5459192" y="4555374"/>
                <a:ext cx="1040116" cy="1035707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32"/>
              <p:cNvCxnSpPr>
                <a:stCxn id="45" idx="3"/>
                <a:endCxn id="44" idx="0"/>
              </p:cNvCxnSpPr>
              <p:nvPr/>
            </p:nvCxnSpPr>
            <p:spPr>
              <a:xfrm flipH="1">
                <a:off x="6387102" y="4555374"/>
                <a:ext cx="112206" cy="1501600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34"/>
              <p:cNvCxnSpPr>
                <a:stCxn id="43" idx="4"/>
                <a:endCxn id="42" idx="0"/>
              </p:cNvCxnSpPr>
              <p:nvPr/>
            </p:nvCxnSpPr>
            <p:spPr>
              <a:xfrm>
                <a:off x="2986049" y="4775985"/>
                <a:ext cx="230907" cy="1393924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36"/>
              <p:cNvCxnSpPr>
                <a:stCxn id="41" idx="4"/>
                <a:endCxn id="42" idx="0"/>
              </p:cNvCxnSpPr>
              <p:nvPr/>
            </p:nvCxnSpPr>
            <p:spPr>
              <a:xfrm flipH="1">
                <a:off x="3216956" y="5584228"/>
                <a:ext cx="383096" cy="585681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38"/>
              <p:cNvCxnSpPr>
                <a:stCxn id="42" idx="6"/>
                <a:endCxn id="39" idx="1"/>
              </p:cNvCxnSpPr>
              <p:nvPr/>
            </p:nvCxnSpPr>
            <p:spPr>
              <a:xfrm>
                <a:off x="3600052" y="6558286"/>
                <a:ext cx="1090596" cy="195398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40"/>
              <p:cNvCxnSpPr>
                <a:stCxn id="42" idx="7"/>
                <a:endCxn id="40" idx="3"/>
              </p:cNvCxnSpPr>
              <p:nvPr/>
            </p:nvCxnSpPr>
            <p:spPr>
              <a:xfrm flipV="1">
                <a:off x="3487846" y="4968963"/>
                <a:ext cx="1202802" cy="1314699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42"/>
              <p:cNvCxnSpPr>
                <a:stCxn id="42" idx="7"/>
                <a:endCxn id="46" idx="2"/>
              </p:cNvCxnSpPr>
              <p:nvPr/>
            </p:nvCxnSpPr>
            <p:spPr>
              <a:xfrm flipV="1">
                <a:off x="3487846" y="5784061"/>
                <a:ext cx="1487575" cy="499601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44"/>
              <p:cNvCxnSpPr>
                <a:stCxn id="46" idx="3"/>
                <a:endCxn id="39" idx="0"/>
              </p:cNvCxnSpPr>
              <p:nvPr/>
            </p:nvCxnSpPr>
            <p:spPr>
              <a:xfrm flipH="1">
                <a:off x="4891032" y="5977039"/>
                <a:ext cx="167391" cy="696710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46"/>
              <p:cNvCxnSpPr>
                <a:stCxn id="39" idx="6"/>
                <a:endCxn id="44" idx="3"/>
              </p:cNvCxnSpPr>
              <p:nvPr/>
            </p:nvCxnSpPr>
            <p:spPr>
              <a:xfrm flipV="1">
                <a:off x="5174418" y="6719975"/>
                <a:ext cx="941795" cy="226688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48"/>
              <p:cNvCxnSpPr>
                <a:stCxn id="46" idx="5"/>
                <a:endCxn id="44" idx="1"/>
              </p:cNvCxnSpPr>
              <p:nvPr/>
            </p:nvCxnSpPr>
            <p:spPr>
              <a:xfrm>
                <a:off x="5459191" y="5977039"/>
                <a:ext cx="657022" cy="193688"/>
              </a:xfrm>
              <a:prstGeom prst="line">
                <a:avLst/>
              </a:prstGeom>
              <a:ln w="6350" cmpd="sng">
                <a:solidFill>
                  <a:schemeClr val="accent3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7" name="TextBox 49"/>
            <p:cNvSpPr txBox="1"/>
            <p:nvPr/>
          </p:nvSpPr>
          <p:spPr>
            <a:xfrm>
              <a:off x="1136073" y="5563547"/>
              <a:ext cx="1416929" cy="732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97754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95507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493261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991015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488768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86522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84275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82029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cs-CZ" sz="1600" b="1" dirty="0" smtClean="0">
                  <a:solidFill>
                    <a:schemeClr val="accent1"/>
                  </a:solidFill>
                </a:rPr>
                <a:t>zdravotní služby</a:t>
              </a:r>
              <a:endParaRPr lang="cs-CZ" sz="1600" b="1" dirty="0">
                <a:solidFill>
                  <a:schemeClr val="accent1"/>
                </a:solidFill>
              </a:endParaRPr>
            </a:p>
          </p:txBody>
        </p:sp>
        <p:sp>
          <p:nvSpPr>
            <p:cNvPr id="38" name="TextBox 51"/>
            <p:cNvSpPr txBox="1"/>
            <p:nvPr/>
          </p:nvSpPr>
          <p:spPr>
            <a:xfrm>
              <a:off x="5637815" y="5479155"/>
              <a:ext cx="1427426" cy="732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97754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95507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493261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991015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488768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86522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84275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982029" algn="l" defTabSz="497754" rtl="0" eaLnBrk="1" latinLnBrk="0" hangingPunct="1"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cs-CZ" sz="1600" b="1" dirty="0" smtClean="0">
                  <a:solidFill>
                    <a:schemeClr val="accent2"/>
                  </a:solidFill>
                </a:rPr>
                <a:t>sociální služby</a:t>
              </a:r>
              <a:endParaRPr lang="cs-CZ" sz="1600" b="1" dirty="0">
                <a:solidFill>
                  <a:schemeClr val="accent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32499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8047408" cy="620248"/>
          </a:xfrm>
        </p:spPr>
        <p:txBody>
          <a:bodyPr>
            <a:normAutofit/>
          </a:bodyPr>
          <a:lstStyle/>
          <a:p>
            <a:r>
              <a:rPr lang="cs-CZ" dirty="0" smtClean="0"/>
              <a:t>Informační technologie jako prostředek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cs-CZ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Moje CDZ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Telekonference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Bezpečnost</a:t>
            </a:r>
          </a:p>
          <a:p>
            <a:pPr>
              <a:spcAft>
                <a:spcPts val="600"/>
              </a:spcAft>
            </a:pPr>
            <a:r>
              <a:rPr lang="cs-CZ" dirty="0" err="1" smtClean="0"/>
              <a:t>Aktivitymetry</a:t>
            </a:r>
            <a:endParaRPr lang="cs-CZ" dirty="0"/>
          </a:p>
          <a:p>
            <a:pPr>
              <a:spcAft>
                <a:spcPts val="600"/>
              </a:spcAft>
            </a:pPr>
            <a:r>
              <a:rPr lang="cs-CZ" dirty="0" err="1" smtClean="0"/>
              <a:t>mHealth</a:t>
            </a:r>
            <a:endParaRPr lang="cs-CZ" dirty="0" smtClean="0"/>
          </a:p>
        </p:txBody>
      </p:sp>
      <p:sp>
        <p:nvSpPr>
          <p:cNvPr id="6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</a:t>
            </a:r>
            <a:r>
              <a:rPr lang="cs-CZ" b="1" dirty="0">
                <a:solidFill>
                  <a:srgbClr val="A6A6A6"/>
                </a:solidFill>
              </a:rPr>
              <a:t>služby</a:t>
            </a:r>
            <a:r>
              <a:rPr lang="cs-CZ" b="1" dirty="0" smtClean="0">
                <a:solidFill>
                  <a:srgbClr val="0067A2"/>
                </a:solidFill>
              </a:rPr>
              <a:t>           </a:t>
            </a:r>
            <a:r>
              <a:rPr lang="cs-CZ" b="1" dirty="0">
                <a:solidFill>
                  <a:srgbClr val="A6A6A6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 smtClean="0">
                <a:solidFill>
                  <a:srgbClr val="A6A6A6"/>
                </a:solidFill>
              </a:rPr>
              <a:t>lidé           </a:t>
            </a:r>
            <a:r>
              <a:rPr lang="cs-CZ" b="1" dirty="0">
                <a:solidFill>
                  <a:srgbClr val="A6A6A6"/>
                </a:solidFill>
              </a:rPr>
              <a:t>vztahy</a:t>
            </a:r>
            <a:r>
              <a:rPr lang="cs-CZ" b="1" dirty="0" smtClean="0">
                <a:solidFill>
                  <a:srgbClr val="A6A6A6"/>
                </a:solidFill>
              </a:rPr>
              <a:t>          </a:t>
            </a:r>
            <a:r>
              <a:rPr lang="cs-CZ" b="1" dirty="0">
                <a:solidFill>
                  <a:srgbClr val="0067A2"/>
                </a:solidFill>
              </a:rPr>
              <a:t>technologie</a:t>
            </a:r>
            <a:r>
              <a:rPr lang="cs-CZ" b="1" dirty="0" smtClean="0">
                <a:solidFill>
                  <a:srgbClr val="A6A6A6"/>
                </a:solidFill>
              </a:rPr>
              <a:t>          domy</a:t>
            </a:r>
            <a:endParaRPr lang="cs-CZ" b="1" dirty="0">
              <a:solidFill>
                <a:srgbClr val="A6A6A6"/>
              </a:solidFill>
            </a:endParaRP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8681" y="1237264"/>
            <a:ext cx="1855058" cy="1855058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0551" y="2485020"/>
            <a:ext cx="3715265" cy="190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299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8047408" cy="62024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Vybudované prostředí jako nositel kultury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endParaRPr lang="cs-CZ" dirty="0" smtClean="0"/>
          </a:p>
          <a:p>
            <a:pPr>
              <a:spcAft>
                <a:spcPts val="600"/>
              </a:spcAft>
            </a:pPr>
            <a:r>
              <a:rPr lang="cs-CZ" dirty="0" smtClean="0"/>
              <a:t>Dohled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Bezpečnost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Diferenciace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Kontakt</a:t>
            </a:r>
          </a:p>
          <a:p>
            <a:pPr>
              <a:spcAft>
                <a:spcPts val="600"/>
              </a:spcAft>
            </a:pPr>
            <a:r>
              <a:rPr lang="cs-CZ" dirty="0" smtClean="0"/>
              <a:t>Komunikace</a:t>
            </a:r>
          </a:p>
        </p:txBody>
      </p:sp>
      <p:sp>
        <p:nvSpPr>
          <p:cNvPr id="6" name="TextBox 3"/>
          <p:cNvSpPr txBox="1"/>
          <p:nvPr/>
        </p:nvSpPr>
        <p:spPr>
          <a:xfrm>
            <a:off x="457201" y="4711364"/>
            <a:ext cx="822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solidFill>
                  <a:srgbClr val="0067A2"/>
                </a:solidFill>
              </a:rPr>
              <a:t> </a:t>
            </a:r>
            <a:r>
              <a:rPr lang="cs-CZ" b="1" dirty="0">
                <a:solidFill>
                  <a:srgbClr val="A6A6A6"/>
                </a:solidFill>
              </a:rPr>
              <a:t>služby</a:t>
            </a:r>
            <a:r>
              <a:rPr lang="cs-CZ" b="1" dirty="0" smtClean="0">
                <a:solidFill>
                  <a:srgbClr val="0067A2"/>
                </a:solidFill>
              </a:rPr>
              <a:t>           </a:t>
            </a:r>
            <a:r>
              <a:rPr lang="cs-CZ" b="1" dirty="0">
                <a:solidFill>
                  <a:srgbClr val="A6A6A6"/>
                </a:solidFill>
              </a:rPr>
              <a:t>přístup</a:t>
            </a:r>
            <a:r>
              <a:rPr lang="cs-CZ" b="1" dirty="0" smtClean="0"/>
              <a:t>           </a:t>
            </a:r>
            <a:r>
              <a:rPr lang="cs-CZ" b="1" dirty="0" smtClean="0">
                <a:solidFill>
                  <a:srgbClr val="A6A6A6"/>
                </a:solidFill>
              </a:rPr>
              <a:t>lidé           </a:t>
            </a:r>
            <a:r>
              <a:rPr lang="cs-CZ" b="1" dirty="0">
                <a:solidFill>
                  <a:srgbClr val="A6A6A6"/>
                </a:solidFill>
              </a:rPr>
              <a:t>vztahy</a:t>
            </a:r>
            <a:r>
              <a:rPr lang="cs-CZ" b="1" dirty="0" smtClean="0">
                <a:solidFill>
                  <a:srgbClr val="A6A6A6"/>
                </a:solidFill>
              </a:rPr>
              <a:t>          </a:t>
            </a:r>
            <a:r>
              <a:rPr lang="cs-CZ" b="1" dirty="0">
                <a:solidFill>
                  <a:srgbClr val="A6A6A6"/>
                </a:solidFill>
              </a:rPr>
              <a:t>technologie</a:t>
            </a:r>
            <a:r>
              <a:rPr lang="cs-CZ" b="1" dirty="0" smtClean="0">
                <a:solidFill>
                  <a:srgbClr val="A6A6A6"/>
                </a:solidFill>
              </a:rPr>
              <a:t>          </a:t>
            </a:r>
            <a:r>
              <a:rPr lang="cs-CZ" b="1" dirty="0">
                <a:solidFill>
                  <a:srgbClr val="0067A2"/>
                </a:solidFill>
              </a:rPr>
              <a:t>domy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4941" y="1200151"/>
            <a:ext cx="5080000" cy="26543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043" y="1268857"/>
            <a:ext cx="3959387" cy="307248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3490" y="1015575"/>
            <a:ext cx="4250510" cy="3189616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5063" y="1015575"/>
            <a:ext cx="4934980" cy="3524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81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0" algn="l"/>
              </a:tabLst>
            </a:pPr>
            <a:r>
              <a:rPr lang="cs-CZ" dirty="0" smtClean="0"/>
              <a:t>Transformace institucí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Přesun akutní péče do nemocnic</a:t>
            </a:r>
          </a:p>
          <a:p>
            <a:r>
              <a:rPr lang="cs-CZ" dirty="0" smtClean="0"/>
              <a:t>Dlouhodobou intramurální péči minimalizovat</a:t>
            </a:r>
          </a:p>
          <a:p>
            <a:r>
              <a:rPr lang="cs-CZ" dirty="0" smtClean="0"/>
              <a:t>Vytvářet aktivity vedoucí k prevenci přijetí</a:t>
            </a:r>
          </a:p>
          <a:p>
            <a:r>
              <a:rPr lang="cs-CZ" dirty="0" smtClean="0"/>
              <a:t>Vytvářet aktivity vedoucí ke zkrácení hospitalizace 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grpSp>
        <p:nvGrpSpPr>
          <p:cNvPr id="4" name="Group 18"/>
          <p:cNvGrpSpPr/>
          <p:nvPr/>
        </p:nvGrpSpPr>
        <p:grpSpPr>
          <a:xfrm>
            <a:off x="4794115" y="3447739"/>
            <a:ext cx="4268832" cy="1124803"/>
            <a:chOff x="3032420" y="5677923"/>
            <a:chExt cx="4268832" cy="1124803"/>
          </a:xfrm>
        </p:grpSpPr>
        <p:pic>
          <p:nvPicPr>
            <p:cNvPr id="5" name="Picture 4" descr="Snímek obrazovky 2017-02-04 v 18.57.08.png"/>
            <p:cNvPicPr>
              <a:picLocks noChangeAspect="1"/>
            </p:cNvPicPr>
            <p:nvPr/>
          </p:nvPicPr>
          <p:blipFill>
            <a:blip r:embed="rId2">
              <a:duotone>
                <a:schemeClr val="accent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59312" y="5677923"/>
              <a:ext cx="1835679" cy="1116094"/>
            </a:xfrm>
            <a:prstGeom prst="rect">
              <a:avLst/>
            </a:prstGeom>
          </p:spPr>
        </p:pic>
        <p:pic>
          <p:nvPicPr>
            <p:cNvPr id="6" name="Picture 5" descr="Snímek obrazovky 2017-02-04 v 18.57.30.png"/>
            <p:cNvPicPr>
              <a:picLocks noChangeAspect="1"/>
            </p:cNvPicPr>
            <p:nvPr/>
          </p:nvPicPr>
          <p:blipFill>
            <a:blip r:embed="rId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6645" y="6383458"/>
              <a:ext cx="612816" cy="415009"/>
            </a:xfrm>
            <a:prstGeom prst="rect">
              <a:avLst/>
            </a:prstGeom>
          </p:spPr>
        </p:pic>
        <p:pic>
          <p:nvPicPr>
            <p:cNvPr id="7" name="Picture 6" descr="Snímek obrazovky 2017-02-04 v 18.57.30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2420" y="6383458"/>
              <a:ext cx="619107" cy="419268"/>
            </a:xfrm>
            <a:prstGeom prst="rect">
              <a:avLst/>
            </a:prstGeom>
          </p:spPr>
        </p:pic>
        <p:pic>
          <p:nvPicPr>
            <p:cNvPr id="8" name="Picture 7" descr="Snímek obrazovky 2017-02-04 v 18.57.30.png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76645" y="5890817"/>
              <a:ext cx="624607" cy="422995"/>
            </a:xfrm>
            <a:prstGeom prst="rect">
              <a:avLst/>
            </a:prstGeom>
          </p:spPr>
        </p:pic>
        <p:pic>
          <p:nvPicPr>
            <p:cNvPr id="9" name="Picture 8" descr="Snímek obrazovky 2017-02-04 v 18.57.30.png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032420" y="5890817"/>
              <a:ext cx="619107" cy="419268"/>
            </a:xfrm>
            <a:prstGeom prst="rect">
              <a:avLst/>
            </a:prstGeom>
          </p:spPr>
        </p:pic>
        <p:cxnSp>
          <p:nvCxnSpPr>
            <p:cNvPr id="10" name="Straight Arrow Connector 10"/>
            <p:cNvCxnSpPr/>
            <p:nvPr/>
          </p:nvCxnSpPr>
          <p:spPr>
            <a:xfrm flipV="1">
              <a:off x="6194815" y="6125466"/>
              <a:ext cx="340715" cy="1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1"/>
            <p:cNvCxnSpPr/>
            <p:nvPr/>
          </p:nvCxnSpPr>
          <p:spPr>
            <a:xfrm flipH="1" flipV="1">
              <a:off x="3799931" y="6595811"/>
              <a:ext cx="358894" cy="1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2"/>
            <p:cNvCxnSpPr/>
            <p:nvPr/>
          </p:nvCxnSpPr>
          <p:spPr>
            <a:xfrm flipH="1">
              <a:off x="3799931" y="6125467"/>
              <a:ext cx="345655" cy="7506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3"/>
            <p:cNvCxnSpPr/>
            <p:nvPr/>
          </p:nvCxnSpPr>
          <p:spPr>
            <a:xfrm flipV="1">
              <a:off x="6194815" y="6595810"/>
              <a:ext cx="340715" cy="1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588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Projekty podporující změnu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0231033"/>
              </p:ext>
            </p:extLst>
          </p:nvPr>
        </p:nvGraphicFramePr>
        <p:xfrm>
          <a:off x="298576" y="1466630"/>
          <a:ext cx="8574836" cy="32826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9808"/>
                <a:gridCol w="1119808"/>
                <a:gridCol w="378446"/>
                <a:gridCol w="378446"/>
                <a:gridCol w="378446"/>
                <a:gridCol w="441710"/>
                <a:gridCol w="441710"/>
                <a:gridCol w="357740"/>
                <a:gridCol w="441136"/>
                <a:gridCol w="441136"/>
                <a:gridCol w="441136"/>
                <a:gridCol w="441136"/>
                <a:gridCol w="441136"/>
                <a:gridCol w="441136"/>
                <a:gridCol w="441136"/>
                <a:gridCol w="441136"/>
                <a:gridCol w="429634"/>
              </a:tblGrid>
              <a:tr h="150642"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příjemce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název projektu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projektový záměr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projektová žádost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800">
                          <a:effectLst/>
                        </a:rPr>
                        <a:t>realizace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53429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ideový koncept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text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připomínkové řízení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porada vedení MZČR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PROP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text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připomínkové řízení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podáno do hodnocení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zapracování připomínek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rozhodnutí MPSV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výběrová řízení na tým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projektový tým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realizace projektu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veřejné zakázky na dodavatele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dodavatelé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vert="vert270" anchor="ctr"/>
                </a:tc>
              </a:tr>
              <a:tr h="301283">
                <a:tc rowSpan="7"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MZČR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Centra duševního zdraví I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čvc.17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30128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Centra duševního zdraví II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endParaRPr lang="cs-CZ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kvě.17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říj.17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30128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Centra duševního zdraví III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říj.17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pro.17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led.18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2429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Deinstitucionalizace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led.17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 dirty="0">
                          <a:effectLst/>
                        </a:rPr>
                        <a:t>čvn.17</a:t>
                      </a:r>
                      <a:endParaRPr lang="cs-CZ" sz="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30128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Multidisciplinární spolupráce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říj.17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2429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Podpora nových služeb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čvc.17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čvc.17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čvc.17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lis.17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242921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Vzdělávání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říj.17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pro.17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led.18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úno.18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čvn.18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301283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ÚZIS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Analytická a datová podpora reformy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endParaRPr lang="cs-CZ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kvě.17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srp.17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  <a:tr h="242921"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NÚDZ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Destigmatizace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endParaRPr lang="cs-CZ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endParaRPr lang="cs-CZ" sz="7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900">
                          <a:effectLst/>
                          <a:sym typeface="Wingdings 2" panose="05020102010507070707" pitchFamily="18" charset="2"/>
                        </a:rPr>
                        <a:t>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 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bře.17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>
                          <a:effectLst/>
                        </a:rPr>
                        <a:t>dub.17</a:t>
                      </a:r>
                      <a:endParaRPr lang="cs-CZ" sz="70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cs-CZ" sz="600" dirty="0">
                          <a:effectLst/>
                        </a:rPr>
                        <a:t>srp.17</a:t>
                      </a:r>
                      <a:endParaRPr lang="cs-CZ" sz="7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283" marR="46283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0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CDZ I, II, III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Výběr a podpora provozu vznikajících CDZ, metodická podpora, komunikační aktivity o vzniku CDZ prvkům v systému, které s duševně nemocnými přicházejí do kontaktu</a:t>
            </a:r>
          </a:p>
        </p:txBody>
      </p:sp>
    </p:spTree>
    <p:extLst>
      <p:ext uri="{BB962C8B-B14F-4D97-AF65-F5344CB8AC3E}">
        <p14:creationId xmlns:p14="http://schemas.microsoft.com/office/powerpoint/2010/main" val="1531610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199" y="602911"/>
            <a:ext cx="8179399" cy="1141913"/>
          </a:xfrm>
        </p:spPr>
        <p:txBody>
          <a:bodyPr>
            <a:normAutofit fontScale="90000"/>
          </a:bodyPr>
          <a:lstStyle/>
          <a:p>
            <a:r>
              <a:rPr lang="cs-CZ" dirty="0" err="1"/>
              <a:t>Deinstitucionalizace</a:t>
            </a:r>
            <a:r>
              <a:rPr lang="cs-CZ" dirty="0"/>
              <a:t> služeb pro duševně nemocné</a:t>
            </a:r>
            <a:r>
              <a:rPr lang="cs-CZ" sz="4000" dirty="0"/>
              <a:t/>
            </a:r>
            <a:br>
              <a:rPr lang="cs-CZ" sz="4000" dirty="0"/>
            </a:br>
            <a:endParaRPr lang="cs-CZ" dirty="0"/>
          </a:p>
        </p:txBody>
      </p:sp>
      <p:sp>
        <p:nvSpPr>
          <p:cNvPr id="5" name="Zástupný symbol pro obsah 4"/>
          <p:cNvSpPr>
            <a:spLocks noGrp="1"/>
          </p:cNvSpPr>
          <p:nvPr>
            <p:ph idx="1"/>
          </p:nvPr>
        </p:nvSpPr>
        <p:spPr>
          <a:xfrm>
            <a:off x="457200" y="1651517"/>
            <a:ext cx="8229600" cy="294310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cs-CZ" sz="2000" dirty="0" smtClean="0"/>
              <a:t>Projekt </a:t>
            </a:r>
            <a:r>
              <a:rPr lang="cs-CZ" sz="2000" dirty="0"/>
              <a:t>zastřešující implementaci reformy psychiatrické péče, který koordinuje veškeré probíhající aktivity a projekty. Zabývá se tématy: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Odborná garance měnícího se systému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Kvalita péče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Regionální sítě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Transformace psychiatrických nemocnic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Úhradové mechanismy</a:t>
            </a:r>
          </a:p>
          <a:p>
            <a:pPr lvl="1">
              <a:lnSpc>
                <a:spcPct val="100000"/>
              </a:lnSpc>
              <a:buFont typeface="Calibri" panose="020F0502020204030204" pitchFamily="34" charset="0"/>
              <a:buChar char="-"/>
            </a:pPr>
            <a:r>
              <a:rPr lang="cs-CZ" sz="1600" dirty="0"/>
              <a:t>Vzdělávání souvisejících profesí</a:t>
            </a:r>
          </a:p>
          <a:p>
            <a:pPr>
              <a:lnSpc>
                <a:spcPct val="100000"/>
              </a:lnSpc>
            </a:pPr>
            <a:r>
              <a:rPr lang="cs-CZ" sz="2000" dirty="0"/>
              <a:t>Stav: před začátkem realizace</a:t>
            </a:r>
          </a:p>
          <a:p>
            <a:pPr marL="0" indent="0">
              <a:lnSpc>
                <a:spcPct val="100000"/>
              </a:lnSpc>
              <a:buNone/>
            </a:pP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260675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572" y="479861"/>
            <a:ext cx="6546705" cy="85725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Charakteristika duševních poruch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298648" y="1885988"/>
            <a:ext cx="6546705" cy="2708635"/>
          </a:xfrm>
        </p:spPr>
        <p:txBody>
          <a:bodyPr>
            <a:normAutofit fontScale="92500" lnSpcReduction="10000"/>
          </a:bodyPr>
          <a:lstStyle/>
          <a:p>
            <a:r>
              <a:rPr lang="cs-CZ" sz="2200" dirty="0" smtClean="0"/>
              <a:t>Diagnózy „F“</a:t>
            </a:r>
          </a:p>
          <a:p>
            <a:pPr lvl="1"/>
            <a:r>
              <a:rPr lang="cs-CZ" sz="1800" dirty="0" smtClean="0"/>
              <a:t>F 0 …. F 9 </a:t>
            </a:r>
          </a:p>
          <a:p>
            <a:r>
              <a:rPr lang="cs-CZ" sz="2200" dirty="0" smtClean="0"/>
              <a:t>Funkční</a:t>
            </a:r>
            <a:r>
              <a:rPr lang="cs-CZ" dirty="0" smtClean="0"/>
              <a:t> postižení</a:t>
            </a:r>
          </a:p>
          <a:p>
            <a:pPr lvl="1"/>
            <a:r>
              <a:rPr lang="cs-CZ" sz="1800" dirty="0" smtClean="0"/>
              <a:t>Duševní </a:t>
            </a:r>
            <a:r>
              <a:rPr lang="cs-CZ" sz="1800" dirty="0"/>
              <a:t>onemocnění – 2. nejčastější </a:t>
            </a:r>
            <a:r>
              <a:rPr lang="cs-CZ" sz="1800" dirty="0" smtClean="0"/>
              <a:t>příčina přiznání ID</a:t>
            </a:r>
            <a:endParaRPr lang="cs-CZ" sz="1800" dirty="0"/>
          </a:p>
          <a:p>
            <a:pPr lvl="3">
              <a:defRPr/>
            </a:pPr>
            <a:r>
              <a:rPr lang="cs-CZ" sz="898" dirty="0" smtClean="0"/>
              <a:t>Nárůst ze </a:t>
            </a:r>
            <a:r>
              <a:rPr lang="cs-CZ" sz="898" dirty="0"/>
              <a:t>14,5 % v roce 2001 na 20 % v roce </a:t>
            </a:r>
            <a:r>
              <a:rPr lang="cs-CZ" sz="898" dirty="0" smtClean="0"/>
              <a:t>2011</a:t>
            </a:r>
            <a:endParaRPr lang="cs-CZ" sz="898" dirty="0"/>
          </a:p>
          <a:p>
            <a:pPr lvl="3">
              <a:defRPr/>
            </a:pPr>
            <a:r>
              <a:rPr lang="cs-CZ" sz="898" dirty="0"/>
              <a:t>Nemoci svalové, kosterní soustavy a pohybové tkáně – cca 27 % (téměř beze změny)</a:t>
            </a:r>
          </a:p>
          <a:p>
            <a:pPr lvl="3">
              <a:defRPr/>
            </a:pPr>
            <a:r>
              <a:rPr lang="cs-CZ" sz="898" dirty="0"/>
              <a:t>Nemoci oběhové soustavy: pokles z 15 % na 10,5 </a:t>
            </a:r>
            <a:r>
              <a:rPr lang="cs-CZ" sz="898" dirty="0" smtClean="0"/>
              <a:t>%</a:t>
            </a:r>
          </a:p>
          <a:p>
            <a:pPr lvl="1">
              <a:defRPr/>
            </a:pPr>
            <a:r>
              <a:rPr lang="cs-CZ" sz="1700" dirty="0"/>
              <a:t>c</a:t>
            </a:r>
            <a:r>
              <a:rPr lang="cs-CZ" sz="1700" dirty="0" smtClean="0"/>
              <a:t>ca 100 tis. lidí s ID (2/3 3. st.)</a:t>
            </a:r>
          </a:p>
          <a:p>
            <a:pPr lvl="1">
              <a:defRPr/>
            </a:pPr>
            <a:r>
              <a:rPr lang="cs-CZ" sz="1700" dirty="0" smtClean="0"/>
              <a:t>cca 40 tis. PN, průměrná délka 3 měsíce</a:t>
            </a:r>
            <a:endParaRPr lang="cs-CZ" sz="1700" dirty="0"/>
          </a:p>
          <a:p>
            <a:pPr>
              <a:defRPr/>
            </a:pPr>
            <a:r>
              <a:rPr lang="cs-CZ" sz="2200" dirty="0" smtClean="0"/>
              <a:t>Ambulantní péče versus hospitalizace</a:t>
            </a:r>
          </a:p>
          <a:p>
            <a:pPr lvl="1"/>
            <a:endParaRPr lang="cs-CZ" dirty="0"/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866" y="1337111"/>
            <a:ext cx="6533279" cy="3806389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680" y="1303991"/>
            <a:ext cx="6234673" cy="3798021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053" y="1158538"/>
            <a:ext cx="6990378" cy="3984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904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8229600" cy="1356516"/>
          </a:xfrm>
        </p:spPr>
        <p:txBody>
          <a:bodyPr>
            <a:normAutofit fontScale="90000"/>
          </a:bodyPr>
          <a:lstStyle/>
          <a:p>
            <a:r>
              <a:rPr lang="cs-CZ" dirty="0"/>
              <a:t>Podpora multidisciplinárního přístupu k péči o duševně nemocné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856791"/>
            <a:ext cx="8229600" cy="2737831"/>
          </a:xfrm>
        </p:spPr>
        <p:txBody>
          <a:bodyPr/>
          <a:lstStyle/>
          <a:p>
            <a:r>
              <a:rPr lang="cs-CZ" dirty="0"/>
              <a:t>Vytvoření metodiky multidisciplinárního týmu, zavádění nového způsobu práce do týmů, realizace tuzemských i zahraničních stáží, působení zahraničních tutorů.</a:t>
            </a:r>
          </a:p>
          <a:p>
            <a:r>
              <a:rPr lang="cs-CZ" b="1" dirty="0"/>
              <a:t>Stav</a:t>
            </a:r>
            <a:r>
              <a:rPr lang="cs-CZ" dirty="0"/>
              <a:t>: schváleno PROP</a:t>
            </a:r>
          </a:p>
        </p:txBody>
      </p:sp>
    </p:spTree>
    <p:extLst>
      <p:ext uri="{BB962C8B-B14F-4D97-AF65-F5344CB8AC3E}">
        <p14:creationId xmlns:p14="http://schemas.microsoft.com/office/powerpoint/2010/main" val="2784061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6979298" cy="620248"/>
          </a:xfrm>
        </p:spPr>
        <p:txBody>
          <a:bodyPr>
            <a:normAutofit/>
          </a:bodyPr>
          <a:lstStyle/>
          <a:p>
            <a:r>
              <a:rPr lang="cs-CZ" dirty="0"/>
              <a:t>Podpora nových </a:t>
            </a:r>
            <a:r>
              <a:rPr lang="cs-CZ" dirty="0" smtClean="0"/>
              <a:t>služeb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/>
              <a:t>Podpora provozu ambulancí s rozšířenou péčí, stacionářů a mobilních týmů. </a:t>
            </a:r>
          </a:p>
          <a:p>
            <a:r>
              <a:rPr lang="cs-CZ" dirty="0"/>
              <a:t>Zajištění péče v komunitě o pacienty, které nejsou cílovou skupinou CDZ (děti a dorost, </a:t>
            </a:r>
            <a:r>
              <a:rPr lang="cs-CZ" dirty="0" err="1"/>
              <a:t>adiktologie</a:t>
            </a:r>
            <a:r>
              <a:rPr lang="cs-CZ" dirty="0"/>
              <a:t>, </a:t>
            </a:r>
            <a:r>
              <a:rPr lang="cs-CZ" dirty="0" err="1"/>
              <a:t>gerontopsychiatrie</a:t>
            </a:r>
            <a:r>
              <a:rPr lang="cs-CZ" dirty="0"/>
              <a:t>, forenzní péče apod.)</a:t>
            </a:r>
          </a:p>
          <a:p>
            <a:r>
              <a:rPr lang="cs-CZ" b="1" dirty="0"/>
              <a:t>Stav:</a:t>
            </a:r>
            <a:r>
              <a:rPr lang="cs-CZ" dirty="0"/>
              <a:t> oborná diskuze o tom, jak by měly nové služby vypadat (ve strategii stanoveno velmi obecně, příprava pro formulaci projektového záměru)</a:t>
            </a:r>
          </a:p>
        </p:txBody>
      </p:sp>
    </p:spTree>
    <p:extLst>
      <p:ext uri="{BB962C8B-B14F-4D97-AF65-F5344CB8AC3E}">
        <p14:creationId xmlns:p14="http://schemas.microsoft.com/office/powerpoint/2010/main" val="733014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99796"/>
            <a:ext cx="8229600" cy="1101011"/>
          </a:xfrm>
        </p:spPr>
        <p:txBody>
          <a:bodyPr>
            <a:normAutofit fontScale="90000"/>
          </a:bodyPr>
          <a:lstStyle/>
          <a:p>
            <a:r>
              <a:rPr lang="cs-CZ" dirty="0" err="1"/>
              <a:t>Destigmatizace</a:t>
            </a:r>
            <a:r>
              <a:rPr lang="cs-CZ" dirty="0"/>
              <a:t> lidí s duševním onemocněním v kontextu reformy psychiatrické péče</a:t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32857"/>
            <a:ext cx="8229600" cy="2961766"/>
          </a:xfrm>
        </p:spPr>
        <p:txBody>
          <a:bodyPr/>
          <a:lstStyle/>
          <a:p>
            <a:r>
              <a:rPr lang="cs-CZ" dirty="0"/>
              <a:t>Metodika </a:t>
            </a:r>
            <a:r>
              <a:rPr lang="cs-CZ" dirty="0" err="1"/>
              <a:t>destigmatizace</a:t>
            </a:r>
            <a:r>
              <a:rPr lang="cs-CZ" dirty="0"/>
              <a:t>, podpora a komunikace </a:t>
            </a:r>
            <a:r>
              <a:rPr lang="cs-CZ" dirty="0" err="1"/>
              <a:t>destigmatizace</a:t>
            </a:r>
            <a:r>
              <a:rPr lang="cs-CZ" dirty="0"/>
              <a:t> v regionech, podpora uživatelů a rodinných příslušníků</a:t>
            </a:r>
          </a:p>
        </p:txBody>
      </p:sp>
    </p:spTree>
    <p:extLst>
      <p:ext uri="{BB962C8B-B14F-4D97-AF65-F5344CB8AC3E}">
        <p14:creationId xmlns:p14="http://schemas.microsoft.com/office/powerpoint/2010/main" val="1142770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199" y="500275"/>
            <a:ext cx="7324531" cy="620248"/>
          </a:xfrm>
        </p:spPr>
        <p:txBody>
          <a:bodyPr>
            <a:normAutofit fontScale="90000"/>
          </a:bodyPr>
          <a:lstStyle/>
          <a:p>
            <a:r>
              <a:rPr lang="cs-CZ" dirty="0"/>
              <a:t>Analytická a datová podpora reformy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r>
              <a:rPr lang="cs-CZ" dirty="0" smtClean="0"/>
              <a:t>Informační </a:t>
            </a:r>
            <a:r>
              <a:rPr lang="cs-CZ" dirty="0"/>
              <a:t>nástroje pro infrastrukturu psychiatrické péče a hodnocení kvality péče, sběr dat, registr center duševního </a:t>
            </a:r>
            <a:r>
              <a:rPr lang="cs-CZ" dirty="0" smtClean="0"/>
              <a:t>zdraví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14261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Děkuji za pozornost</a:t>
            </a:r>
            <a:endParaRPr lang="cs-CZ" dirty="0"/>
          </a:p>
        </p:txBody>
      </p:sp>
      <p:pic>
        <p:nvPicPr>
          <p:cNvPr id="4" name="Picture 3" descr="13725124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587834"/>
            <a:ext cx="7964862" cy="455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1431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Ambulantní péče</a:t>
            </a:r>
            <a:endParaRPr lang="cs-CZ" dirty="0"/>
          </a:p>
        </p:txBody>
      </p:sp>
      <p:graphicFrame>
        <p:nvGraphicFramePr>
          <p:cNvPr id="4" name="Graf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147473"/>
              </p:ext>
            </p:extLst>
          </p:nvPr>
        </p:nvGraphicFramePr>
        <p:xfrm>
          <a:off x="457200" y="1120523"/>
          <a:ext cx="5769178" cy="3357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1838" y="1120523"/>
            <a:ext cx="3569777" cy="330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335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Hospitalizace</a:t>
            </a:r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011" y="1349249"/>
            <a:ext cx="5062880" cy="3394075"/>
          </a:xfr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8624" y="1225537"/>
            <a:ext cx="5870141" cy="363215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42" y="1235510"/>
            <a:ext cx="6025830" cy="37300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222" y="1026980"/>
            <a:ext cx="6339794" cy="3830707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2432" y="661907"/>
            <a:ext cx="5637918" cy="3917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480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Stárnoucí populace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9373054"/>
              </p:ext>
            </p:extLst>
          </p:nvPr>
        </p:nvGraphicFramePr>
        <p:xfrm>
          <a:off x="457200" y="1200150"/>
          <a:ext cx="8229600" cy="3394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873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00275"/>
            <a:ext cx="8229600" cy="620248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Pacient vyššího věku = pacient s demencí?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Propuštění/zemřelí v roce 2015 v psych. lůžkových zař.</a:t>
            </a:r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10597 pacientů nad 65 let věku</a:t>
            </a:r>
          </a:p>
          <a:p>
            <a:pPr lvl="1"/>
            <a:r>
              <a:rPr lang="cs-CZ" dirty="0" smtClean="0"/>
              <a:t>6738 pacientů v diagnostické skupině F 0</a:t>
            </a:r>
          </a:p>
          <a:p>
            <a:pPr lvl="2"/>
            <a:r>
              <a:rPr lang="cs-CZ" dirty="0" smtClean="0"/>
              <a:t>Z toho 4946 ve věkové skupině nad 65 let (73%)</a:t>
            </a:r>
          </a:p>
          <a:p>
            <a:pPr lvl="1"/>
            <a:r>
              <a:rPr lang="cs-CZ" dirty="0" smtClean="0"/>
              <a:t>2956 pacientů nad 65 let věku s jinou dg než demence (28%)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7662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4563" y="578498"/>
            <a:ext cx="8104106" cy="618635"/>
          </a:xfrm>
        </p:spPr>
        <p:txBody>
          <a:bodyPr/>
          <a:lstStyle/>
          <a:p>
            <a:r>
              <a:rPr lang="cs-CZ" dirty="0" smtClean="0"/>
              <a:t>Situace v Psychiatrických nemocnicích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278372" y="1483567"/>
            <a:ext cx="8757608" cy="295780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cs-CZ" sz="1800" dirty="0"/>
              <a:t>CCA 1/5 lůžkové kapacity psychiatrických nemocnic je určená pro pacienty s demencí</a:t>
            </a:r>
          </a:p>
          <a:p>
            <a:r>
              <a:rPr lang="cs-CZ" sz="1800" dirty="0"/>
              <a:t>Jde v mnoha případech o </a:t>
            </a:r>
            <a:r>
              <a:rPr lang="cs-CZ" sz="1800" dirty="0" smtClean="0"/>
              <a:t>dlouhodobou, zdravotně sociální péči</a:t>
            </a:r>
            <a:endParaRPr lang="cs-CZ" sz="1800" dirty="0"/>
          </a:p>
          <a:p>
            <a:r>
              <a:rPr lang="cs-CZ" sz="1800" dirty="0"/>
              <a:t>Limitem je nedostatek adekvátní a dostupné sociální péče</a:t>
            </a:r>
          </a:p>
          <a:p>
            <a:r>
              <a:rPr lang="cs-CZ" sz="1800" dirty="0"/>
              <a:t>Ve hře je také stigma psychiatrie, které vede k odmítání pacienta s psychiatrickou diagnózou v jiných zdravotnických zařízeních a zařízeních sociální péče.</a:t>
            </a:r>
          </a:p>
          <a:p>
            <a:r>
              <a:rPr lang="cs-CZ" sz="1800" dirty="0"/>
              <a:t>Paradoxem je, že pacienti s </a:t>
            </a:r>
            <a:r>
              <a:rPr lang="cs-CZ" sz="1800" dirty="0" err="1"/>
              <a:t>alzheimerovou</a:t>
            </a:r>
            <a:r>
              <a:rPr lang="cs-CZ" sz="1800" dirty="0"/>
              <a:t> nemocí nám ze statistik vypadávají, je to přece neurologická diagnóza…</a:t>
            </a:r>
          </a:p>
        </p:txBody>
      </p:sp>
    </p:spTree>
    <p:extLst>
      <p:ext uri="{BB962C8B-B14F-4D97-AF65-F5344CB8AC3E}">
        <p14:creationId xmlns:p14="http://schemas.microsoft.com/office/powerpoint/2010/main" val="634021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91886" y="531845"/>
            <a:ext cx="8066783" cy="665288"/>
          </a:xfrm>
        </p:spPr>
        <p:txBody>
          <a:bodyPr/>
          <a:lstStyle/>
          <a:p>
            <a:r>
              <a:rPr lang="cs-CZ" dirty="0" smtClean="0"/>
              <a:t>Jaké jsou možnosti řešení?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4294967295"/>
          </p:nvPr>
        </p:nvSpPr>
        <p:spPr>
          <a:xfrm>
            <a:off x="535075" y="1380930"/>
            <a:ext cx="8214527" cy="3336771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cs-CZ" dirty="0" smtClean="0"/>
              <a:t>Zachovat Status quo</a:t>
            </a:r>
          </a:p>
          <a:p>
            <a:pPr lvl="1"/>
            <a:r>
              <a:rPr lang="cs-CZ" dirty="0" smtClean="0"/>
              <a:t>Systém financování však nerespektuje sociální část problematiky</a:t>
            </a:r>
          </a:p>
          <a:p>
            <a:r>
              <a:rPr lang="cs-CZ" dirty="0" smtClean="0"/>
              <a:t>„změnit ceduli na pavilonu“ na sociální instituce</a:t>
            </a:r>
          </a:p>
          <a:p>
            <a:pPr lvl="1"/>
            <a:r>
              <a:rPr lang="cs-CZ" dirty="0" smtClean="0"/>
              <a:t>Bude řešit finance, rizikem je však zachování institucionálního modelu péče</a:t>
            </a:r>
          </a:p>
          <a:p>
            <a:r>
              <a:rPr lang="cs-CZ" dirty="0" smtClean="0"/>
              <a:t>Hledat jiné možnosti hospitalizace (neurologie, LDN, geriatrie…)</a:t>
            </a:r>
          </a:p>
          <a:p>
            <a:pPr lvl="1"/>
            <a:r>
              <a:rPr lang="cs-CZ" dirty="0" smtClean="0"/>
              <a:t>Specifická problematika lidí s demencí vyžaduje specifické dovednosti a systém péče</a:t>
            </a:r>
          </a:p>
          <a:p>
            <a:r>
              <a:rPr lang="cs-CZ" dirty="0" smtClean="0"/>
              <a:t>Přesun do zařízení sociální péče s dostatečným zdravotním servisem </a:t>
            </a:r>
          </a:p>
          <a:p>
            <a:pPr lvl="1"/>
            <a:r>
              <a:rPr lang="cs-CZ" dirty="0" smtClean="0"/>
              <a:t>limitem obvykle není diagnóza demence, ale přidružené (někdy základní) onemocnění</a:t>
            </a:r>
          </a:p>
          <a:p>
            <a:r>
              <a:rPr lang="cs-CZ" dirty="0" err="1" smtClean="0"/>
              <a:t>Deinstitucionalizovat</a:t>
            </a:r>
            <a:r>
              <a:rPr lang="cs-CZ" dirty="0" smtClean="0"/>
              <a:t>, tj. vytvořit dostatečně komplexní servis v domácím prostředí včetně podpory rodin/pečovatelů </a:t>
            </a:r>
          </a:p>
          <a:p>
            <a:pPr lvl="1"/>
            <a:r>
              <a:rPr lang="cs-CZ" dirty="0" smtClean="0"/>
              <a:t>Vyžaduje změnu paradigmatu péče, postupnou systémovou změnu</a:t>
            </a:r>
          </a:p>
        </p:txBody>
      </p:sp>
    </p:spTree>
    <p:extLst>
      <p:ext uri="{BB962C8B-B14F-4D97-AF65-F5344CB8AC3E}">
        <p14:creationId xmlns:p14="http://schemas.microsoft.com/office/powerpoint/2010/main" val="355896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by x="14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Nová psychiatrie 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cs-CZ" dirty="0" smtClean="0"/>
              <a:t>Nové služby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Nový přístup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Noví lidé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Nové vztahy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Nové technologie</a:t>
            </a:r>
          </a:p>
          <a:p>
            <a:pPr>
              <a:spcBef>
                <a:spcPts val="0"/>
              </a:spcBef>
            </a:pPr>
            <a:r>
              <a:rPr lang="cs-CZ" dirty="0" smtClean="0"/>
              <a:t>Nové domy</a:t>
            </a:r>
          </a:p>
          <a:p>
            <a:r>
              <a:rPr lang="cs-CZ" dirty="0"/>
              <a:t>EBM se nemění</a:t>
            </a:r>
          </a:p>
          <a:p>
            <a:pPr marL="0" indent="0">
              <a:spcBef>
                <a:spcPts val="0"/>
              </a:spcBef>
              <a:buNone/>
            </a:pP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9334" y="28445"/>
            <a:ext cx="3744666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138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067A2"/>
      </a:accent1>
      <a:accent2>
        <a:srgbClr val="EC0000"/>
      </a:accent2>
      <a:accent3>
        <a:srgbClr val="009D4D"/>
      </a:accent3>
      <a:accent4>
        <a:srgbClr val="E50073"/>
      </a:accent4>
      <a:accent5>
        <a:srgbClr val="0099E2"/>
      </a:accent5>
      <a:accent6>
        <a:srgbClr val="F88A0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blank.potx</Template>
  <TotalTime>14447</TotalTime>
  <Words>919</Words>
  <Application>Microsoft Office PowerPoint</Application>
  <PresentationFormat>Předvádění na obrazovce (16:9)</PresentationFormat>
  <Paragraphs>296</Paragraphs>
  <Slides>24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24</vt:i4>
      </vt:variant>
    </vt:vector>
  </HeadingPairs>
  <TitlesOfParts>
    <vt:vector size="25" baseType="lpstr">
      <vt:lpstr>Office Theme</vt:lpstr>
      <vt:lpstr>Reforma psychiatrické lůžkové péče – zkušenosti z transformace psychiatrické péče probíhající od roku 2016 a hrazené z ESF</vt:lpstr>
      <vt:lpstr>Charakteristika duševních poruch</vt:lpstr>
      <vt:lpstr>Ambulantní péče</vt:lpstr>
      <vt:lpstr>Hospitalizace</vt:lpstr>
      <vt:lpstr>Stárnoucí populace</vt:lpstr>
      <vt:lpstr>Pacient vyššího věku = pacient s demencí?</vt:lpstr>
      <vt:lpstr>Situace v Psychiatrických nemocnicích</vt:lpstr>
      <vt:lpstr>Jaké jsou možnosti řešení?</vt:lpstr>
      <vt:lpstr>Nová psychiatrie ?</vt:lpstr>
      <vt:lpstr>Centrum Duševního Zdraví</vt:lpstr>
      <vt:lpstr>Recovery</vt:lpstr>
      <vt:lpstr>Profese i kompetence</vt:lpstr>
      <vt:lpstr>Síťování, týmová práce a splnomocňování</vt:lpstr>
      <vt:lpstr>Informační technologie jako prostředek</vt:lpstr>
      <vt:lpstr>Vybudované prostředí jako nositel kultury</vt:lpstr>
      <vt:lpstr>Transformace institucí</vt:lpstr>
      <vt:lpstr>Projekty podporující změnu</vt:lpstr>
      <vt:lpstr>CDZ I, II, III</vt:lpstr>
      <vt:lpstr>Deinstitucionalizace služeb pro duševně nemocné </vt:lpstr>
      <vt:lpstr>Podpora multidisciplinárního přístupu k péči o duševně nemocné </vt:lpstr>
      <vt:lpstr>Podpora nových služeb</vt:lpstr>
      <vt:lpstr>Destigmatizace lidí s duševním onemocněním v kontextu reformy psychiatrické péče </vt:lpstr>
      <vt:lpstr>Analytická a datová podpora reformy</vt:lpstr>
      <vt:lpstr>Prezentace aplikace PowerPoint</vt:lpstr>
    </vt:vector>
  </TitlesOfParts>
  <Company>FM solutions, a.s.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holly</dc:creator>
  <cp:lastModifiedBy>Končelová Hana Mgr.  (MPSV)</cp:lastModifiedBy>
  <cp:revision>124</cp:revision>
  <dcterms:created xsi:type="dcterms:W3CDTF">2014-04-10T08:06:21Z</dcterms:created>
  <dcterms:modified xsi:type="dcterms:W3CDTF">2017-03-01T11:21:51Z</dcterms:modified>
</cp:coreProperties>
</file>