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73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4/10/2017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978794" y="1380068"/>
            <a:ext cx="11039384" cy="2616199"/>
          </a:xfrm>
        </p:spPr>
        <p:txBody>
          <a:bodyPr>
            <a:normAutofit fontScale="90000"/>
          </a:bodyPr>
          <a:lstStyle/>
          <a:p>
            <a:r>
              <a:rPr lang="cs-CZ" b="1" dirty="0"/>
              <a:t>Pilotní projekt časné diagnostiky Alzheimerovy demence </a:t>
            </a:r>
            <a:r>
              <a:rPr lang="cs-CZ" dirty="0"/>
              <a:t/>
            </a:r>
            <a:br>
              <a:rPr lang="cs-CZ" dirty="0"/>
            </a:br>
            <a:r>
              <a:rPr lang="cs-CZ" b="1" dirty="0"/>
              <a:t>a podobných </a:t>
            </a:r>
            <a:r>
              <a:rPr lang="cs-CZ" b="1" dirty="0" err="1"/>
              <a:t>neurodegenerativních</a:t>
            </a:r>
            <a:r>
              <a:rPr lang="cs-CZ" b="1" dirty="0"/>
              <a:t> onemocnění v městě Brně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940936" y="4434149"/>
            <a:ext cx="7896938" cy="1388534"/>
          </a:xfrm>
        </p:spPr>
        <p:txBody>
          <a:bodyPr>
            <a:noAutofit/>
          </a:bodyPr>
          <a:lstStyle/>
          <a:p>
            <a:r>
              <a:rPr lang="cs-CZ" sz="3200" b="1" dirty="0" smtClean="0">
                <a:solidFill>
                  <a:srgbClr val="C00000"/>
                </a:solidFill>
              </a:rPr>
              <a:t>Rada vlády pro seniory a stárnutí populace</a:t>
            </a:r>
          </a:p>
          <a:p>
            <a:r>
              <a:rPr lang="cs-CZ" sz="3200" b="1" dirty="0" smtClean="0">
                <a:solidFill>
                  <a:srgbClr val="C00000"/>
                </a:solidFill>
              </a:rPr>
              <a:t> Praha - 11.4.2017</a:t>
            </a:r>
            <a:endParaRPr lang="cs-CZ" sz="32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3262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886256" y="116632"/>
            <a:ext cx="8686800" cy="841248"/>
          </a:xfrm>
        </p:spPr>
        <p:txBody>
          <a:bodyPr/>
          <a:lstStyle/>
          <a:p>
            <a:r>
              <a:rPr lang="cs-CZ" dirty="0" smtClean="0"/>
              <a:t>Geriatrická škála deprese</a:t>
            </a:r>
            <a:endParaRPr lang="cs-CZ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5560" y="954831"/>
            <a:ext cx="8437496" cy="5532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18591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Sekundární kognitivní porucha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800" b="1" u="sng" dirty="0" smtClean="0"/>
              <a:t>potvrzena</a:t>
            </a:r>
            <a:r>
              <a:rPr lang="cs-CZ" sz="2800" b="1" dirty="0" smtClean="0"/>
              <a:t> </a:t>
            </a:r>
            <a:r>
              <a:rPr lang="cs-CZ" sz="2800" b="1" dirty="0" smtClean="0"/>
              <a:t>    </a:t>
            </a:r>
            <a:r>
              <a:rPr lang="cs-CZ" sz="2800" b="1" dirty="0" smtClean="0"/>
              <a:t>kauzální léčba, kontrola po třech měsících</a:t>
            </a:r>
          </a:p>
          <a:p>
            <a:pPr lvl="0"/>
            <a:r>
              <a:rPr lang="cs-CZ" sz="2800" b="1" u="sng" dirty="0" smtClean="0"/>
              <a:t>vyloučena</a:t>
            </a:r>
            <a:r>
              <a:rPr lang="cs-CZ" sz="2800" b="1" dirty="0" smtClean="0"/>
              <a:t> </a:t>
            </a:r>
            <a:r>
              <a:rPr lang="cs-CZ" sz="2800" b="1" dirty="0" smtClean="0"/>
              <a:t>    </a:t>
            </a:r>
            <a:r>
              <a:rPr lang="cs-CZ" sz="2800" b="1" dirty="0" smtClean="0"/>
              <a:t>geriatr </a:t>
            </a:r>
            <a:r>
              <a:rPr lang="cs-CZ" sz="2800" b="1" dirty="0"/>
              <a:t>nebo </a:t>
            </a:r>
            <a:r>
              <a:rPr lang="cs-CZ" sz="2800" b="1" dirty="0" smtClean="0"/>
              <a:t>neurolog </a:t>
            </a:r>
            <a:r>
              <a:rPr lang="cs-CZ" sz="2800" b="1" dirty="0"/>
              <a:t>nebo </a:t>
            </a:r>
            <a:r>
              <a:rPr lang="cs-CZ" sz="2800" b="1" dirty="0" smtClean="0"/>
              <a:t>psychiatr/psycholog </a:t>
            </a:r>
            <a:r>
              <a:rPr lang="cs-CZ" sz="2800" b="1" dirty="0"/>
              <a:t>k doplnění testování kognitivního výkonu a provedení zobrazovacích vyšetření – SPECT nebo MR mozku, stanovení diagnózy a zavedení </a:t>
            </a:r>
            <a:r>
              <a:rPr lang="cs-CZ" sz="2800" b="1" dirty="0" smtClean="0"/>
              <a:t>terapie</a:t>
            </a:r>
            <a:endParaRPr lang="cs-CZ" sz="2800" b="1" dirty="0"/>
          </a:p>
          <a:p>
            <a:endParaRPr lang="cs-CZ" dirty="0"/>
          </a:p>
        </p:txBody>
      </p:sp>
      <p:sp>
        <p:nvSpPr>
          <p:cNvPr id="4" name="Šipka doprava 3"/>
          <p:cNvSpPr/>
          <p:nvPr/>
        </p:nvSpPr>
        <p:spPr>
          <a:xfrm>
            <a:off x="3436511" y="3519151"/>
            <a:ext cx="334851" cy="2318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Šipka doprava 4"/>
          <p:cNvSpPr/>
          <p:nvPr/>
        </p:nvSpPr>
        <p:spPr>
          <a:xfrm>
            <a:off x="3436512" y="2934236"/>
            <a:ext cx="334851" cy="2318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8992" y="4953188"/>
            <a:ext cx="3234544" cy="167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01167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84310" y="222161"/>
            <a:ext cx="10018713" cy="1752599"/>
          </a:xfrm>
        </p:spPr>
        <p:txBody>
          <a:bodyPr/>
          <a:lstStyle/>
          <a:p>
            <a:r>
              <a:rPr lang="cs-CZ" b="1" dirty="0" smtClean="0"/>
              <a:t>Kontrola po třech měsících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84310" y="2176531"/>
            <a:ext cx="10018713" cy="4365938"/>
          </a:xfrm>
        </p:spPr>
        <p:txBody>
          <a:bodyPr>
            <a:normAutofit/>
          </a:bodyPr>
          <a:lstStyle/>
          <a:p>
            <a:r>
              <a:rPr lang="cs-CZ" sz="2800" b="1" dirty="0" smtClean="0"/>
              <a:t>sekundární kognitivní porucha </a:t>
            </a:r>
            <a:r>
              <a:rPr lang="cs-CZ" sz="2800" b="1" u="sng" dirty="0" smtClean="0"/>
              <a:t>zlepšena</a:t>
            </a:r>
            <a:r>
              <a:rPr lang="cs-CZ" sz="2800" b="1" dirty="0" smtClean="0"/>
              <a:t> </a:t>
            </a:r>
            <a:r>
              <a:rPr lang="cs-CZ" sz="2800" b="1" dirty="0" smtClean="0"/>
              <a:t>    </a:t>
            </a:r>
            <a:r>
              <a:rPr lang="cs-CZ" sz="2800" b="1" dirty="0" smtClean="0"/>
              <a:t>pokračování v kauzální léčbě</a:t>
            </a:r>
          </a:p>
          <a:p>
            <a:pPr lvl="0"/>
            <a:r>
              <a:rPr lang="cs-CZ" sz="2800" b="1" dirty="0" smtClean="0"/>
              <a:t>sekundární kognitivní porucha </a:t>
            </a:r>
            <a:r>
              <a:rPr lang="cs-CZ" sz="2800" b="1" u="sng" dirty="0" smtClean="0"/>
              <a:t>nezlepšena</a:t>
            </a:r>
            <a:r>
              <a:rPr lang="cs-CZ" sz="2800" b="1" dirty="0" smtClean="0"/>
              <a:t>, ale </a:t>
            </a:r>
            <a:r>
              <a:rPr lang="cs-CZ" sz="2800" b="1" u="sng" dirty="0" smtClean="0"/>
              <a:t>laboratorní nález zlepšen </a:t>
            </a:r>
            <a:r>
              <a:rPr lang="cs-CZ" sz="2800" b="1" dirty="0"/>
              <a:t> </a:t>
            </a:r>
            <a:r>
              <a:rPr lang="cs-CZ" sz="2800" b="1" dirty="0" smtClean="0"/>
              <a:t>  </a:t>
            </a:r>
            <a:r>
              <a:rPr lang="cs-CZ" sz="2800" b="1" dirty="0" smtClean="0"/>
              <a:t> </a:t>
            </a:r>
            <a:r>
              <a:rPr lang="cs-CZ" sz="2800" b="1" dirty="0"/>
              <a:t>geriatr nebo neurolog nebo psychiatr/psycholog k doplnění testování kognitivního výkonu a provedení zobrazovacích vyšetření – SPECT nebo MR mozku, stanovení diagnózy a zavedení </a:t>
            </a:r>
            <a:r>
              <a:rPr lang="cs-CZ" sz="2800" b="1" dirty="0" smtClean="0"/>
              <a:t>terapie</a:t>
            </a:r>
          </a:p>
          <a:p>
            <a:pPr lvl="0"/>
            <a:r>
              <a:rPr lang="cs-CZ" sz="2800" b="1" dirty="0" smtClean="0"/>
              <a:t>sekundární kognitivní porucha </a:t>
            </a:r>
            <a:r>
              <a:rPr lang="cs-CZ" sz="2800" b="1" u="sng" dirty="0" smtClean="0"/>
              <a:t>nezlepšena, laboratorní nález nezlepšen</a:t>
            </a:r>
            <a:r>
              <a:rPr lang="cs-CZ" sz="2800" b="1" dirty="0" smtClean="0"/>
              <a:t> </a:t>
            </a:r>
            <a:r>
              <a:rPr lang="cs-CZ" sz="2800" b="1" dirty="0" smtClean="0"/>
              <a:t>    </a:t>
            </a:r>
            <a:r>
              <a:rPr lang="cs-CZ" sz="2800" b="1" dirty="0" smtClean="0"/>
              <a:t>došetření u internisty, geriatra</a:t>
            </a:r>
            <a:endParaRPr lang="cs-CZ" sz="2800" b="1" dirty="0"/>
          </a:p>
          <a:p>
            <a:endParaRPr lang="cs-CZ" dirty="0"/>
          </a:p>
        </p:txBody>
      </p:sp>
      <p:sp>
        <p:nvSpPr>
          <p:cNvPr id="4" name="Šipka doprava 3"/>
          <p:cNvSpPr/>
          <p:nvPr/>
        </p:nvSpPr>
        <p:spPr>
          <a:xfrm>
            <a:off x="3425781" y="5872766"/>
            <a:ext cx="334851" cy="2318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Šipka doprava 4"/>
          <p:cNvSpPr/>
          <p:nvPr/>
        </p:nvSpPr>
        <p:spPr>
          <a:xfrm>
            <a:off x="3928056" y="3591059"/>
            <a:ext cx="334851" cy="2318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Šipka doprava 5"/>
          <p:cNvSpPr/>
          <p:nvPr/>
        </p:nvSpPr>
        <p:spPr>
          <a:xfrm>
            <a:off x="7916215" y="2097111"/>
            <a:ext cx="334851" cy="2318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117790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84309" y="106251"/>
            <a:ext cx="10018713" cy="1752599"/>
          </a:xfrm>
        </p:spPr>
        <p:txBody>
          <a:bodyPr/>
          <a:lstStyle/>
          <a:p>
            <a:r>
              <a:rPr lang="cs-CZ" b="1" dirty="0" smtClean="0"/>
              <a:t>První zkušenosti </a:t>
            </a:r>
            <a:br>
              <a:rPr lang="cs-CZ" b="1" dirty="0" smtClean="0"/>
            </a:br>
            <a:r>
              <a:rPr lang="cs-CZ" b="1" dirty="0" smtClean="0"/>
              <a:t>leden – březen 2017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57348" y="2060620"/>
            <a:ext cx="10018713" cy="4649273"/>
          </a:xfrm>
        </p:spPr>
        <p:txBody>
          <a:bodyPr>
            <a:normAutofit/>
          </a:bodyPr>
          <a:lstStyle/>
          <a:p>
            <a:r>
              <a:rPr lang="cs-CZ" sz="2800" b="1" dirty="0" smtClean="0"/>
              <a:t>zapojeno 20 ordinací praktických lékařů, vstupní instruktáž</a:t>
            </a:r>
          </a:p>
          <a:p>
            <a:r>
              <a:rPr lang="cs-CZ" sz="2800" b="1" dirty="0" smtClean="0"/>
              <a:t>rozjezd pomalý – chřipková epidemie, nejistota ohledně indukované péče</a:t>
            </a:r>
          </a:p>
          <a:p>
            <a:r>
              <a:rPr lang="cs-CZ" sz="2800" b="1" dirty="0" smtClean="0"/>
              <a:t>zatím testováno v rámci projektu cca 120 seniorů</a:t>
            </a:r>
          </a:p>
          <a:p>
            <a:r>
              <a:rPr lang="cs-CZ" sz="2800" b="1" dirty="0" err="1" smtClean="0">
                <a:solidFill>
                  <a:srgbClr val="C00000"/>
                </a:solidFill>
              </a:rPr>
              <a:t>MiniCOG</a:t>
            </a:r>
            <a:r>
              <a:rPr lang="cs-CZ" sz="2800" b="1" dirty="0" smtClean="0">
                <a:solidFill>
                  <a:srgbClr val="C00000"/>
                </a:solidFill>
              </a:rPr>
              <a:t> pozitivní u 3 z 10</a:t>
            </a:r>
          </a:p>
          <a:p>
            <a:r>
              <a:rPr lang="cs-CZ" sz="2800" b="1" dirty="0"/>
              <a:t>i</a:t>
            </a:r>
            <a:r>
              <a:rPr lang="cs-CZ" sz="2800" b="1" dirty="0" smtClean="0"/>
              <a:t>nterní příčina  1 z 10</a:t>
            </a:r>
          </a:p>
          <a:p>
            <a:r>
              <a:rPr lang="cs-CZ" sz="2800" b="1" dirty="0"/>
              <a:t>d</a:t>
            </a:r>
            <a:r>
              <a:rPr lang="cs-CZ" sz="2800" b="1" dirty="0" smtClean="0"/>
              <a:t>eprese               1 z 10</a:t>
            </a:r>
          </a:p>
          <a:p>
            <a:r>
              <a:rPr lang="cs-CZ" sz="2800" b="1" dirty="0" err="1" smtClean="0"/>
              <a:t>vs</a:t>
            </a:r>
            <a:r>
              <a:rPr lang="cs-CZ" sz="2800" b="1" dirty="0" smtClean="0"/>
              <a:t> demence       1 z 10</a:t>
            </a:r>
          </a:p>
          <a:p>
            <a:endParaRPr lang="cs-CZ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0519" y="3837612"/>
            <a:ext cx="2348726" cy="2872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933195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21525" y="0"/>
            <a:ext cx="10018713" cy="1752599"/>
          </a:xfrm>
        </p:spPr>
        <p:txBody>
          <a:bodyPr>
            <a:normAutofit/>
          </a:bodyPr>
          <a:lstStyle/>
          <a:p>
            <a:r>
              <a:rPr lang="cs-CZ" sz="4400" b="1" dirty="0" smtClean="0"/>
              <a:t>Děkuji za pozornost</a:t>
            </a:r>
            <a:endParaRPr lang="cs-CZ" sz="4400" b="1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45477" y="1443736"/>
            <a:ext cx="6645497" cy="5235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23899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Spolupracující subjekty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b="1" dirty="0"/>
              <a:t>Garant spolupráce s Magistrátem města Brna: MUDr. Zora </a:t>
            </a:r>
            <a:r>
              <a:rPr lang="cs-CZ" b="1" dirty="0" err="1"/>
              <a:t>Prosková</a:t>
            </a:r>
            <a:endParaRPr lang="cs-CZ" b="1" dirty="0"/>
          </a:p>
          <a:p>
            <a:r>
              <a:rPr lang="cs-CZ" b="1" dirty="0"/>
              <a:t>Garant klinické části projektu: prof. MUDr. Hana Matějovská Kubešová, CSc.</a:t>
            </a:r>
          </a:p>
          <a:p>
            <a:r>
              <a:rPr lang="cs-CZ" b="1" dirty="0"/>
              <a:t>Garant koordinace projektových aktivit s MMB a datové analýzy projektu: Mgr. Michal Kurečka </a:t>
            </a:r>
          </a:p>
          <a:p>
            <a:r>
              <a:rPr lang="cs-CZ" b="1" dirty="0"/>
              <a:t>Garant metodické podpory projektu: doc. PhDr. Andrea Pokorná, Ph.D.</a:t>
            </a:r>
          </a:p>
          <a:p>
            <a:r>
              <a:rPr lang="cs-CZ" b="1" dirty="0"/>
              <a:t>Garant spolupráce se zdravotní pojišťovnou (VZP): Ing. Jiří Kropáč, </a:t>
            </a:r>
            <a:r>
              <a:rPr lang="cs-CZ" b="1" dirty="0" smtClean="0"/>
              <a:t>MBA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79178186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/>
              <a:t>Cíl projektu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84310" y="2047741"/>
            <a:ext cx="10018713" cy="3743459"/>
          </a:xfrm>
        </p:spPr>
        <p:txBody>
          <a:bodyPr>
            <a:normAutofit/>
          </a:bodyPr>
          <a:lstStyle/>
          <a:p>
            <a:r>
              <a:rPr lang="cs-CZ" b="1" dirty="0"/>
              <a:t>zmapovat výskyt </a:t>
            </a:r>
            <a:r>
              <a:rPr lang="cs-CZ" b="1" dirty="0" err="1"/>
              <a:t>neurodegenerativních</a:t>
            </a:r>
            <a:r>
              <a:rPr lang="cs-CZ" b="1" dirty="0"/>
              <a:t> onemocnění u osob v seniorském a </a:t>
            </a:r>
            <a:r>
              <a:rPr lang="cs-CZ" b="1" dirty="0" err="1"/>
              <a:t>preseniorském</a:t>
            </a:r>
            <a:r>
              <a:rPr lang="cs-CZ" b="1" dirty="0"/>
              <a:t> věku </a:t>
            </a:r>
            <a:endParaRPr lang="cs-CZ" b="1" dirty="0" smtClean="0"/>
          </a:p>
          <a:p>
            <a:r>
              <a:rPr lang="cs-CZ" b="1" dirty="0"/>
              <a:t>identifikovat pozitivní dopady na nákladovost </a:t>
            </a:r>
            <a:r>
              <a:rPr lang="cs-CZ" b="1" dirty="0" smtClean="0"/>
              <a:t>péče – pokles počtu hospitalizací? </a:t>
            </a:r>
          </a:p>
          <a:p>
            <a:r>
              <a:rPr lang="cs-CZ" b="1" dirty="0"/>
              <a:t>ověřit efektivitu screeningového orientačního vyšetření kognitivních funkcí osob v seniorském a </a:t>
            </a:r>
            <a:r>
              <a:rPr lang="cs-CZ" b="1" dirty="0" err="1"/>
              <a:t>preseniorském</a:t>
            </a:r>
            <a:r>
              <a:rPr lang="cs-CZ" b="1" dirty="0"/>
              <a:t> </a:t>
            </a:r>
            <a:r>
              <a:rPr lang="cs-CZ" b="1" dirty="0" smtClean="0"/>
              <a:t>věku</a:t>
            </a:r>
          </a:p>
          <a:p>
            <a:r>
              <a:rPr lang="cs-CZ" b="1" dirty="0" smtClean="0"/>
              <a:t>zlepšit diagnostiku sekundárních příčin kognitivní deteriorace</a:t>
            </a:r>
            <a:endParaRPr lang="cs-CZ" b="1" dirty="0" smtClean="0"/>
          </a:p>
          <a:p>
            <a:r>
              <a:rPr lang="cs-CZ" b="1" dirty="0" smtClean="0"/>
              <a:t>vytvořit podmínky pro zavedení celoplošného </a:t>
            </a:r>
            <a:r>
              <a:rPr lang="cs-CZ" b="1" dirty="0" err="1" smtClean="0"/>
              <a:t>screeningu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98039413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381280" y="-434662"/>
            <a:ext cx="10018713" cy="1752599"/>
          </a:xfrm>
        </p:spPr>
        <p:txBody>
          <a:bodyPr/>
          <a:lstStyle/>
          <a:p>
            <a:r>
              <a:rPr lang="cs-CZ" b="1" dirty="0" smtClean="0"/>
              <a:t>Cílová populace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66136" y="2241996"/>
            <a:ext cx="10018713" cy="3124201"/>
          </a:xfrm>
        </p:spPr>
        <p:txBody>
          <a:bodyPr>
            <a:noAutofit/>
          </a:bodyPr>
          <a:lstStyle/>
          <a:p>
            <a:r>
              <a:rPr lang="cs-CZ" b="1" dirty="0" smtClean="0"/>
              <a:t>senioři 65+</a:t>
            </a:r>
          </a:p>
          <a:p>
            <a:r>
              <a:rPr lang="cs-CZ" b="1" dirty="0" smtClean="0"/>
              <a:t>klienti </a:t>
            </a:r>
            <a:r>
              <a:rPr lang="cs-CZ" b="1" dirty="0" err="1" smtClean="0"/>
              <a:t>preseniorského</a:t>
            </a:r>
            <a:r>
              <a:rPr lang="cs-CZ" b="1" dirty="0" smtClean="0"/>
              <a:t> věku 50</a:t>
            </a:r>
            <a:r>
              <a:rPr lang="cs-CZ" b="1" dirty="0" smtClean="0"/>
              <a:t>+ s rizikem nebo SCI</a:t>
            </a:r>
            <a:endParaRPr lang="cs-CZ" b="1" dirty="0" smtClean="0"/>
          </a:p>
          <a:p>
            <a:pPr marL="0" indent="0">
              <a:buNone/>
            </a:pPr>
            <a:endParaRPr lang="cs-CZ" b="1" dirty="0"/>
          </a:p>
          <a:p>
            <a:pPr marL="0" indent="0">
              <a:buNone/>
            </a:pPr>
            <a:r>
              <a:rPr lang="cs-CZ" b="1" dirty="0" smtClean="0"/>
              <a:t>Kalkulace:</a:t>
            </a:r>
          </a:p>
          <a:p>
            <a:pPr marL="0" indent="0">
              <a:buNone/>
            </a:pPr>
            <a:r>
              <a:rPr lang="cs-CZ" b="1" dirty="0" smtClean="0"/>
              <a:t>průměrná praxe       </a:t>
            </a:r>
            <a:r>
              <a:rPr lang="cs-CZ" b="1" dirty="0" smtClean="0"/>
              <a:t>                     </a:t>
            </a:r>
            <a:r>
              <a:rPr lang="cs-CZ" b="1" dirty="0" smtClean="0"/>
              <a:t>1500 registrovaných</a:t>
            </a:r>
          </a:p>
          <a:p>
            <a:pPr marL="0" indent="0">
              <a:buNone/>
            </a:pPr>
            <a:r>
              <a:rPr lang="cs-CZ" b="1" dirty="0" smtClean="0"/>
              <a:t>18% 65+                      </a:t>
            </a:r>
            <a:r>
              <a:rPr lang="cs-CZ" b="1" dirty="0" smtClean="0"/>
              <a:t>                        </a:t>
            </a:r>
            <a:r>
              <a:rPr lang="cs-CZ" b="1" dirty="0" smtClean="0"/>
              <a:t>270</a:t>
            </a:r>
          </a:p>
          <a:p>
            <a:pPr marL="0" indent="0">
              <a:buNone/>
            </a:pPr>
            <a:r>
              <a:rPr lang="cs-CZ" b="1" dirty="0" smtClean="0"/>
              <a:t>10% s kognitivní poruchou   </a:t>
            </a:r>
            <a:r>
              <a:rPr lang="cs-CZ" b="1" dirty="0" smtClean="0"/>
              <a:t>        </a:t>
            </a:r>
            <a:r>
              <a:rPr lang="cs-CZ" b="1" dirty="0" smtClean="0"/>
              <a:t>27</a:t>
            </a:r>
          </a:p>
          <a:p>
            <a:pPr marL="0" indent="0">
              <a:buNone/>
            </a:pPr>
            <a:endParaRPr lang="cs-CZ" b="1" dirty="0" smtClean="0"/>
          </a:p>
          <a:p>
            <a:pPr marL="0" indent="0">
              <a:buNone/>
            </a:pPr>
            <a:r>
              <a:rPr lang="cs-CZ" b="1" dirty="0" smtClean="0"/>
              <a:t>60% s Alzheimer. </a:t>
            </a:r>
            <a:r>
              <a:rPr lang="cs-CZ" b="1" dirty="0"/>
              <a:t>n</a:t>
            </a:r>
            <a:r>
              <a:rPr lang="cs-CZ" b="1" dirty="0" smtClean="0"/>
              <a:t>emocí   </a:t>
            </a:r>
            <a:r>
              <a:rPr lang="cs-CZ" b="1" dirty="0" smtClean="0"/>
              <a:t>           </a:t>
            </a:r>
            <a:r>
              <a:rPr lang="cs-CZ" b="1" dirty="0" smtClean="0"/>
              <a:t>16</a:t>
            </a:r>
          </a:p>
          <a:p>
            <a:pPr marL="0" indent="0">
              <a:buNone/>
            </a:pPr>
            <a:r>
              <a:rPr lang="cs-CZ" b="1" dirty="0" smtClean="0"/>
              <a:t>30% s vaskulární demencí  </a:t>
            </a:r>
            <a:r>
              <a:rPr lang="cs-CZ" b="1" dirty="0" smtClean="0"/>
              <a:t>             </a:t>
            </a:r>
            <a:r>
              <a:rPr lang="cs-CZ" b="1" dirty="0" smtClean="0"/>
              <a:t>8</a:t>
            </a:r>
          </a:p>
          <a:p>
            <a:pPr marL="0" indent="0">
              <a:buNone/>
            </a:pPr>
            <a:r>
              <a:rPr lang="cs-CZ" b="1" dirty="0" smtClean="0"/>
              <a:t>10% se sekundární poruchou </a:t>
            </a:r>
            <a:r>
              <a:rPr lang="cs-CZ" b="1" dirty="0" smtClean="0"/>
              <a:t>        </a:t>
            </a:r>
            <a:r>
              <a:rPr lang="cs-CZ" b="1" dirty="0" smtClean="0"/>
              <a:t>3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188090975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847528" y="0"/>
            <a:ext cx="8686800" cy="841248"/>
          </a:xfrm>
        </p:spPr>
        <p:txBody>
          <a:bodyPr/>
          <a:lstStyle/>
          <a:p>
            <a:r>
              <a:rPr lang="cs-CZ" dirty="0" smtClean="0"/>
              <a:t>Harmonogram</a:t>
            </a:r>
            <a:endParaRPr lang="cs-CZ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7527" y="65275"/>
            <a:ext cx="9846489" cy="6578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74853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61375" y="0"/>
            <a:ext cx="9006625" cy="841248"/>
          </a:xfrm>
        </p:spPr>
        <p:txBody>
          <a:bodyPr/>
          <a:lstStyle/>
          <a:p>
            <a:pPr algn="l"/>
            <a:r>
              <a:rPr lang="cs-CZ" b="1" dirty="0" smtClean="0"/>
              <a:t>Schéma postupu</a:t>
            </a:r>
            <a:endParaRPr lang="cs-CZ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0100" y="193183"/>
            <a:ext cx="6323132" cy="6458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074961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Minicog</a:t>
            </a:r>
            <a:r>
              <a:rPr lang="cs-CZ" dirty="0" smtClean="0"/>
              <a:t> test</a:t>
            </a:r>
            <a:endParaRPr lang="cs-CZ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831" y="179691"/>
            <a:ext cx="4996593" cy="6341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1424" y="179691"/>
            <a:ext cx="5003239" cy="6332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574066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-1683892" y="-460419"/>
            <a:ext cx="10018713" cy="1752599"/>
          </a:xfrm>
        </p:spPr>
        <p:txBody>
          <a:bodyPr/>
          <a:lstStyle/>
          <a:p>
            <a:r>
              <a:rPr lang="cs-CZ" b="1" dirty="0" smtClean="0"/>
              <a:t>Další postup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90823" y="2319269"/>
            <a:ext cx="10018713" cy="3124201"/>
          </a:xfrm>
        </p:spPr>
        <p:txBody>
          <a:bodyPr/>
          <a:lstStyle/>
          <a:p>
            <a:r>
              <a:rPr lang="cs-CZ" b="1" dirty="0" err="1" smtClean="0"/>
              <a:t>MiniCog</a:t>
            </a:r>
            <a:r>
              <a:rPr lang="cs-CZ" b="1" dirty="0" smtClean="0"/>
              <a:t> negativní </a:t>
            </a:r>
            <a:r>
              <a:rPr lang="cs-CZ" b="1" dirty="0" smtClean="0"/>
              <a:t>       další </a:t>
            </a:r>
            <a:r>
              <a:rPr lang="cs-CZ" b="1" dirty="0" smtClean="0"/>
              <a:t>kontrola za 2 roky</a:t>
            </a:r>
          </a:p>
          <a:p>
            <a:r>
              <a:rPr lang="cs-CZ" b="1" dirty="0" err="1" smtClean="0"/>
              <a:t>MiniCog</a:t>
            </a:r>
            <a:r>
              <a:rPr lang="cs-CZ" b="1" dirty="0" smtClean="0"/>
              <a:t> pozitivní </a:t>
            </a:r>
            <a:r>
              <a:rPr lang="cs-CZ" b="1" dirty="0" smtClean="0"/>
              <a:t>      </a:t>
            </a:r>
            <a:r>
              <a:rPr lang="cs-CZ" b="1" dirty="0" smtClean="0"/>
              <a:t>provedení MMSE</a:t>
            </a:r>
            <a:endParaRPr lang="cs-CZ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2600" y="118631"/>
            <a:ext cx="4536504" cy="6593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Šipka doprava 4"/>
          <p:cNvSpPr/>
          <p:nvPr/>
        </p:nvSpPr>
        <p:spPr>
          <a:xfrm>
            <a:off x="3694434" y="4011167"/>
            <a:ext cx="334851" cy="2318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Šipka doprava 5"/>
          <p:cNvSpPr/>
          <p:nvPr/>
        </p:nvSpPr>
        <p:spPr>
          <a:xfrm>
            <a:off x="3861860" y="3492818"/>
            <a:ext cx="334851" cy="2318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728746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58553" y="-121275"/>
            <a:ext cx="10018713" cy="1752599"/>
          </a:xfrm>
        </p:spPr>
        <p:txBody>
          <a:bodyPr/>
          <a:lstStyle/>
          <a:p>
            <a:r>
              <a:rPr lang="cs-CZ" b="1" dirty="0" smtClean="0"/>
              <a:t>Další postup</a:t>
            </a: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819161" y="1416677"/>
            <a:ext cx="10018713" cy="5215943"/>
          </a:xfrm>
        </p:spPr>
        <p:txBody>
          <a:bodyPr>
            <a:normAutofit fontScale="92500" lnSpcReduction="10000"/>
          </a:bodyPr>
          <a:lstStyle/>
          <a:p>
            <a:r>
              <a:rPr lang="cs-CZ" sz="3000" dirty="0" smtClean="0"/>
              <a:t>MMSE negativní </a:t>
            </a:r>
            <a:r>
              <a:rPr lang="cs-CZ" sz="3000" dirty="0" smtClean="0"/>
              <a:t>       kontrola </a:t>
            </a:r>
            <a:r>
              <a:rPr lang="cs-CZ" sz="3000" dirty="0" smtClean="0"/>
              <a:t>za 2 roky, případně po konzultaci s rodinou/pečovateli kontrola </a:t>
            </a:r>
            <a:r>
              <a:rPr lang="cs-CZ" sz="3000" dirty="0" smtClean="0"/>
              <a:t>dříve (VŠ vzdělání technického směru!!) </a:t>
            </a:r>
            <a:endParaRPr lang="cs-CZ" sz="3000" dirty="0" smtClean="0"/>
          </a:p>
          <a:p>
            <a:r>
              <a:rPr lang="cs-CZ" sz="3000" dirty="0" smtClean="0"/>
              <a:t>MMSE pozitivní </a:t>
            </a:r>
            <a:r>
              <a:rPr lang="cs-CZ" sz="3000" dirty="0" smtClean="0"/>
              <a:t>      vyloučení </a:t>
            </a:r>
            <a:r>
              <a:rPr lang="cs-CZ" sz="3000" dirty="0" smtClean="0"/>
              <a:t>sekundární kognitivní poruchy</a:t>
            </a:r>
          </a:p>
          <a:p>
            <a:pPr lvl="0"/>
            <a:r>
              <a:rPr lang="cs-CZ" sz="3000" dirty="0"/>
              <a:t>vyšetření pacienta pomocí geriatrické škály deprese - dále jen </a:t>
            </a:r>
            <a:r>
              <a:rPr lang="cs-CZ" sz="3000" dirty="0" smtClean="0"/>
              <a:t>GDS, </a:t>
            </a:r>
            <a:endParaRPr lang="cs-CZ" sz="3000" dirty="0"/>
          </a:p>
          <a:p>
            <a:pPr lvl="0"/>
            <a:r>
              <a:rPr lang="cs-CZ" sz="3000" dirty="0" smtClean="0"/>
              <a:t>laboratorní </a:t>
            </a:r>
            <a:r>
              <a:rPr lang="cs-CZ" sz="3000" dirty="0"/>
              <a:t>došetření k vyloučení sekundární demence – KO, biochemie včetně </a:t>
            </a:r>
            <a:r>
              <a:rPr lang="cs-CZ" sz="3000" dirty="0" err="1"/>
              <a:t>mikronutrientů</a:t>
            </a:r>
            <a:r>
              <a:rPr lang="cs-CZ" sz="3000" dirty="0"/>
              <a:t>, hladiny vitaminu D, vitaminu B12, </a:t>
            </a:r>
            <a:r>
              <a:rPr lang="cs-CZ" sz="3000" dirty="0" err="1"/>
              <a:t>folátu</a:t>
            </a:r>
            <a:r>
              <a:rPr lang="cs-CZ" sz="3000" dirty="0"/>
              <a:t>, </a:t>
            </a:r>
            <a:r>
              <a:rPr lang="cs-CZ" sz="3000" dirty="0" smtClean="0"/>
              <a:t>TSH</a:t>
            </a:r>
            <a:endParaRPr lang="cs-CZ" sz="3000" dirty="0"/>
          </a:p>
          <a:p>
            <a:pPr lvl="0"/>
            <a:r>
              <a:rPr lang="cs-CZ" sz="3000" dirty="0"/>
              <a:t>sonografické vyšetření karotid, EKG, případně </a:t>
            </a:r>
            <a:r>
              <a:rPr lang="cs-CZ" sz="3000" dirty="0" err="1" smtClean="0"/>
              <a:t>Holter</a:t>
            </a:r>
            <a:endParaRPr lang="cs-CZ" sz="3000" dirty="0"/>
          </a:p>
          <a:p>
            <a:pPr lvl="0"/>
            <a:r>
              <a:rPr lang="cs-CZ" sz="3000" u="sng" dirty="0">
                <a:solidFill>
                  <a:srgbClr val="FF0000"/>
                </a:solidFill>
              </a:rPr>
              <a:t>zajištění dopomoci při přípravě a užívání medikace</a:t>
            </a:r>
          </a:p>
          <a:p>
            <a:endParaRPr lang="cs-CZ" u="sng" dirty="0"/>
          </a:p>
        </p:txBody>
      </p:sp>
      <p:sp>
        <p:nvSpPr>
          <p:cNvPr id="4" name="Šipka doprava 3"/>
          <p:cNvSpPr/>
          <p:nvPr/>
        </p:nvSpPr>
        <p:spPr>
          <a:xfrm>
            <a:off x="4597757" y="2739983"/>
            <a:ext cx="334851" cy="2318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Šipka doprava 4"/>
          <p:cNvSpPr/>
          <p:nvPr/>
        </p:nvSpPr>
        <p:spPr>
          <a:xfrm>
            <a:off x="4765182" y="1416677"/>
            <a:ext cx="334851" cy="2318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6392123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axa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BC1C1C"/>
      </a:accent1>
      <a:accent2>
        <a:srgbClr val="F67534"/>
      </a:accent2>
      <a:accent3>
        <a:srgbClr val="EAAC35"/>
      </a:accent3>
      <a:accent4>
        <a:srgbClr val="9BAF68"/>
      </a:accent4>
      <a:accent5>
        <a:srgbClr val="68B9A6"/>
      </a:accent5>
      <a:accent6>
        <a:srgbClr val="50B1D4"/>
      </a:accent6>
      <a:hlink>
        <a:srgbClr val="E46416"/>
      </a:hlink>
      <a:folHlink>
        <a:srgbClr val="EE9340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93B4CCAC-FD5A-4D59-B1AC-EAF45910B5A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Paralaxa</Template>
  <TotalTime>51</TotalTime>
  <Words>291</Words>
  <Application>Microsoft Office PowerPoint</Application>
  <PresentationFormat>Širokoúhlá obrazovka</PresentationFormat>
  <Paragraphs>57</Paragraphs>
  <Slides>14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7" baseType="lpstr">
      <vt:lpstr>Arial</vt:lpstr>
      <vt:lpstr>Corbel</vt:lpstr>
      <vt:lpstr>Paralaxa</vt:lpstr>
      <vt:lpstr>Pilotní projekt časné diagnostiky Alzheimerovy demence  a podobných neurodegenerativních onemocnění v městě Brně</vt:lpstr>
      <vt:lpstr>Spolupracující subjekty</vt:lpstr>
      <vt:lpstr>Cíl projektu</vt:lpstr>
      <vt:lpstr>Cílová populace</vt:lpstr>
      <vt:lpstr>Harmonogram</vt:lpstr>
      <vt:lpstr>Schéma postupu</vt:lpstr>
      <vt:lpstr>Minicog test</vt:lpstr>
      <vt:lpstr>Další postup</vt:lpstr>
      <vt:lpstr>Další postup</vt:lpstr>
      <vt:lpstr>Geriatrická škála deprese</vt:lpstr>
      <vt:lpstr>Sekundární kognitivní porucha</vt:lpstr>
      <vt:lpstr>Kontrola po třech měsících</vt:lpstr>
      <vt:lpstr>První zkušenosti  leden – březen 2017</vt:lpstr>
      <vt:lpstr>Děkuji za pozornost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Pilotní projekt časné diagnostiky Alzheimerovy demence  a podobných neurodegenerativních onemocnění v městě Brně</dc:title>
  <dc:creator>Kubešová</dc:creator>
  <cp:lastModifiedBy>Kubešová</cp:lastModifiedBy>
  <cp:revision>6</cp:revision>
  <dcterms:created xsi:type="dcterms:W3CDTF">2017-04-10T06:37:12Z</dcterms:created>
  <dcterms:modified xsi:type="dcterms:W3CDTF">2017-04-10T07:28:17Z</dcterms:modified>
</cp:coreProperties>
</file>