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313" r:id="rId3"/>
    <p:sldId id="427" r:id="rId4"/>
    <p:sldId id="377" r:id="rId5"/>
    <p:sldId id="428" r:id="rId6"/>
    <p:sldId id="394" r:id="rId7"/>
    <p:sldId id="395" r:id="rId8"/>
    <p:sldId id="398" r:id="rId9"/>
    <p:sldId id="397" r:id="rId10"/>
    <p:sldId id="402" r:id="rId11"/>
    <p:sldId id="408" r:id="rId12"/>
    <p:sldId id="409" r:id="rId13"/>
    <p:sldId id="412" r:id="rId14"/>
    <p:sldId id="413" r:id="rId15"/>
    <p:sldId id="414" r:id="rId16"/>
    <p:sldId id="415" r:id="rId17"/>
    <p:sldId id="416" r:id="rId18"/>
    <p:sldId id="417" r:id="rId19"/>
    <p:sldId id="418" r:id="rId20"/>
    <p:sldId id="419" r:id="rId21"/>
    <p:sldId id="420" r:id="rId22"/>
    <p:sldId id="421" r:id="rId23"/>
    <p:sldId id="422" r:id="rId24"/>
    <p:sldId id="423" r:id="rId25"/>
    <p:sldId id="424" r:id="rId2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pravce" initials="s" lastIdx="3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984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hvankova\Plocha\Hanka\IGA%20Long%20term%20care\Monografie\kapitoly\grafy%20monografie_1%20a%202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hvankova\Plocha\Hanka\IGA%20Long%20term%20care\Monografie\kapitoly\grafy%20monografie_1%20a%202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hvankova\Plocha\s%20sebou\mmse%20DS_v&#253;sledky_jen%20data_ADL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hvankova\Plocha\Hanka\IGA%20Long%20term%20care\tab%20JMK%20vypln&#283;n&#233;\Karin\11%202013\spss%20v&#353;ech%2016%20JMK\adl%20Dzr%20esxport.xls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hvankova\Plocha\Hanka\IGA%20Long%20term%20care\tab%20JMK%20vypln&#283;n&#233;\Karin\11%202013\spss%20v&#353;ech%2016%20JMK\adl%20Dzr%20esxport.xls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hvankova\Plocha\Hanka\IGA%20Long%20term%20care\tab%20JMK%20vypln&#283;n&#233;\Karin\11%202013\spss%20v&#353;ech%2016%20JMK\adl%20Dzr%20esxport.xls" TargetMode="External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F:\ddd\moje%20&#269;l&#225;nky\Konference\CGA.xlsx" TargetMode="External"/><Relationship Id="rId1" Type="http://schemas.openxmlformats.org/officeDocument/2006/relationships/themeOverride" Target="../theme/themeOverrid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cs-CZ" sz="2000" b="0" i="0" baseline="0" dirty="0" smtClean="0">
                <a:effectLst/>
              </a:rPr>
              <a:t>ADL Praha VSTUP</a:t>
            </a:r>
            <a:endParaRPr lang="cs-CZ" sz="2000" dirty="0">
              <a:effectLst/>
            </a:endParaRPr>
          </a:p>
          <a:p>
            <a:pPr>
              <a:defRPr/>
            </a:pPr>
            <a:r>
              <a:rPr lang="cs-CZ" sz="2000" b="0" i="0" baseline="0" dirty="0">
                <a:effectLst/>
              </a:rPr>
              <a:t>n=159</a:t>
            </a:r>
            <a:endParaRPr lang="cs-CZ" sz="2000" dirty="0">
              <a:effectLst/>
            </a:endParaRPr>
          </a:p>
        </c:rich>
      </c:tx>
      <c:layout>
        <c:manualLayout>
          <c:xMode val="edge"/>
          <c:yMode val="edge"/>
          <c:x val="0.28459083728213691"/>
          <c:y val="1.8223234624145788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4.1976832825642151E-2"/>
                  <c:y val="2.524228890523080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19354785823694942"/>
                  <c:y val="-0.15671981776765395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/>
                </a:pPr>
                <a:endParaRPr lang="cs-CZ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List1!$A$3:$A$6</c:f>
              <c:strCache>
                <c:ptCount val="4"/>
                <c:pt idx="0">
                  <c:v>nezávislí</c:v>
                </c:pt>
                <c:pt idx="1">
                  <c:v>závislost mírnějšího stupně</c:v>
                </c:pt>
                <c:pt idx="2">
                  <c:v>střední závislost v denních aktivitách</c:v>
                </c:pt>
                <c:pt idx="3">
                  <c:v>těžká závislost v denních aktivitách</c:v>
                </c:pt>
              </c:strCache>
            </c:strRef>
          </c:cat>
          <c:val>
            <c:numRef>
              <c:f>List1!$B$3:$B$6</c:f>
              <c:numCache>
                <c:formatCode>General</c:formatCode>
                <c:ptCount val="4"/>
                <c:pt idx="0">
                  <c:v>2</c:v>
                </c:pt>
                <c:pt idx="1">
                  <c:v>48</c:v>
                </c:pt>
                <c:pt idx="2">
                  <c:v>26</c:v>
                </c:pt>
                <c:pt idx="3">
                  <c:v>24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cs-CZ" sz="2000" b="0" i="0" baseline="0" dirty="0" smtClean="0">
                <a:effectLst/>
              </a:rPr>
              <a:t>ADL Praha VÝSTUP</a:t>
            </a:r>
            <a:endParaRPr lang="cs-CZ" sz="2000" dirty="0">
              <a:effectLst/>
            </a:endParaRP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List2!$A$5:$A$8</c:f>
              <c:strCache>
                <c:ptCount val="4"/>
                <c:pt idx="0">
                  <c:v>nezávislí</c:v>
                </c:pt>
                <c:pt idx="1">
                  <c:v>závislost mírnějšího stupně</c:v>
                </c:pt>
                <c:pt idx="2">
                  <c:v>střední závislost v denních aktivitách</c:v>
                </c:pt>
                <c:pt idx="3">
                  <c:v>těžká závislost v denních aktivitách</c:v>
                </c:pt>
              </c:strCache>
            </c:strRef>
          </c:cat>
          <c:val>
            <c:numRef>
              <c:f>List2!$B$5:$B$8</c:f>
              <c:numCache>
                <c:formatCode>General</c:formatCode>
                <c:ptCount val="4"/>
                <c:pt idx="0">
                  <c:v>8</c:v>
                </c:pt>
                <c:pt idx="1">
                  <c:v>68</c:v>
                </c:pt>
                <c:pt idx="2">
                  <c:v>14</c:v>
                </c:pt>
                <c:pt idx="3">
                  <c:v>10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/>
            </a:pPr>
            <a:r>
              <a:rPr lang="cs-CZ" sz="1800" dirty="0" smtClean="0">
                <a:latin typeface="Calibri" pitchFamily="34" charset="0"/>
              </a:rPr>
              <a:t>DS</a:t>
            </a:r>
            <a:r>
              <a:rPr lang="cs-CZ" sz="1800" baseline="0" dirty="0" smtClean="0">
                <a:latin typeface="Calibri" pitchFamily="34" charset="0"/>
              </a:rPr>
              <a:t> 2006:ADL</a:t>
            </a:r>
          </a:p>
          <a:p>
            <a:pPr>
              <a:defRPr sz="1600"/>
            </a:pPr>
            <a:r>
              <a:rPr lang="cs-CZ" sz="1400" baseline="0" dirty="0" smtClean="0">
                <a:latin typeface="Calibri" pitchFamily="34" charset="0"/>
              </a:rPr>
              <a:t>(n=330)</a:t>
            </a:r>
            <a:endParaRPr lang="cs-CZ" sz="1400" dirty="0">
              <a:latin typeface="Calibri" pitchFamily="34" charset="0"/>
            </a:endParaRP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dPt>
            <c:idx val="3"/>
            <c:bubble3D val="0"/>
            <c:spPr>
              <a:solidFill>
                <a:srgbClr val="F9B639">
                  <a:lumMod val="20000"/>
                  <a:lumOff val="80000"/>
                </a:srgbClr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Těžká závislost</a:t>
                    </a:r>
                    <a:r>
                      <a:rPr lang="en-US" dirty="0"/>
                      <a:t>
3%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8.0253171458314981E-2"/>
                  <c:y val="6.1986509695644017E-2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závislost</a:t>
                    </a:r>
                    <a:r>
                      <a:rPr lang="en-US"/>
                      <a:t>
3%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List4!$A$6:$A$9</c:f>
              <c:strCache>
                <c:ptCount val="4"/>
                <c:pt idx="0">
                  <c:v>vysoce závislý</c:v>
                </c:pt>
                <c:pt idx="1">
                  <c:v>závislý</c:v>
                </c:pt>
                <c:pt idx="2">
                  <c:v>závislost lehčího stupně</c:v>
                </c:pt>
                <c:pt idx="3">
                  <c:v>nezávislý v bazálních aktivitách</c:v>
                </c:pt>
              </c:strCache>
            </c:strRef>
          </c:cat>
          <c:val>
            <c:numRef>
              <c:f>List4!$B$6:$B$9</c:f>
              <c:numCache>
                <c:formatCode>General</c:formatCode>
                <c:ptCount val="4"/>
                <c:pt idx="0">
                  <c:v>2.5</c:v>
                </c:pt>
                <c:pt idx="1">
                  <c:v>2.9</c:v>
                </c:pt>
                <c:pt idx="2">
                  <c:v>55.2</c:v>
                </c:pt>
                <c:pt idx="3">
                  <c:v>39.4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 err="1"/>
              <a:t>Domovy</a:t>
            </a:r>
            <a:r>
              <a:rPr lang="en-US" dirty="0"/>
              <a:t> pro </a:t>
            </a:r>
            <a:r>
              <a:rPr lang="en-US" dirty="0" err="1"/>
              <a:t>seniory</a:t>
            </a:r>
            <a:r>
              <a:rPr lang="en-US" dirty="0"/>
              <a:t> 2013</a:t>
            </a:r>
            <a:r>
              <a:rPr lang="cs-CZ" dirty="0"/>
              <a:t>: ADL</a:t>
            </a:r>
          </a:p>
          <a:p>
            <a:pPr>
              <a:defRPr/>
            </a:pPr>
            <a:r>
              <a:rPr lang="cs-CZ" dirty="0"/>
              <a:t>(n=582)</a:t>
            </a:r>
            <a:endParaRPr lang="en-US" dirty="0"/>
          </a:p>
        </c:rich>
      </c:tx>
      <c:layout>
        <c:manualLayout>
          <c:xMode val="edge"/>
          <c:yMode val="edge"/>
          <c:x val="0.17276377952755903"/>
          <c:y val="2.7777777777778002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B83D68"/>
              </a:solidFill>
            </c:spPr>
          </c:dPt>
          <c:dPt>
            <c:idx val="1"/>
            <c:bubble3D val="0"/>
            <c:spPr>
              <a:solidFill>
                <a:srgbClr val="8064A2">
                  <a:lumMod val="60000"/>
                  <a:lumOff val="40000"/>
                </a:srgbClr>
              </a:solidFill>
            </c:spPr>
          </c:dPt>
          <c:dPt>
            <c:idx val="2"/>
            <c:bubble3D val="0"/>
            <c:spPr>
              <a:solidFill>
                <a:srgbClr val="DE6C36"/>
              </a:solidFill>
            </c:spPr>
          </c:dPt>
          <c:dLbls>
            <c:dLbl>
              <c:idx val="3"/>
              <c:layout>
                <c:manualLayout>
                  <c:x val="7.0305993000874922E-2"/>
                  <c:y val="0.1649804822555823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aseline="0"/>
                </a:pPr>
                <a:endParaRPr lang="cs-CZ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List1!$A$6:$A$9</c:f>
              <c:strCache>
                <c:ptCount val="4"/>
                <c:pt idx="0">
                  <c:v>těžká závislost</c:v>
                </c:pt>
                <c:pt idx="1">
                  <c:v>závislost</c:v>
                </c:pt>
                <c:pt idx="2">
                  <c:v>lehká závislost</c:v>
                </c:pt>
                <c:pt idx="3">
                  <c:v>nezávislí</c:v>
                </c:pt>
              </c:strCache>
            </c:strRef>
          </c:cat>
          <c:val>
            <c:numRef>
              <c:f>List1!$B$6:$B$9</c:f>
              <c:numCache>
                <c:formatCode>#,##0.0</c:formatCode>
                <c:ptCount val="4"/>
                <c:pt idx="0">
                  <c:v>33.161512027491412</c:v>
                </c:pt>
                <c:pt idx="1">
                  <c:v>15.63573883161512</c:v>
                </c:pt>
                <c:pt idx="2">
                  <c:v>42.611683848797121</c:v>
                </c:pt>
                <c:pt idx="3">
                  <c:v>8.5910652920962196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 err="1"/>
              <a:t>Domovy</a:t>
            </a:r>
            <a:r>
              <a:rPr lang="en-US" dirty="0"/>
              <a:t> pro </a:t>
            </a:r>
            <a:r>
              <a:rPr lang="en-US" dirty="0" err="1"/>
              <a:t>seniory</a:t>
            </a:r>
            <a:r>
              <a:rPr lang="en-US" dirty="0"/>
              <a:t> 2013</a:t>
            </a:r>
            <a:r>
              <a:rPr lang="cs-CZ" dirty="0"/>
              <a:t>: ADL</a:t>
            </a:r>
          </a:p>
          <a:p>
            <a:pPr>
              <a:defRPr/>
            </a:pPr>
            <a:r>
              <a:rPr lang="cs-CZ" dirty="0"/>
              <a:t>(n=582)</a:t>
            </a:r>
            <a:endParaRPr lang="en-US" dirty="0"/>
          </a:p>
        </c:rich>
      </c:tx>
      <c:layout>
        <c:manualLayout>
          <c:xMode val="edge"/>
          <c:yMode val="edge"/>
          <c:x val="0.17276377952755903"/>
          <c:y val="2.7777777777778019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B83D68"/>
              </a:solidFill>
            </c:spPr>
          </c:dPt>
          <c:dPt>
            <c:idx val="1"/>
            <c:bubble3D val="0"/>
            <c:spPr>
              <a:solidFill>
                <a:srgbClr val="8064A2">
                  <a:lumMod val="60000"/>
                  <a:lumOff val="40000"/>
                </a:srgbClr>
              </a:solidFill>
            </c:spPr>
          </c:dPt>
          <c:dPt>
            <c:idx val="2"/>
            <c:bubble3D val="0"/>
            <c:spPr>
              <a:solidFill>
                <a:srgbClr val="DE6C36"/>
              </a:solidFill>
            </c:spPr>
          </c:dPt>
          <c:dLbls>
            <c:dLbl>
              <c:idx val="3"/>
              <c:layout>
                <c:manualLayout>
                  <c:x val="7.0305993000874922E-2"/>
                  <c:y val="0.1649804822555823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aseline="0"/>
                </a:pPr>
                <a:endParaRPr lang="cs-CZ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List1!$A$6:$A$9</c:f>
              <c:strCache>
                <c:ptCount val="4"/>
                <c:pt idx="0">
                  <c:v>těžká závislost</c:v>
                </c:pt>
                <c:pt idx="1">
                  <c:v>závislost</c:v>
                </c:pt>
                <c:pt idx="2">
                  <c:v>lehká závislost</c:v>
                </c:pt>
                <c:pt idx="3">
                  <c:v>nezávislí</c:v>
                </c:pt>
              </c:strCache>
            </c:strRef>
          </c:cat>
          <c:val>
            <c:numRef>
              <c:f>List1!$B$6:$B$9</c:f>
              <c:numCache>
                <c:formatCode>#,##0.0</c:formatCode>
                <c:ptCount val="4"/>
                <c:pt idx="0">
                  <c:v>33.161512027491412</c:v>
                </c:pt>
                <c:pt idx="1">
                  <c:v>15.63573883161512</c:v>
                </c:pt>
                <c:pt idx="2">
                  <c:v>42.611683848797107</c:v>
                </c:pt>
                <c:pt idx="3">
                  <c:v>8.5910652920962196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DZR 2013</a:t>
            </a:r>
            <a:r>
              <a:rPr lang="cs-CZ"/>
              <a:t>: ADL</a:t>
            </a:r>
          </a:p>
          <a:p>
            <a:pPr>
              <a:defRPr/>
            </a:pPr>
            <a:r>
              <a:rPr lang="cs-CZ"/>
              <a:t>(n=884)</a:t>
            </a:r>
            <a:endParaRPr lang="en-US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B83D68"/>
              </a:solidFill>
            </c:spPr>
          </c:dPt>
          <c:dPt>
            <c:idx val="1"/>
            <c:bubble3D val="0"/>
            <c:spPr>
              <a:solidFill>
                <a:srgbClr val="AC66BB"/>
              </a:solidFill>
            </c:spPr>
          </c:dPt>
          <c:dPt>
            <c:idx val="2"/>
            <c:bubble3D val="0"/>
            <c:spPr>
              <a:solidFill>
                <a:srgbClr val="DE6C36"/>
              </a:solidFill>
            </c:spPr>
          </c:dPt>
          <c:dLbls>
            <c:dLbl>
              <c:idx val="3"/>
              <c:layout>
                <c:manualLayout>
                  <c:x val="1.9724102054810774E-2"/>
                  <c:y val="0.1459753894399564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aseline="0"/>
                </a:pPr>
                <a:endParaRPr lang="cs-CZ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List1!$A$18:$A$21</c:f>
              <c:strCache>
                <c:ptCount val="4"/>
                <c:pt idx="0">
                  <c:v>těžká závislost</c:v>
                </c:pt>
                <c:pt idx="1">
                  <c:v>závislost</c:v>
                </c:pt>
                <c:pt idx="2">
                  <c:v>lehká závislost</c:v>
                </c:pt>
                <c:pt idx="3">
                  <c:v>nezávislí</c:v>
                </c:pt>
              </c:strCache>
            </c:strRef>
          </c:cat>
          <c:val>
            <c:numRef>
              <c:f>List1!$B$18:$B$21</c:f>
              <c:numCache>
                <c:formatCode>#,##0.0</c:formatCode>
                <c:ptCount val="4"/>
                <c:pt idx="0">
                  <c:v>52.036199095022624</c:v>
                </c:pt>
                <c:pt idx="1">
                  <c:v>16.855203619909503</c:v>
                </c:pt>
                <c:pt idx="2">
                  <c:v>28.393665158371039</c:v>
                </c:pt>
                <c:pt idx="3">
                  <c:v>2.7149321266968331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9797420169688749"/>
          <c:y val="7.3907147415443505E-2"/>
          <c:w val="0.66254571303587051"/>
          <c:h val="0.8326195683872849"/>
        </c:manualLayout>
      </c:layout>
      <c:scatterChart>
        <c:scatterStyle val="smoothMarker"/>
        <c:varyColors val="0"/>
        <c:ser>
          <c:idx val="0"/>
          <c:order val="0"/>
          <c:tx>
            <c:v>Jurásková</c:v>
          </c:tx>
          <c:xVal>
            <c:numRef>
              <c:f>'ROC graf'!$J$5:$J$20</c:f>
              <c:numCache>
                <c:formatCode>General</c:formatCode>
                <c:ptCount val="16"/>
                <c:pt idx="0">
                  <c:v>0.97674418604651159</c:v>
                </c:pt>
                <c:pt idx="1">
                  <c:v>0.93023255813953487</c:v>
                </c:pt>
                <c:pt idx="2">
                  <c:v>0.93023255813953487</c:v>
                </c:pt>
                <c:pt idx="3">
                  <c:v>0.93023255813953487</c:v>
                </c:pt>
                <c:pt idx="4">
                  <c:v>0.93023255813953487</c:v>
                </c:pt>
                <c:pt idx="5">
                  <c:v>0.88372093023255816</c:v>
                </c:pt>
                <c:pt idx="6">
                  <c:v>0.86046511627906974</c:v>
                </c:pt>
                <c:pt idx="7">
                  <c:v>0.76744186046511631</c:v>
                </c:pt>
                <c:pt idx="8">
                  <c:v>0.67441860465116277</c:v>
                </c:pt>
                <c:pt idx="9">
                  <c:v>0.53488372093023251</c:v>
                </c:pt>
                <c:pt idx="10">
                  <c:v>0.46511627906976744</c:v>
                </c:pt>
                <c:pt idx="11">
                  <c:v>0.34883720930232559</c:v>
                </c:pt>
                <c:pt idx="12">
                  <c:v>0.20930232558139536</c:v>
                </c:pt>
                <c:pt idx="13">
                  <c:v>0.13953488372093023</c:v>
                </c:pt>
                <c:pt idx="14">
                  <c:v>6.9767441860465115E-2</c:v>
                </c:pt>
                <c:pt idx="15">
                  <c:v>2.3809523809523808E-2</c:v>
                </c:pt>
              </c:numCache>
            </c:numRef>
          </c:xVal>
          <c:yVal>
            <c:numRef>
              <c:f>'ROC graf'!$K$5:$K$20</c:f>
              <c:numCache>
                <c:formatCode>General</c:formatCode>
                <c:ptCount val="16"/>
                <c:pt idx="0">
                  <c:v>9.1743119266055051E-3</c:v>
                </c:pt>
                <c:pt idx="1">
                  <c:v>9.1743119266055051E-3</c:v>
                </c:pt>
                <c:pt idx="2">
                  <c:v>4.5871559633027525E-2</c:v>
                </c:pt>
                <c:pt idx="3">
                  <c:v>9.1743119266055051E-2</c:v>
                </c:pt>
                <c:pt idx="4">
                  <c:v>0.11926605504587157</c:v>
                </c:pt>
                <c:pt idx="5">
                  <c:v>0.19266055045871561</c:v>
                </c:pt>
                <c:pt idx="6">
                  <c:v>0.31192660550458717</c:v>
                </c:pt>
                <c:pt idx="7">
                  <c:v>0.39449541284403672</c:v>
                </c:pt>
                <c:pt idx="8">
                  <c:v>0.47222222222222221</c:v>
                </c:pt>
                <c:pt idx="9">
                  <c:v>0.62385321100917435</c:v>
                </c:pt>
                <c:pt idx="10">
                  <c:v>0.75229357798165142</c:v>
                </c:pt>
                <c:pt idx="11">
                  <c:v>0.83486238532110091</c:v>
                </c:pt>
                <c:pt idx="12">
                  <c:v>0.8990825688073395</c:v>
                </c:pt>
                <c:pt idx="13">
                  <c:v>0.97247706422018354</c:v>
                </c:pt>
                <c:pt idx="14">
                  <c:v>0.98165137614678899</c:v>
                </c:pt>
                <c:pt idx="15">
                  <c:v>1</c:v>
                </c:pt>
              </c:numCache>
            </c:numRef>
          </c:yVal>
          <c:smooth val="1"/>
        </c:ser>
        <c:ser>
          <c:idx val="1"/>
          <c:order val="1"/>
          <c:tx>
            <c:v>MFS</c:v>
          </c:tx>
          <c:xVal>
            <c:numRef>
              <c:f>'ROC graf'!$J$26:$J$43</c:f>
              <c:numCache>
                <c:formatCode>General</c:formatCode>
                <c:ptCount val="18"/>
                <c:pt idx="0">
                  <c:v>0.97674418604651159</c:v>
                </c:pt>
                <c:pt idx="1">
                  <c:v>0.95348837209302328</c:v>
                </c:pt>
                <c:pt idx="2">
                  <c:v>0.95348837209302328</c:v>
                </c:pt>
                <c:pt idx="3">
                  <c:v>0.95348837209302328</c:v>
                </c:pt>
                <c:pt idx="4">
                  <c:v>0.93023255813953487</c:v>
                </c:pt>
                <c:pt idx="5">
                  <c:v>0.93023255813953487</c:v>
                </c:pt>
                <c:pt idx="6">
                  <c:v>0.90697674418604646</c:v>
                </c:pt>
                <c:pt idx="7">
                  <c:v>0.90697674418604646</c:v>
                </c:pt>
                <c:pt idx="8">
                  <c:v>0.86046511627906974</c:v>
                </c:pt>
                <c:pt idx="9">
                  <c:v>0.83720930232558144</c:v>
                </c:pt>
                <c:pt idx="10">
                  <c:v>0.81395348837209303</c:v>
                </c:pt>
                <c:pt idx="11">
                  <c:v>0.67441860465116277</c:v>
                </c:pt>
                <c:pt idx="12">
                  <c:v>0.60465116279069764</c:v>
                </c:pt>
                <c:pt idx="13">
                  <c:v>0.53488372093023251</c:v>
                </c:pt>
                <c:pt idx="14">
                  <c:v>0.23255813953488372</c:v>
                </c:pt>
                <c:pt idx="15">
                  <c:v>0.16279069767441862</c:v>
                </c:pt>
                <c:pt idx="16">
                  <c:v>4.7619047619047616E-2</c:v>
                </c:pt>
                <c:pt idx="17">
                  <c:v>2.3809523809523808E-2</c:v>
                </c:pt>
              </c:numCache>
            </c:numRef>
          </c:xVal>
          <c:yVal>
            <c:numRef>
              <c:f>'ROC graf'!$K$26:$K$43</c:f>
              <c:numCache>
                <c:formatCode>General</c:formatCode>
                <c:ptCount val="18"/>
                <c:pt idx="0">
                  <c:v>9.1743119266055051E-3</c:v>
                </c:pt>
                <c:pt idx="1">
                  <c:v>3.669724770642202E-2</c:v>
                </c:pt>
                <c:pt idx="2">
                  <c:v>5.5045871559633031E-2</c:v>
                </c:pt>
                <c:pt idx="3">
                  <c:v>8.2568807339449546E-2</c:v>
                </c:pt>
                <c:pt idx="4">
                  <c:v>0.19266055045871561</c:v>
                </c:pt>
                <c:pt idx="5">
                  <c:v>0.25688073394495414</c:v>
                </c:pt>
                <c:pt idx="6">
                  <c:v>0.41284403669724773</c:v>
                </c:pt>
                <c:pt idx="7">
                  <c:v>0.42201834862385323</c:v>
                </c:pt>
                <c:pt idx="8">
                  <c:v>0.48623853211009177</c:v>
                </c:pt>
                <c:pt idx="9">
                  <c:v>0.55963302752293576</c:v>
                </c:pt>
                <c:pt idx="10">
                  <c:v>0.57798165137614677</c:v>
                </c:pt>
                <c:pt idx="11">
                  <c:v>0.83486238532110091</c:v>
                </c:pt>
                <c:pt idx="12">
                  <c:v>0.85321100917431192</c:v>
                </c:pt>
                <c:pt idx="13">
                  <c:v>0.88073394495412849</c:v>
                </c:pt>
                <c:pt idx="14">
                  <c:v>0.99082568807339455</c:v>
                </c:pt>
                <c:pt idx="15">
                  <c:v>0.99082568807339455</c:v>
                </c:pt>
                <c:pt idx="16">
                  <c:v>1</c:v>
                </c:pt>
                <c:pt idx="17">
                  <c:v>1</c:v>
                </c:pt>
              </c:numCache>
            </c:numRef>
          </c:yVal>
          <c:smooth val="1"/>
        </c:ser>
        <c:ser>
          <c:idx val="2"/>
          <c:order val="2"/>
          <c:tx>
            <c:v>SRP</c:v>
          </c:tx>
          <c:xVal>
            <c:numRef>
              <c:f>'ROC graf'!$J$50:$J$56</c:f>
              <c:numCache>
                <c:formatCode>General</c:formatCode>
                <c:ptCount val="7"/>
                <c:pt idx="0">
                  <c:v>0.97674418604651159</c:v>
                </c:pt>
                <c:pt idx="1">
                  <c:v>0.97674418604651159</c:v>
                </c:pt>
                <c:pt idx="2">
                  <c:v>0.93023255813953487</c:v>
                </c:pt>
                <c:pt idx="3">
                  <c:v>0.93023255813953487</c:v>
                </c:pt>
                <c:pt idx="4">
                  <c:v>0.86046511627906974</c:v>
                </c:pt>
                <c:pt idx="5">
                  <c:v>0.53488372093023251</c:v>
                </c:pt>
                <c:pt idx="6">
                  <c:v>0.34883720930232559</c:v>
                </c:pt>
              </c:numCache>
            </c:numRef>
          </c:xVal>
          <c:yVal>
            <c:numRef>
              <c:f>'ROC graf'!$K$50:$K$56</c:f>
              <c:numCache>
                <c:formatCode>General</c:formatCode>
                <c:ptCount val="7"/>
                <c:pt idx="0">
                  <c:v>9.1743119266055051E-3</c:v>
                </c:pt>
                <c:pt idx="1">
                  <c:v>4.5871559633027525E-2</c:v>
                </c:pt>
                <c:pt idx="2">
                  <c:v>0.12844036697247707</c:v>
                </c:pt>
                <c:pt idx="3">
                  <c:v>0.29357798165137616</c:v>
                </c:pt>
                <c:pt idx="4">
                  <c:v>0.51376146788990829</c:v>
                </c:pt>
                <c:pt idx="5">
                  <c:v>0.77981651376146788</c:v>
                </c:pt>
                <c:pt idx="6">
                  <c:v>0.99082568807339455</c:v>
                </c:pt>
              </c:numCache>
            </c:numRef>
          </c:yVal>
          <c:smooth val="1"/>
        </c:ser>
        <c:ser>
          <c:idx val="3"/>
          <c:order val="3"/>
          <c:tx>
            <c:v>GuaGt</c:v>
          </c:tx>
          <c:xVal>
            <c:numRef>
              <c:f>'ROC graf'!$J$63:$J$110</c:f>
              <c:numCache>
                <c:formatCode>General</c:formatCode>
                <c:ptCount val="48"/>
                <c:pt idx="0">
                  <c:v>0.97674418604651159</c:v>
                </c:pt>
                <c:pt idx="1">
                  <c:v>0.97674418604651159</c:v>
                </c:pt>
                <c:pt idx="2">
                  <c:v>0.97674418604651159</c:v>
                </c:pt>
                <c:pt idx="3">
                  <c:v>0.97674418604651159</c:v>
                </c:pt>
                <c:pt idx="4">
                  <c:v>0.97674418604651159</c:v>
                </c:pt>
                <c:pt idx="5">
                  <c:v>0.95348837209302328</c:v>
                </c:pt>
                <c:pt idx="6">
                  <c:v>0.95348837209302328</c:v>
                </c:pt>
                <c:pt idx="7">
                  <c:v>0.95348837209302328</c:v>
                </c:pt>
                <c:pt idx="8">
                  <c:v>0.95348837209302328</c:v>
                </c:pt>
                <c:pt idx="9">
                  <c:v>0.95348837209302328</c:v>
                </c:pt>
                <c:pt idx="10">
                  <c:v>0.93023255813953487</c:v>
                </c:pt>
                <c:pt idx="11">
                  <c:v>0.93023255813953487</c:v>
                </c:pt>
                <c:pt idx="12">
                  <c:v>0.93023255813953487</c:v>
                </c:pt>
                <c:pt idx="13">
                  <c:v>0.93023255813953487</c:v>
                </c:pt>
                <c:pt idx="14">
                  <c:v>0.93023255813953487</c:v>
                </c:pt>
                <c:pt idx="15">
                  <c:v>0.90697674418604646</c:v>
                </c:pt>
                <c:pt idx="16">
                  <c:v>0.90697674418604646</c:v>
                </c:pt>
                <c:pt idx="17">
                  <c:v>0.88372093023255816</c:v>
                </c:pt>
                <c:pt idx="18">
                  <c:v>0.86046511627906974</c:v>
                </c:pt>
                <c:pt idx="19">
                  <c:v>0.76744186046511631</c:v>
                </c:pt>
                <c:pt idx="20">
                  <c:v>0.76744186046511631</c:v>
                </c:pt>
                <c:pt idx="21">
                  <c:v>0.76744186046511631</c:v>
                </c:pt>
                <c:pt idx="22">
                  <c:v>0.72093023255813948</c:v>
                </c:pt>
                <c:pt idx="23">
                  <c:v>0.69767441860465118</c:v>
                </c:pt>
                <c:pt idx="24">
                  <c:v>0.67441860465116277</c:v>
                </c:pt>
                <c:pt idx="25">
                  <c:v>0.67441860465116277</c:v>
                </c:pt>
                <c:pt idx="26">
                  <c:v>0.67441860465116277</c:v>
                </c:pt>
                <c:pt idx="27">
                  <c:v>0.65116279069767447</c:v>
                </c:pt>
                <c:pt idx="28">
                  <c:v>0.55813953488372092</c:v>
                </c:pt>
                <c:pt idx="29">
                  <c:v>0.53488372093023251</c:v>
                </c:pt>
                <c:pt idx="30">
                  <c:v>0.48837209302325579</c:v>
                </c:pt>
                <c:pt idx="31">
                  <c:v>0.44186046511627908</c:v>
                </c:pt>
                <c:pt idx="32">
                  <c:v>0.39534883720930231</c:v>
                </c:pt>
                <c:pt idx="33">
                  <c:v>0.37209302325581395</c:v>
                </c:pt>
                <c:pt idx="34">
                  <c:v>0.32558139534883723</c:v>
                </c:pt>
                <c:pt idx="35">
                  <c:v>0.27906976744186046</c:v>
                </c:pt>
                <c:pt idx="36">
                  <c:v>0.2558139534883721</c:v>
                </c:pt>
                <c:pt idx="37">
                  <c:v>0.23255813953488372</c:v>
                </c:pt>
                <c:pt idx="38">
                  <c:v>0.23255813953488372</c:v>
                </c:pt>
                <c:pt idx="39">
                  <c:v>0.20930232558139536</c:v>
                </c:pt>
                <c:pt idx="40">
                  <c:v>0.18604651162790697</c:v>
                </c:pt>
                <c:pt idx="41">
                  <c:v>0.18604651162790697</c:v>
                </c:pt>
                <c:pt idx="42">
                  <c:v>0.16279069767441862</c:v>
                </c:pt>
                <c:pt idx="43">
                  <c:v>0.11627906976744186</c:v>
                </c:pt>
                <c:pt idx="44">
                  <c:v>9.3023255813953487E-2</c:v>
                </c:pt>
                <c:pt idx="45">
                  <c:v>6.9767441860465115E-2</c:v>
                </c:pt>
                <c:pt idx="46">
                  <c:v>2.3255813953488372E-2</c:v>
                </c:pt>
                <c:pt idx="47">
                  <c:v>0</c:v>
                </c:pt>
              </c:numCache>
            </c:numRef>
          </c:xVal>
          <c:yVal>
            <c:numRef>
              <c:f>'ROC graf'!$K$63:$K$110</c:f>
              <c:numCache>
                <c:formatCode>General</c:formatCode>
                <c:ptCount val="48"/>
                <c:pt idx="0">
                  <c:v>9.1743119266055051E-3</c:v>
                </c:pt>
                <c:pt idx="1">
                  <c:v>1.834862385321101E-2</c:v>
                </c:pt>
                <c:pt idx="2">
                  <c:v>2.7522935779816515E-2</c:v>
                </c:pt>
                <c:pt idx="3">
                  <c:v>6.4220183486238536E-2</c:v>
                </c:pt>
                <c:pt idx="4">
                  <c:v>0.11926605504587157</c:v>
                </c:pt>
                <c:pt idx="5">
                  <c:v>0.15596330275229359</c:v>
                </c:pt>
                <c:pt idx="6">
                  <c:v>0.1743119266055046</c:v>
                </c:pt>
                <c:pt idx="7">
                  <c:v>0.21100917431192662</c:v>
                </c:pt>
                <c:pt idx="8">
                  <c:v>0.24770642201834864</c:v>
                </c:pt>
                <c:pt idx="9">
                  <c:v>0.29357798165137616</c:v>
                </c:pt>
                <c:pt idx="10">
                  <c:v>0.3577981651376147</c:v>
                </c:pt>
                <c:pt idx="11">
                  <c:v>0.40366972477064222</c:v>
                </c:pt>
                <c:pt idx="12">
                  <c:v>0.45871559633027525</c:v>
                </c:pt>
                <c:pt idx="13">
                  <c:v>0.52293577981651373</c:v>
                </c:pt>
                <c:pt idx="14">
                  <c:v>0.61467889908256879</c:v>
                </c:pt>
                <c:pt idx="15">
                  <c:v>0.64220183486238536</c:v>
                </c:pt>
                <c:pt idx="16">
                  <c:v>0.67889908256880738</c:v>
                </c:pt>
                <c:pt idx="17">
                  <c:v>0.70642201834862384</c:v>
                </c:pt>
                <c:pt idx="18">
                  <c:v>0.7155963302752294</c:v>
                </c:pt>
                <c:pt idx="19">
                  <c:v>0.77064220183486243</c:v>
                </c:pt>
                <c:pt idx="20">
                  <c:v>0.78899082568807344</c:v>
                </c:pt>
                <c:pt idx="21">
                  <c:v>0.8165137614678899</c:v>
                </c:pt>
                <c:pt idx="22">
                  <c:v>0.8165137614678899</c:v>
                </c:pt>
                <c:pt idx="23">
                  <c:v>0.83486238532110091</c:v>
                </c:pt>
                <c:pt idx="24">
                  <c:v>0.88073394495412849</c:v>
                </c:pt>
                <c:pt idx="25">
                  <c:v>0.88990825688073394</c:v>
                </c:pt>
                <c:pt idx="26">
                  <c:v>0.8990825688073395</c:v>
                </c:pt>
                <c:pt idx="27">
                  <c:v>0.90825688073394495</c:v>
                </c:pt>
                <c:pt idx="28">
                  <c:v>0.90825688073394495</c:v>
                </c:pt>
                <c:pt idx="29">
                  <c:v>0.90825688073394495</c:v>
                </c:pt>
                <c:pt idx="30">
                  <c:v>0.91743119266055051</c:v>
                </c:pt>
                <c:pt idx="31">
                  <c:v>0.91743119266055051</c:v>
                </c:pt>
                <c:pt idx="32">
                  <c:v>0.94495412844036697</c:v>
                </c:pt>
                <c:pt idx="33">
                  <c:v>0.94495412844036697</c:v>
                </c:pt>
                <c:pt idx="34">
                  <c:v>0.95412844036697253</c:v>
                </c:pt>
                <c:pt idx="35">
                  <c:v>0.95412844036697253</c:v>
                </c:pt>
                <c:pt idx="36">
                  <c:v>0.95412844036697253</c:v>
                </c:pt>
                <c:pt idx="37">
                  <c:v>0.96330275229357798</c:v>
                </c:pt>
                <c:pt idx="38">
                  <c:v>0.97247706422018354</c:v>
                </c:pt>
                <c:pt idx="39">
                  <c:v>0.97247706422018354</c:v>
                </c:pt>
                <c:pt idx="40">
                  <c:v>0.97247706422018354</c:v>
                </c:pt>
                <c:pt idx="41">
                  <c:v>0.98165137614678899</c:v>
                </c:pt>
                <c:pt idx="42">
                  <c:v>0.99082568807339455</c:v>
                </c:pt>
                <c:pt idx="43">
                  <c:v>1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</c:numCache>
            </c:numRef>
          </c:yVal>
          <c:smooth val="1"/>
        </c:ser>
        <c:ser>
          <c:idx val="4"/>
          <c:order val="4"/>
          <c:tx>
            <c:v>SFQ</c:v>
          </c:tx>
          <c:xVal>
            <c:numRef>
              <c:f>'ROC graf'!$X$37:$X$40</c:f>
              <c:numCache>
                <c:formatCode>General</c:formatCode>
                <c:ptCount val="4"/>
                <c:pt idx="0">
                  <c:v>0.98275900000000005</c:v>
                </c:pt>
                <c:pt idx="1">
                  <c:v>0.98275900000000005</c:v>
                </c:pt>
                <c:pt idx="2">
                  <c:v>0.92982500000000001</c:v>
                </c:pt>
                <c:pt idx="3">
                  <c:v>0.66666700000000001</c:v>
                </c:pt>
              </c:numCache>
            </c:numRef>
          </c:xVal>
          <c:yVal>
            <c:numRef>
              <c:f>'ROC graf'!$Y$37:$Y$40</c:f>
              <c:numCache>
                <c:formatCode>General</c:formatCode>
                <c:ptCount val="4"/>
                <c:pt idx="0">
                  <c:v>8.6210000000000002E-3</c:v>
                </c:pt>
                <c:pt idx="1">
                  <c:v>0.5</c:v>
                </c:pt>
                <c:pt idx="2">
                  <c:v>0.98290599999999995</c:v>
                </c:pt>
                <c:pt idx="3">
                  <c:v>0.99145300000000003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549112"/>
        <c:axId val="146549504"/>
      </c:scatterChart>
      <c:valAx>
        <c:axId val="1465491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6549504"/>
        <c:crosses val="autoZero"/>
        <c:crossBetween val="midCat"/>
      </c:valAx>
      <c:valAx>
        <c:axId val="1465495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654911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3-04-03T11:25:02.090" idx="24">
    <p:pos x="3464" y="418"/>
    <p:text>Test: 	Rombergova zkouška
Skupina: 	Mozkové nervy
Anatomicky:  	
Nerv: 	N. statoacusticus - VIII
Sval: 	
Náročnost: 	student
Provedení: 	
Vyšetření stoje - 
I základní stoj při otevřených očích, 
II otevřené oči při zúžené bazi,
III zúžená baze při zavřených očích. Pokud po zavření účí dojde k akcentaci instability (kolísání = titubace), jedná se o positivní Rombergův příznak. typický právě pro postižení labyrintu. Sledujeme též event. závislost směru titubací na poloze hlavy.
Popis: 	Srovnání stoje při ZO a OO (stoj II a III). Vestibulární a zadně provazcová ataxie se zhoršují po vysazení vizuální aference (udržování polohy zrakem) , mozečková ataxie se podstatně nemění.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EB6BD2-9FC7-44C2-8201-E1C4C3EB6E7C}" type="datetimeFigureOut">
              <a:rPr lang="cs-CZ" smtClean="0"/>
              <a:pPr/>
              <a:t>14.6.2016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59D492-37F5-48C7-93D9-C41CF5D49A30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5666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../../geriatrie/P&#345;edn&#225;&#353;ky%20+%20testy/Hodnocen&#237;%20rovnov&#225;hy%20a%20ch&#367;ze%20podle%20Tinettiov&#233;.doc" TargetMode="External"/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Relationship Id="rId5" Type="http://schemas.openxmlformats.org/officeDocument/2006/relationships/hyperlink" Target="../../geriatrie/P&#345;edn&#225;&#353;ky%20+%20testy/Gait&#367;v%20funk&#269;n&#237;%20test.pdf" TargetMode="External"/><Relationship Id="rId4" Type="http://schemas.openxmlformats.org/officeDocument/2006/relationships/hyperlink" Target="../../geriatrie/P&#345;edn&#225;&#353;ky%20+%20testy/BERG_B2_4FD2998A0AB77.PDF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marL="82550">
              <a:defRPr/>
            </a:pPr>
            <a:r>
              <a:rPr lang="cs-CZ" dirty="0" smtClean="0"/>
              <a:t>Význam pro klienty</a:t>
            </a:r>
          </a:p>
          <a:p>
            <a:pPr marL="82550">
              <a:defRPr/>
            </a:pPr>
            <a:endParaRPr lang="cs-CZ" dirty="0" smtClean="0"/>
          </a:p>
          <a:p>
            <a:pPr marL="82550">
              <a:defRPr/>
            </a:pPr>
            <a:r>
              <a:rPr lang="cs-CZ" dirty="0" smtClean="0"/>
              <a:t>Je obsažen v samotném významu FGA popsaném v předchozích obrázcích plus</a:t>
            </a:r>
          </a:p>
          <a:p>
            <a:pPr marL="82550">
              <a:defRPr/>
            </a:pPr>
            <a:endParaRPr lang="cs-CZ" dirty="0" smtClean="0"/>
          </a:p>
          <a:p>
            <a:pPr marL="539750" lvl="1">
              <a:defRPr/>
            </a:pPr>
            <a:r>
              <a:rPr lang="cs-CZ" dirty="0" smtClean="0"/>
              <a:t>Funkční pokles u starších osob se často začne do 48 hodin po přijetí do nemocnice a může vést k postižení, institucionalizaci až smrti. Ve studii více než 1250 dospělých věku 70 a více let, kteří byli hospitalizovaní pro akutní onemocnění, </a:t>
            </a:r>
            <a:r>
              <a:rPr lang="cs-CZ" dirty="0" err="1" smtClean="0"/>
              <a:t>Sager</a:t>
            </a:r>
            <a:r>
              <a:rPr lang="cs-CZ" dirty="0" smtClean="0"/>
              <a:t> a kolegové zjistili, že u 32% klesla jejich schopnost vykonávat jednu nebo více ADL činností v době propuštění. Po třech měsících bylo u 19% účastníků hlášena ztráta z ADL, a 40% uvedlo ztrátu jako IADL. Mnoho faktorů přispívá k nehybnosti nebo neschopnosti starat se o sebe v průběhu a po hospitalizaci</a:t>
            </a:r>
          </a:p>
          <a:p>
            <a:pPr marL="539750" lvl="1">
              <a:defRPr/>
            </a:pPr>
            <a:endParaRPr lang="cs-CZ" dirty="0" smtClean="0"/>
          </a:p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  <a:defRPr/>
            </a:pPr>
            <a:r>
              <a:rPr lang="cs-CZ" altLang="cs-CZ" dirty="0" smtClean="0"/>
              <a:t>Není pouhý sběr informací o zdravotním stavu a zdravotnických událostech v předchorobí</a:t>
            </a:r>
          </a:p>
          <a:p>
            <a:pPr eaLnBrk="1" hangingPunct="1">
              <a:spcBef>
                <a:spcPts val="1200"/>
              </a:spcBef>
              <a:buFont typeface="Wingdings 2" pitchFamily="18" charset="2"/>
              <a:buNone/>
              <a:defRPr/>
            </a:pPr>
            <a:r>
              <a:rPr lang="cs-CZ" altLang="cs-CZ" dirty="0" smtClean="0"/>
              <a:t>    → </a:t>
            </a:r>
            <a:r>
              <a:rPr lang="cs-CZ" altLang="cs-CZ" b="1" dirty="0" smtClean="0"/>
              <a:t>aktivní proces, anamnestický rozhovor</a:t>
            </a:r>
          </a:p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  <a:defRPr/>
            </a:pPr>
            <a:r>
              <a:rPr lang="cs-CZ" altLang="cs-CZ" dirty="0" smtClean="0"/>
              <a:t>Velmi cenné informace verbální i nonverbální</a:t>
            </a:r>
          </a:p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  <a:defRPr/>
            </a:pPr>
            <a:r>
              <a:rPr lang="cs-CZ" altLang="cs-CZ" b="1" dirty="0" smtClean="0"/>
              <a:t>Efekt psychoterapeutický </a:t>
            </a:r>
            <a:r>
              <a:rPr lang="cs-CZ" altLang="cs-CZ" dirty="0" smtClean="0"/>
              <a:t>nebo </a:t>
            </a:r>
            <a:r>
              <a:rPr lang="cs-CZ" altLang="cs-CZ" dirty="0" err="1" smtClean="0"/>
              <a:t>psychotraumatický</a:t>
            </a:r>
            <a:endParaRPr lang="cs-CZ" altLang="cs-CZ" dirty="0" smtClean="0"/>
          </a:p>
          <a:p>
            <a:pPr eaLnBrk="1" hangingPunct="1">
              <a:spcBef>
                <a:spcPts val="1200"/>
              </a:spcBef>
              <a:buFont typeface="Wingdings 2" pitchFamily="18" charset="2"/>
              <a:buNone/>
              <a:defRPr/>
            </a:pPr>
            <a:r>
              <a:rPr lang="cs-CZ" altLang="cs-CZ" dirty="0" smtClean="0"/>
              <a:t>    → získání důvěry a spolupráce</a:t>
            </a:r>
          </a:p>
          <a:p>
            <a:pPr eaLnBrk="1" hangingPunct="1">
              <a:spcBef>
                <a:spcPts val="1200"/>
              </a:spcBef>
              <a:buFont typeface="Wingdings 2" pitchFamily="18" charset="2"/>
              <a:buNone/>
              <a:defRPr/>
            </a:pPr>
            <a:r>
              <a:rPr lang="cs-CZ" altLang="cs-CZ" dirty="0" smtClean="0"/>
              <a:t>    → zanechání obav, nejistoty, otřesené sebeúcty</a:t>
            </a:r>
          </a:p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  <a:defRPr/>
            </a:pPr>
            <a:r>
              <a:rPr lang="cs-CZ" altLang="cs-CZ" dirty="0" smtClean="0"/>
              <a:t>Pocit chráněného prostředí, atmosféra zájmu, akceptace a validace</a:t>
            </a:r>
          </a:p>
          <a:p>
            <a:pPr eaLnBrk="1" hangingPunct="1">
              <a:spcBef>
                <a:spcPts val="1200"/>
              </a:spcBef>
              <a:buFont typeface="Wingdings 2" pitchFamily="18" charset="2"/>
              <a:buNone/>
              <a:defRPr/>
            </a:pPr>
            <a:r>
              <a:rPr lang="cs-CZ" altLang="cs-CZ" dirty="0" smtClean="0"/>
              <a:t>    </a:t>
            </a:r>
            <a:r>
              <a:rPr lang="cs-CZ" altLang="cs-CZ" b="1" dirty="0" smtClean="0"/>
              <a:t>→ ochrana důstojnosti, respekt osobnosti a kompetencí</a:t>
            </a:r>
          </a:p>
          <a:p>
            <a:pPr marL="539750" lvl="1">
              <a:defRPr/>
            </a:pPr>
            <a:endParaRPr lang="cs-CZ" dirty="0" smtClean="0"/>
          </a:p>
          <a:p>
            <a:pPr marL="82550">
              <a:defRPr/>
            </a:pPr>
            <a:endParaRPr lang="cs-CZ" dirty="0" smtClean="0"/>
          </a:p>
          <a:p>
            <a:pPr marL="82550">
              <a:defRPr/>
            </a:pPr>
            <a:r>
              <a:rPr lang="cs-CZ" dirty="0" smtClean="0"/>
              <a:t>Význam pro zařízení poskytující péči</a:t>
            </a:r>
          </a:p>
          <a:p>
            <a:pPr>
              <a:defRPr/>
            </a:pPr>
            <a:endParaRPr lang="cs-CZ" dirty="0" smtClean="0"/>
          </a:p>
          <a:p>
            <a:pPr>
              <a:defRPr/>
            </a:pPr>
            <a:r>
              <a:rPr lang="cs-CZ" dirty="0" smtClean="0"/>
              <a:t>umožňuje získávat data, která jsou pro chod oddělení relevantní a která jsou využitelná pro </a:t>
            </a:r>
            <a:r>
              <a:rPr lang="cs-CZ" dirty="0" err="1" smtClean="0"/>
              <a:t>samohodnocení</a:t>
            </a:r>
            <a:r>
              <a:rPr lang="cs-CZ" dirty="0" smtClean="0"/>
              <a:t>. Šířeji je pak možné využívat i pro srovnání jednotlivých oddělení v případě, že se budou ucházet o akreditaci vzdělávacích programů či certifikaci kvality, eventuálně pro řízení dlouhodobé péče jako takové</a:t>
            </a:r>
          </a:p>
          <a:p>
            <a:pPr>
              <a:defRPr/>
            </a:pPr>
            <a:endParaRPr lang="cs-CZ" altLang="cs-CZ" dirty="0" smtClean="0"/>
          </a:p>
          <a:p>
            <a:pPr>
              <a:defRPr/>
            </a:pPr>
            <a:r>
              <a:rPr lang="cs-CZ" altLang="cs-CZ" dirty="0" smtClean="0"/>
              <a:t>Zvyšování kvality</a:t>
            </a:r>
          </a:p>
          <a:p>
            <a:pPr>
              <a:defRPr/>
            </a:pPr>
            <a:endParaRPr lang="cs-CZ" dirty="0"/>
          </a:p>
        </p:txBody>
      </p:sp>
      <p:sp>
        <p:nvSpPr>
          <p:cNvPr id="1741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8A6AF85-8F83-4E4B-A03D-0D8A4179BB4A}" type="slidenum">
              <a:rPr lang="cs-CZ" altLang="cs-CZ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7</a:t>
            </a:fld>
            <a:endParaRPr lang="cs-CZ" altLang="cs-CZ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965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1200"/>
              </a:spcBef>
              <a:buFont typeface="Wingdings 2" panose="05020102010507070707" pitchFamily="18" charset="2"/>
              <a:buNone/>
            </a:pPr>
            <a:r>
              <a:rPr lang="cs-CZ" altLang="cs-CZ" b="1" smtClean="0"/>
              <a:t>Vyšetření stoje a rovnováhy</a:t>
            </a:r>
          </a:p>
          <a:p>
            <a:pPr eaLnBrk="1" hangingPunct="1">
              <a:spcBef>
                <a:spcPts val="1200"/>
              </a:spcBef>
              <a:buFont typeface="Wingdings 2" panose="05020102010507070707" pitchFamily="18" charset="2"/>
              <a:buNone/>
            </a:pPr>
            <a:r>
              <a:rPr lang="cs-CZ" altLang="cs-CZ" smtClean="0"/>
              <a:t>Anamnestický rozhovor</a:t>
            </a:r>
          </a:p>
          <a:p>
            <a:pPr eaLnBrk="1" hangingPunct="1">
              <a:spcBef>
                <a:spcPts val="1200"/>
              </a:spcBef>
              <a:buFont typeface="Wingdings 2" panose="05020102010507070707" pitchFamily="18" charset="2"/>
              <a:buNone/>
            </a:pPr>
            <a:r>
              <a:rPr lang="cs-CZ" altLang="cs-CZ" smtClean="0"/>
              <a:t>Fyzikální vyšetření</a:t>
            </a:r>
          </a:p>
          <a:p>
            <a:pPr eaLnBrk="1" hangingPunct="1">
              <a:spcBef>
                <a:spcPts val="1200"/>
              </a:spcBef>
              <a:buFont typeface="Wingdings 2" panose="05020102010507070707" pitchFamily="18" charset="2"/>
              <a:buNone/>
            </a:pPr>
            <a:r>
              <a:rPr lang="cs-CZ" altLang="cs-CZ" smtClean="0"/>
              <a:t>Vyšetření fyzioterapeutem</a:t>
            </a:r>
          </a:p>
          <a:p>
            <a:pPr eaLnBrk="1" hangingPunct="1">
              <a:spcBef>
                <a:spcPts val="1200"/>
              </a:spcBef>
              <a:buFont typeface="Wingdings 2" panose="05020102010507070707" pitchFamily="18" charset="2"/>
              <a:buNone/>
            </a:pPr>
            <a:r>
              <a:rPr lang="cs-CZ" altLang="cs-CZ" smtClean="0"/>
              <a:t>Orientační testy rovnováhy</a:t>
            </a:r>
          </a:p>
          <a:p>
            <a:endParaRPr lang="cs-CZ" altLang="cs-CZ" smtClean="0"/>
          </a:p>
          <a:p>
            <a:endParaRPr lang="cs-CZ" altLang="cs-CZ" smtClean="0"/>
          </a:p>
          <a:p>
            <a:endParaRPr lang="cs-CZ" altLang="cs-CZ" smtClean="0"/>
          </a:p>
          <a:p>
            <a:endParaRPr lang="cs-CZ" altLang="cs-CZ" smtClean="0"/>
          </a:p>
          <a:p>
            <a:r>
              <a:rPr lang="cs-CZ" altLang="cs-CZ" smtClean="0"/>
              <a:t>→ svalová síla, šíře základny, manévry ve stoji (Rombergova zkouška), délka kroku, kadence, plynulost… </a:t>
            </a:r>
          </a:p>
          <a:p>
            <a:endParaRPr lang="cs-CZ" altLang="cs-CZ" smtClean="0"/>
          </a:p>
          <a:p>
            <a:pPr eaLnBrk="1" hangingPunct="1">
              <a:spcBef>
                <a:spcPts val="1200"/>
              </a:spcBef>
              <a:buFont typeface="Wingdings 2" panose="05020102010507070707" pitchFamily="18" charset="2"/>
              <a:buNone/>
            </a:pPr>
            <a:r>
              <a:rPr lang="cs-CZ" altLang="cs-CZ" smtClean="0"/>
              <a:t>Push-and-pull-test, Performance Oriented Mobility Assessment (</a:t>
            </a:r>
            <a:r>
              <a:rPr lang="cs-CZ" altLang="cs-CZ" smtClean="0">
                <a:hlinkClick r:id="rId3" action="ppaction://hlinkfile"/>
              </a:rPr>
              <a:t>test rovnováhy dle Tinettiové</a:t>
            </a:r>
            <a:r>
              <a:rPr lang="cs-CZ" altLang="cs-CZ" smtClean="0"/>
              <a:t>), </a:t>
            </a:r>
            <a:r>
              <a:rPr lang="cs-CZ" altLang="cs-CZ" smtClean="0">
                <a:hlinkClick r:id="rId4" action="ppaction://hlinkfile"/>
              </a:rPr>
              <a:t>Berg balanc scale</a:t>
            </a:r>
            <a:r>
              <a:rPr lang="cs-CZ" altLang="cs-CZ" smtClean="0"/>
              <a:t>, </a:t>
            </a:r>
            <a:r>
              <a:rPr lang="cs-CZ" altLang="cs-CZ" smtClean="0">
                <a:hlinkClick r:id="rId5" action="ppaction://hlinkfile"/>
              </a:rPr>
              <a:t>Gaitův funkční test</a:t>
            </a:r>
            <a:endParaRPr lang="cs-CZ" altLang="cs-CZ" smtClean="0"/>
          </a:p>
          <a:p>
            <a:endParaRPr lang="cs-CZ" altLang="cs-CZ" smtClean="0"/>
          </a:p>
          <a:p>
            <a:endParaRPr lang="cs-CZ" altLang="cs-CZ" smtClean="0"/>
          </a:p>
        </p:txBody>
      </p:sp>
      <p:sp>
        <p:nvSpPr>
          <p:cNvPr id="4710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BBDEBCF-541D-4841-A8DB-3F05A7C52CF1}" type="slidenum">
              <a:rPr lang="cs-CZ" altLang="cs-CZ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20</a:t>
            </a:fld>
            <a:endParaRPr lang="cs-CZ" altLang="cs-CZ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47547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5325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7A11F15-F2A4-47E7-8AE7-769878018696}" type="slidenum">
              <a:rPr lang="cs-CZ" altLang="cs-CZ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25</a:t>
            </a:fld>
            <a:endParaRPr lang="cs-CZ" altLang="cs-CZ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8411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9CD03-4005-4BFC-A398-68CC3F65A108}" type="datetimeFigureOut">
              <a:rPr lang="cs-CZ" smtClean="0"/>
              <a:pPr/>
              <a:t>14.6.2016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E5CC-9FD6-4FAC-9B68-419012A10DF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9CD03-4005-4BFC-A398-68CC3F65A108}" type="datetimeFigureOut">
              <a:rPr lang="cs-CZ" smtClean="0"/>
              <a:pPr/>
              <a:t>14.6.2016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E5CC-9FD6-4FAC-9B68-419012A10DF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9CD03-4005-4BFC-A398-68CC3F65A108}" type="datetimeFigureOut">
              <a:rPr lang="cs-CZ" smtClean="0"/>
              <a:pPr/>
              <a:t>14.6.2016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E5CC-9FD6-4FAC-9B68-419012A10DF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9CD03-4005-4BFC-A398-68CC3F65A108}" type="datetimeFigureOut">
              <a:rPr lang="cs-CZ" smtClean="0"/>
              <a:pPr/>
              <a:t>14.6.2016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E5CC-9FD6-4FAC-9B68-419012A10DF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9CD03-4005-4BFC-A398-68CC3F65A108}" type="datetimeFigureOut">
              <a:rPr lang="cs-CZ" smtClean="0"/>
              <a:pPr/>
              <a:t>14.6.2016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E5CC-9FD6-4FAC-9B68-419012A10DF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9CD03-4005-4BFC-A398-68CC3F65A108}" type="datetimeFigureOut">
              <a:rPr lang="cs-CZ" smtClean="0"/>
              <a:pPr/>
              <a:t>14.6.2016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E5CC-9FD6-4FAC-9B68-419012A10DF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9CD03-4005-4BFC-A398-68CC3F65A108}" type="datetimeFigureOut">
              <a:rPr lang="cs-CZ" smtClean="0"/>
              <a:pPr/>
              <a:t>14.6.2016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E5CC-9FD6-4FAC-9B68-419012A10DF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9CD03-4005-4BFC-A398-68CC3F65A108}" type="datetimeFigureOut">
              <a:rPr lang="cs-CZ" smtClean="0"/>
              <a:pPr/>
              <a:t>14.6.2016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E5CC-9FD6-4FAC-9B68-419012A10DF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9CD03-4005-4BFC-A398-68CC3F65A108}" type="datetimeFigureOut">
              <a:rPr lang="cs-CZ" smtClean="0"/>
              <a:pPr/>
              <a:t>14.6.2016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E5CC-9FD6-4FAC-9B68-419012A10DF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9CD03-4005-4BFC-A398-68CC3F65A108}" type="datetimeFigureOut">
              <a:rPr lang="cs-CZ" smtClean="0"/>
              <a:pPr/>
              <a:t>14.6.2016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E5CC-9FD6-4FAC-9B68-419012A10DF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9CD03-4005-4BFC-A398-68CC3F65A108}" type="datetimeFigureOut">
              <a:rPr lang="cs-CZ" smtClean="0"/>
              <a:pPr/>
              <a:t>14.6.2016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E5CC-9FD6-4FAC-9B68-419012A10DF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9CD03-4005-4BFC-A398-68CC3F65A108}" type="datetimeFigureOut">
              <a:rPr lang="cs-CZ" smtClean="0"/>
              <a:pPr/>
              <a:t>14.6.2016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EE5CC-9FD6-4FAC-9B68-419012A10DFC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Testov&#225;%20baterie%20pdf/TUG0I0.pdf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Testov&#225;%20baterie%20pdf/GUG0I6.pdf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Testov&#225;%20baterie%20pdf/WAL0I0.pdf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Testov&#225;%20baterie%20pdf/SRP0I4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Testov&#225;%20baterie%20pdf/MNA0I2.pdf" TargetMode="External"/><Relationship Id="rId2" Type="http://schemas.openxmlformats.org/officeDocument/2006/relationships/hyperlink" Target="Testov&#225;%20baterie%20pdf/MNC0I0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Testov&#225;%20baterie%20pdf/DNU0I3.pdf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79512" y="2130425"/>
            <a:ext cx="8964488" cy="1470025"/>
          </a:xfrm>
        </p:spPr>
        <p:txBody>
          <a:bodyPr/>
          <a:lstStyle/>
          <a:p>
            <a:r>
              <a:rPr lang="cs-CZ" dirty="0" smtClean="0"/>
              <a:t>Pohled na funkční stav ve vyšším věku 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Iva Holmerová</a:t>
            </a:r>
          </a:p>
          <a:p>
            <a:r>
              <a:rPr lang="cs-CZ" dirty="0" smtClean="0"/>
              <a:t>Martina </a:t>
            </a:r>
            <a:r>
              <a:rPr lang="cs-CZ" dirty="0" err="1" smtClean="0"/>
              <a:t>Kuckir</a:t>
            </a:r>
            <a:endParaRPr lang="cs-CZ" dirty="0" smtClean="0"/>
          </a:p>
          <a:p>
            <a:r>
              <a:rPr lang="cs-CZ" dirty="0" smtClean="0"/>
              <a:t>Hana Vaňková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sz="3200" dirty="0" smtClean="0"/>
              <a:t>Praktické výstupy</a:t>
            </a:r>
            <a:endParaRPr lang="cs-CZ" sz="3200" dirty="0"/>
          </a:p>
        </p:txBody>
      </p:sp>
      <p:sp>
        <p:nvSpPr>
          <p:cNvPr id="24579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cs-CZ" altLang="cs-CZ" sz="2400" dirty="0" smtClean="0"/>
              <a:t>Výstupy v rámci jednoho zařízení</a:t>
            </a:r>
          </a:p>
          <a:p>
            <a:pPr lvl="1">
              <a:spcBef>
                <a:spcPts val="1800"/>
              </a:spcBef>
            </a:pPr>
            <a:r>
              <a:rPr lang="cs-CZ" altLang="cs-CZ" sz="2400" dirty="0" smtClean="0"/>
              <a:t>sledování vývoje funkčního stavu </a:t>
            </a:r>
            <a:br>
              <a:rPr lang="cs-CZ" altLang="cs-CZ" sz="2400" dirty="0" smtClean="0"/>
            </a:br>
            <a:r>
              <a:rPr lang="cs-CZ" altLang="cs-CZ" sz="2400" dirty="0" smtClean="0"/>
              <a:t>pacientů/ uživatelů zařízení </a:t>
            </a:r>
            <a:br>
              <a:rPr lang="cs-CZ" altLang="cs-CZ" sz="2400" dirty="0" smtClean="0"/>
            </a:br>
            <a:r>
              <a:rPr lang="cs-CZ" altLang="cs-CZ" sz="2400" dirty="0" smtClean="0"/>
              <a:t>(„Zlepšili se u nás?“)</a:t>
            </a:r>
          </a:p>
          <a:p>
            <a:pPr lvl="1">
              <a:spcBef>
                <a:spcPts val="1800"/>
              </a:spcBef>
            </a:pPr>
            <a:r>
              <a:rPr lang="cs-CZ" altLang="cs-CZ" sz="2400" dirty="0" smtClean="0"/>
              <a:t>sledování vývoje indikátorů kvality</a:t>
            </a:r>
          </a:p>
          <a:p>
            <a:pPr>
              <a:spcBef>
                <a:spcPts val="1800"/>
              </a:spcBef>
            </a:pPr>
            <a:endParaRPr lang="cs-CZ" altLang="cs-CZ" sz="2400" dirty="0" smtClean="0"/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cs-CZ" altLang="cs-CZ" sz="2400" dirty="0" smtClean="0"/>
              <a:t> Deskripce stavu klientů/pacientů </a:t>
            </a:r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cs-CZ" altLang="cs-CZ" sz="2400" dirty="0" smtClean="0"/>
              <a:t>Vývoj v čase pro velký soubor uživatelů </a:t>
            </a:r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cs-CZ" altLang="cs-CZ" sz="2400" dirty="0" smtClean="0"/>
              <a:t>Potřeby uživatelů dlouhodobé péče vyjádřené nástroji funkčního geriatrického vyšetření </a:t>
            </a:r>
            <a:br>
              <a:rPr lang="cs-CZ" altLang="cs-CZ" sz="2400" dirty="0" smtClean="0"/>
            </a:br>
            <a:endParaRPr lang="cs-CZ" altLang="cs-CZ" sz="2400" dirty="0" smtClean="0"/>
          </a:p>
        </p:txBody>
      </p:sp>
    </p:spTree>
    <p:extLst>
      <p:ext uri="{BB962C8B-B14F-4D97-AF65-F5344CB8AC3E}">
        <p14:creationId xmlns:p14="http://schemas.microsoft.com/office/powerpoint/2010/main" val="119219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03350" y="274638"/>
            <a:ext cx="7531100" cy="1143000"/>
          </a:xfrm>
        </p:spPr>
        <p:txBody>
          <a:bodyPr/>
          <a:lstStyle/>
          <a:p>
            <a:pPr>
              <a:defRPr/>
            </a:pPr>
            <a:r>
              <a:rPr lang="cs-CZ" sz="3200" dirty="0" smtClean="0"/>
              <a:t>Vývoj soběstačnosti během hospitalizace v geriatrickém ZZ Praha</a:t>
            </a:r>
            <a:endParaRPr lang="cs-CZ" sz="3200" dirty="0"/>
          </a:p>
        </p:txBody>
      </p:sp>
      <p:graphicFrame>
        <p:nvGraphicFramePr>
          <p:cNvPr id="7" name="Zástupný symbol pro obsah 6"/>
          <p:cNvGraphicFramePr>
            <a:graphicFrameLocks noGrp="1"/>
          </p:cNvGraphicFramePr>
          <p:nvPr>
            <p:ph sz="half" idx="1"/>
          </p:nvPr>
        </p:nvGraphicFramePr>
        <p:xfrm>
          <a:off x="1435100" y="1524000"/>
          <a:ext cx="3657600" cy="4664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Zástupný symbol pro obsah 7"/>
          <p:cNvGraphicFramePr>
            <a:graphicFrameLocks noGrp="1"/>
          </p:cNvGraphicFramePr>
          <p:nvPr>
            <p:ph sz="half" idx="2"/>
          </p:nvPr>
        </p:nvGraphicFramePr>
        <p:xfrm>
          <a:off x="5276850" y="1524000"/>
          <a:ext cx="3657600" cy="4929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0062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sz="3200" dirty="0" smtClean="0"/>
              <a:t>Prevalence (ne)soběstačnosti uživatelů dlouhodobé péče</a:t>
            </a:r>
            <a:endParaRPr lang="cs-CZ" sz="3200" dirty="0"/>
          </a:p>
        </p:txBody>
      </p:sp>
      <p:sp>
        <p:nvSpPr>
          <p:cNvPr id="3584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altLang="cs-CZ" smtClean="0"/>
          </a:p>
          <a:p>
            <a:r>
              <a:rPr lang="cs-CZ" altLang="cs-CZ" sz="2800" smtClean="0"/>
              <a:t>Jaká je prevalence ne/soběstačnosti uživatelů DS a DZR? </a:t>
            </a:r>
          </a:p>
          <a:p>
            <a:endParaRPr lang="cs-CZ" altLang="cs-CZ" sz="2800" smtClean="0"/>
          </a:p>
          <a:p>
            <a:r>
              <a:rPr lang="cs-CZ" altLang="cs-CZ" sz="2800" smtClean="0"/>
              <a:t>Jak se změnila v čase oproti situaci v r.2006?</a:t>
            </a:r>
          </a:p>
          <a:p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52101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Soběstačnost ADL – </a:t>
            </a:r>
            <a:r>
              <a:rPr lang="cs-CZ" smtClean="0"/>
              <a:t>domovy </a:t>
            </a:r>
            <a:endParaRPr lang="cs-CZ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sz="half" idx="1"/>
          </p:nvPr>
        </p:nvGraphicFramePr>
        <p:xfrm>
          <a:off x="1403648" y="1628800"/>
          <a:ext cx="3657600" cy="4664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Zástupný symbol pro obsah 5"/>
          <p:cNvGraphicFramePr>
            <a:graphicFrameLocks noGrp="1"/>
          </p:cNvGraphicFramePr>
          <p:nvPr>
            <p:ph sz="half" idx="2"/>
          </p:nvPr>
        </p:nvGraphicFramePr>
        <p:xfrm>
          <a:off x="5276850" y="1524000"/>
          <a:ext cx="3657600" cy="4664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9150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pPr>
              <a:defRPr/>
            </a:pPr>
            <a:endParaRPr lang="cs-CZ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sz="half" idx="1"/>
          </p:nvPr>
        </p:nvGraphicFramePr>
        <p:xfrm>
          <a:off x="1435100" y="1524000"/>
          <a:ext cx="3657600" cy="4664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Zástupný symbol pro obsah 5"/>
          <p:cNvGraphicFramePr>
            <a:graphicFrameLocks noGrp="1"/>
          </p:cNvGraphicFramePr>
          <p:nvPr>
            <p:ph sz="half" idx="2"/>
          </p:nvPr>
        </p:nvGraphicFramePr>
        <p:xfrm>
          <a:off x="5276850" y="1524000"/>
          <a:ext cx="3657600" cy="4664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7865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sz="3200" dirty="0" smtClean="0"/>
              <a:t>Závislost měřená ADL </a:t>
            </a:r>
            <a:br>
              <a:rPr lang="cs-CZ" sz="3200" dirty="0" smtClean="0"/>
            </a:br>
            <a:r>
              <a:rPr lang="cs-CZ" sz="3200" dirty="0" smtClean="0"/>
              <a:t>Domovy pro seniory 2006 a 2013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03350" y="1628775"/>
            <a:ext cx="7499350" cy="46561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  <a:defRPr/>
            </a:pPr>
            <a:r>
              <a:rPr lang="cs-CZ" sz="2400" dirty="0" smtClean="0"/>
              <a:t>Za posledních 7let, od zavedení příspěvku na péči lze změny v ADL shrnout takto:</a:t>
            </a:r>
          </a:p>
          <a:p>
            <a:pPr>
              <a:defRPr/>
            </a:pPr>
            <a:endParaRPr lang="cs-CZ" sz="2400" dirty="0" smtClean="0"/>
          </a:p>
          <a:p>
            <a:pPr>
              <a:buFont typeface="Wingdings 2" panose="05020102010507070707" pitchFamily="18" charset="2"/>
              <a:buNone/>
              <a:defRPr/>
            </a:pPr>
            <a:r>
              <a:rPr lang="cs-CZ" sz="2400" b="1" dirty="0" smtClean="0"/>
              <a:t>2006: </a:t>
            </a:r>
            <a:r>
              <a:rPr lang="cs-CZ" sz="2400" dirty="0" smtClean="0"/>
              <a:t>jen 6% těžká resp. střední závislost</a:t>
            </a:r>
          </a:p>
          <a:p>
            <a:pPr>
              <a:buFont typeface="Wingdings 2" panose="05020102010507070707" pitchFamily="18" charset="2"/>
              <a:buNone/>
              <a:defRPr/>
            </a:pPr>
            <a:r>
              <a:rPr lang="cs-CZ" sz="2400" b="1" dirty="0" smtClean="0"/>
              <a:t>cca polovina závislost lehkého stupně</a:t>
            </a:r>
          </a:p>
          <a:p>
            <a:pPr>
              <a:buFont typeface="Wingdings 2" panose="05020102010507070707" pitchFamily="18" charset="2"/>
              <a:buNone/>
              <a:defRPr/>
            </a:pPr>
            <a:r>
              <a:rPr lang="cs-CZ" sz="2400" dirty="0" smtClean="0"/>
              <a:t>cca </a:t>
            </a:r>
            <a:r>
              <a:rPr lang="cs-CZ" sz="2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40% nezávislí</a:t>
            </a:r>
          </a:p>
          <a:p>
            <a:pPr>
              <a:defRPr/>
            </a:pPr>
            <a:endParaRPr lang="cs-CZ" sz="2400" dirty="0" smtClean="0"/>
          </a:p>
          <a:p>
            <a:pPr>
              <a:buFont typeface="Wingdings 2" panose="05020102010507070707" pitchFamily="18" charset="2"/>
              <a:buNone/>
              <a:defRPr/>
            </a:pPr>
            <a:r>
              <a:rPr lang="cs-CZ" sz="2400" b="1" dirty="0" smtClean="0"/>
              <a:t>2013: cca polovina těžká resp. střední závislost</a:t>
            </a:r>
          </a:p>
          <a:p>
            <a:pPr>
              <a:buFont typeface="Wingdings 2" panose="05020102010507070707" pitchFamily="18" charset="2"/>
              <a:buNone/>
              <a:defRPr/>
            </a:pPr>
            <a:r>
              <a:rPr lang="cs-CZ" sz="2400" b="1" dirty="0" smtClean="0"/>
              <a:t>jen 8% nezávislí </a:t>
            </a:r>
            <a:r>
              <a:rPr lang="cs-CZ" sz="2400" dirty="0" smtClean="0"/>
              <a:t>v bazálních aktivitách (DZR 3%)</a:t>
            </a:r>
          </a:p>
          <a:p>
            <a:pPr>
              <a:buFont typeface="Wingdings 2" panose="05020102010507070707" pitchFamily="18" charset="2"/>
              <a:buNone/>
              <a:defRPr/>
            </a:pPr>
            <a:r>
              <a:rPr lang="cs-CZ" sz="2400" b="1" dirty="0" smtClean="0"/>
              <a:t>33% resp. 52% těžká závislost </a:t>
            </a:r>
            <a:r>
              <a:rPr lang="cs-CZ" sz="2400" dirty="0" smtClean="0"/>
              <a:t>v bazálních aktivitách</a:t>
            </a:r>
          </a:p>
          <a:p>
            <a:pPr>
              <a:buFont typeface="Wingdings 2" panose="05020102010507070707" pitchFamily="18" charset="2"/>
              <a:buNone/>
              <a:defRPr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0761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sz="3200" dirty="0" smtClean="0"/>
              <a:t>Funkční vyšetření mobility</a:t>
            </a:r>
            <a:endParaRPr lang="cs-CZ" sz="3200" dirty="0"/>
          </a:p>
        </p:txBody>
      </p:sp>
      <p:sp>
        <p:nvSpPr>
          <p:cNvPr id="41987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cs-CZ" altLang="cs-CZ" sz="2400" b="1" smtClean="0"/>
              <a:t>Get Up and Go Test</a:t>
            </a:r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cs-CZ" altLang="cs-CZ" sz="2400" smtClean="0"/>
              <a:t>nástroj funkčního geriatrického hodnocení k popisu mobility respondentů</a:t>
            </a:r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cs-CZ" altLang="cs-CZ" sz="2400" smtClean="0"/>
              <a:t>klinický důraz je kladen na ne/stabilitu provedení </a:t>
            </a:r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cs-CZ" altLang="cs-CZ" sz="2400" smtClean="0"/>
              <a:t>hodnocena je též eventuelní potřeba dopomoci druhé osoby</a:t>
            </a:r>
          </a:p>
          <a:p>
            <a:pPr>
              <a:buFont typeface="Wingdings" panose="05000000000000000000" pitchFamily="2" charset="2"/>
              <a:buChar char="Ø"/>
            </a:pPr>
            <a:endParaRPr lang="cs-CZ" altLang="cs-CZ" smtClean="0"/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cs-CZ" altLang="cs-CZ" sz="2400" b="1" smtClean="0">
                <a:hlinkClick r:id="rId2" action="ppaction://hlinkfile"/>
              </a:rPr>
              <a:t>Get Up and Go Test</a:t>
            </a:r>
            <a:endParaRPr lang="cs-CZ" altLang="cs-CZ" sz="2400" b="1" smtClean="0"/>
          </a:p>
          <a:p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391458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sz="3200" dirty="0" smtClean="0"/>
              <a:t>Funkční vyšetření mobility</a:t>
            </a:r>
            <a:endParaRPr lang="cs-CZ" sz="3200" dirty="0"/>
          </a:p>
        </p:txBody>
      </p:sp>
      <p:sp>
        <p:nvSpPr>
          <p:cNvPr id="3584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  <a:buFont typeface="Wingdings" panose="05000000000000000000" pitchFamily="2" charset="2"/>
              <a:buChar char="Ø"/>
              <a:defRPr/>
            </a:pPr>
            <a:r>
              <a:rPr lang="cs-CZ" altLang="cs-CZ" sz="2400" b="1" dirty="0" err="1" smtClean="0"/>
              <a:t>Timed</a:t>
            </a:r>
            <a:r>
              <a:rPr lang="cs-CZ" altLang="cs-CZ" sz="2400" b="1" dirty="0" smtClean="0"/>
              <a:t> Up and Go Test</a:t>
            </a:r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Ø"/>
              <a:defRPr/>
            </a:pPr>
            <a:r>
              <a:rPr lang="cs-CZ" altLang="cs-CZ" sz="2400" dirty="0" smtClean="0"/>
              <a:t>totožná série úkonů</a:t>
            </a:r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Ø"/>
              <a:defRPr/>
            </a:pPr>
            <a:r>
              <a:rPr lang="cs-CZ" altLang="cs-CZ" sz="2400" dirty="0" smtClean="0"/>
              <a:t>hodnocen výhradně čas (počet vteřin),  který potřebuje testovaný k vykonání celého úkonu (</a:t>
            </a:r>
            <a:r>
              <a:rPr lang="cs-CZ" altLang="cs-CZ" sz="2400" dirty="0" err="1" smtClean="0"/>
              <a:t>Podsiadlo</a:t>
            </a:r>
            <a:r>
              <a:rPr lang="cs-CZ" altLang="cs-CZ" sz="2400" dirty="0" smtClean="0"/>
              <a:t> et al., 1991)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endParaRPr lang="cs-CZ" altLang="cs-CZ" dirty="0" smtClean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cs-CZ" altLang="cs-CZ" sz="2400" b="1" dirty="0" err="1" smtClean="0">
                <a:hlinkClick r:id="rId2" action="ppaction://hlinkfile"/>
              </a:rPr>
              <a:t>Timed</a:t>
            </a:r>
            <a:r>
              <a:rPr lang="cs-CZ" altLang="cs-CZ" sz="2400" b="1" dirty="0" smtClean="0">
                <a:hlinkClick r:id="rId2" action="ppaction://hlinkfile"/>
              </a:rPr>
              <a:t> Up and Go Test</a:t>
            </a:r>
            <a:endParaRPr lang="cs-CZ" altLang="cs-CZ" sz="2400" b="1" dirty="0" smtClean="0"/>
          </a:p>
          <a:p>
            <a:pPr marL="82550" indent="0">
              <a:buFont typeface="Wingdings 2" panose="05020102010507070707" pitchFamily="18" charset="2"/>
              <a:buNone/>
              <a:defRPr/>
            </a:pPr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337895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sz="3200" dirty="0" smtClean="0"/>
              <a:t>Funkční vyšetření mobility</a:t>
            </a:r>
            <a:endParaRPr lang="cs-CZ" sz="3200" dirty="0"/>
          </a:p>
        </p:txBody>
      </p:sp>
      <p:sp>
        <p:nvSpPr>
          <p:cNvPr id="36867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550" indent="0">
              <a:buFont typeface="Wingdings 2" panose="05020102010507070707" pitchFamily="18" charset="2"/>
              <a:buNone/>
              <a:defRPr/>
            </a:pPr>
            <a:r>
              <a:rPr lang="cs-CZ" altLang="cs-CZ" sz="2400" b="1" dirty="0" smtClean="0"/>
              <a:t>Hodnocení rychlosti chůze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cs-CZ" altLang="cs-CZ" sz="2400" dirty="0" smtClean="0"/>
              <a:t>Spontánní tempo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cs-CZ" altLang="cs-CZ" sz="2400" dirty="0" smtClean="0"/>
              <a:t>Rychlost chůze &lt;0,6 m/s </a:t>
            </a:r>
            <a:br>
              <a:rPr lang="cs-CZ" altLang="cs-CZ" sz="2400" dirty="0" smtClean="0"/>
            </a:br>
            <a:r>
              <a:rPr lang="cs-CZ" altLang="cs-CZ" sz="2400" dirty="0" smtClean="0"/>
              <a:t>spojena se </a:t>
            </a:r>
            <a:r>
              <a:rPr lang="cs-CZ" altLang="cs-CZ" sz="2400" dirty="0" smtClean="0">
                <a:latin typeface="Calibri" pitchFamily="34" charset="0"/>
              </a:rPr>
              <a:t>↑ </a:t>
            </a:r>
            <a:r>
              <a:rPr lang="cs-CZ" altLang="cs-CZ" sz="2400" dirty="0" smtClean="0"/>
              <a:t>rizikem časné mortality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cs-CZ" altLang="cs-CZ" sz="2400" dirty="0" smtClean="0"/>
              <a:t>Rychlost chůze &gt; 1m/s 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cs-CZ" altLang="cs-CZ" sz="2400" dirty="0" smtClean="0"/>
              <a:t>   pozitivní prognostický </a:t>
            </a:r>
            <a:r>
              <a:rPr lang="cs-CZ" altLang="cs-CZ" sz="2400" dirty="0" err="1" smtClean="0"/>
              <a:t>marker</a:t>
            </a:r>
            <a:endParaRPr lang="cs-CZ" altLang="cs-CZ" sz="2400" dirty="0" smtClean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cs-CZ" altLang="cs-CZ" sz="2400" dirty="0" smtClean="0"/>
              <a:t>Příklad 4m/10s = 0,4 m/s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endParaRPr lang="cs-CZ" altLang="cs-CZ" sz="2400" dirty="0" smtClean="0"/>
          </a:p>
          <a:p>
            <a:pPr marL="82550" indent="0">
              <a:buFont typeface="Wingdings 2" panose="05020102010507070707" pitchFamily="18" charset="2"/>
              <a:buNone/>
              <a:defRPr/>
            </a:pPr>
            <a:r>
              <a:rPr lang="cs-CZ" altLang="cs-CZ" sz="2400" b="1" dirty="0" smtClean="0">
                <a:hlinkClick r:id="rId2" action="ppaction://hlinkfile"/>
              </a:rPr>
              <a:t>Hodnocení rychlosti chůze</a:t>
            </a:r>
            <a:endParaRPr lang="cs-CZ" altLang="cs-CZ" sz="2400" b="1" dirty="0" smtClean="0"/>
          </a:p>
          <a:p>
            <a:pPr marL="82550" indent="0">
              <a:buFont typeface="Wingdings 2" panose="05020102010507070707" pitchFamily="18" charset="2"/>
              <a:buNone/>
              <a:defRPr/>
            </a:pPr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176934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cs-CZ" sz="3600" dirty="0" smtClean="0"/>
              <a:t>Vyšetřování mobility u osob s kognitivní poruchou</a:t>
            </a:r>
            <a:endParaRPr lang="cs-CZ" dirty="0"/>
          </a:p>
        </p:txBody>
      </p:sp>
      <p:sp>
        <p:nvSpPr>
          <p:cNvPr id="45059" name="Zástupný symbol pro obsah 2"/>
          <p:cNvSpPr>
            <a:spLocks noGrp="1"/>
          </p:cNvSpPr>
          <p:nvPr>
            <p:ph idx="1"/>
          </p:nvPr>
        </p:nvSpPr>
        <p:spPr>
          <a:xfrm>
            <a:off x="1435100" y="1628775"/>
            <a:ext cx="7499350" cy="4619625"/>
          </a:xfrm>
        </p:spPr>
        <p:txBody>
          <a:bodyPr/>
          <a:lstStyle/>
          <a:p>
            <a:pPr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cs-CZ" altLang="cs-CZ" sz="2400" smtClean="0"/>
              <a:t>Možnosti limitovány, vyšetřovaný nemusí rozumět instrukcím. </a:t>
            </a:r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cs-CZ" altLang="cs-CZ" sz="2400" smtClean="0"/>
              <a:t>U osoby s kognitivním deficitem, která nerozumí pokynům vyšetření, není možné měřit čas </a:t>
            </a:r>
          </a:p>
          <a:p>
            <a:pPr lvl="1">
              <a:spcBef>
                <a:spcPts val="1800"/>
              </a:spcBef>
            </a:pPr>
            <a:r>
              <a:rPr lang="cs-CZ" altLang="cs-CZ" sz="2400" smtClean="0"/>
              <a:t>Ani Timed Up and Go Test</a:t>
            </a:r>
          </a:p>
          <a:p>
            <a:pPr lvl="1">
              <a:spcBef>
                <a:spcPts val="1800"/>
              </a:spcBef>
            </a:pPr>
            <a:r>
              <a:rPr lang="cs-CZ" altLang="cs-CZ" sz="2400" smtClean="0"/>
              <a:t>Ani test rychlosti chůze.</a:t>
            </a:r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cs-CZ" altLang="cs-CZ" sz="2400" smtClean="0"/>
              <a:t>Je možné: pozorování (nespolupracující) osoby </a:t>
            </a:r>
            <a:r>
              <a:rPr lang="cs-CZ" altLang="cs-CZ" sz="2400" b="1" smtClean="0"/>
              <a:t>během přirozeného pohybu</a:t>
            </a:r>
          </a:p>
          <a:p>
            <a:pPr>
              <a:spcBef>
                <a:spcPts val="1800"/>
              </a:spcBef>
              <a:buFont typeface="Wingdings 2" panose="05020102010507070707" pitchFamily="18" charset="2"/>
              <a:buNone/>
            </a:pPr>
            <a:r>
              <a:rPr lang="cs-CZ" altLang="cs-CZ" sz="2400" b="1" smtClean="0"/>
              <a:t>	hodnocení Get Up and Go Testem</a:t>
            </a:r>
          </a:p>
          <a:p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180608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Stáří – jedno z nejdelších období života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Heterogenita populace vyššího věku:</a:t>
            </a:r>
          </a:p>
          <a:p>
            <a:pPr>
              <a:buNone/>
            </a:pPr>
            <a:endParaRPr lang="cs-CZ" dirty="0"/>
          </a:p>
          <a:p>
            <a:r>
              <a:rPr lang="cs-CZ" dirty="0" smtClean="0"/>
              <a:t>Elitní </a:t>
            </a:r>
          </a:p>
          <a:p>
            <a:r>
              <a:rPr lang="cs-CZ" dirty="0"/>
              <a:t>A</a:t>
            </a:r>
            <a:r>
              <a:rPr lang="cs-CZ" dirty="0" smtClean="0"/>
              <a:t>ktivní</a:t>
            </a:r>
          </a:p>
          <a:p>
            <a:r>
              <a:rPr lang="cs-CZ" dirty="0" smtClean="0"/>
              <a:t>Autonomní  </a:t>
            </a:r>
          </a:p>
          <a:p>
            <a:r>
              <a:rPr lang="cs-CZ" dirty="0" smtClean="0"/>
              <a:t>Soběstační</a:t>
            </a:r>
          </a:p>
          <a:p>
            <a:r>
              <a:rPr lang="cs-CZ" dirty="0" smtClean="0"/>
              <a:t>Křehcí </a:t>
            </a:r>
          </a:p>
          <a:p>
            <a:r>
              <a:rPr lang="cs-CZ" dirty="0"/>
              <a:t>Z</a:t>
            </a:r>
            <a:r>
              <a:rPr lang="cs-CZ" dirty="0" smtClean="0"/>
              <a:t>ávislí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3478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066800"/>
          </a:xfrm>
        </p:spPr>
        <p:txBody>
          <a:bodyPr/>
          <a:lstStyle/>
          <a:p>
            <a:pPr eaLnBrk="1" hangingPunct="1">
              <a:spcBef>
                <a:spcPts val="1800"/>
              </a:spcBef>
              <a:defRPr/>
            </a:pPr>
            <a:r>
              <a:rPr lang="cs-CZ" sz="3200" dirty="0"/>
              <a:t>Hodnocení </a:t>
            </a:r>
            <a:r>
              <a:rPr lang="cs-CZ" sz="3200" dirty="0" smtClean="0"/>
              <a:t>rizika pádu</a:t>
            </a:r>
            <a:endParaRPr lang="cs-CZ" sz="3200" dirty="0"/>
          </a:p>
        </p:txBody>
      </p:sp>
      <p:sp>
        <p:nvSpPr>
          <p:cNvPr id="46083" name="Zástupný symbol pro obsah 4"/>
          <p:cNvSpPr>
            <a:spLocks noGrp="1"/>
          </p:cNvSpPr>
          <p:nvPr>
            <p:ph idx="1"/>
          </p:nvPr>
        </p:nvSpPr>
        <p:spPr>
          <a:xfrm>
            <a:off x="1435100" y="1268413"/>
            <a:ext cx="7499350" cy="5400675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Font typeface="Wingdings 2" panose="05020102010507070707" pitchFamily="18" charset="2"/>
              <a:buNone/>
            </a:pPr>
            <a:r>
              <a:rPr lang="cs-CZ" altLang="cs-CZ" sz="2200" b="1" smtClean="0"/>
              <a:t>Pád </a:t>
            </a:r>
            <a:r>
              <a:rPr lang="en-US" altLang="cs-CZ" sz="2200" b="1" smtClean="0"/>
              <a:t>=</a:t>
            </a:r>
            <a:r>
              <a:rPr lang="cs-CZ" altLang="cs-CZ" sz="2200" b="1" smtClean="0"/>
              <a:t> indikátor kvality </a:t>
            </a:r>
            <a:r>
              <a:rPr lang="cs-CZ" altLang="cs-CZ" sz="2200" smtClean="0"/>
              <a:t>- zdravotní, ekonomické i sociální dopady</a:t>
            </a:r>
          </a:p>
          <a:p>
            <a:pPr eaLnBrk="1" hangingPunct="1">
              <a:spcBef>
                <a:spcPts val="1200"/>
              </a:spcBef>
              <a:buFont typeface="Wingdings 2" panose="05020102010507070707" pitchFamily="18" charset="2"/>
              <a:buNone/>
            </a:pPr>
            <a:endParaRPr lang="cs-CZ" altLang="cs-CZ" sz="2400" smtClean="0"/>
          </a:p>
          <a:p>
            <a:pPr eaLnBrk="1" hangingPunct="1">
              <a:spcBef>
                <a:spcPts val="1200"/>
              </a:spcBef>
              <a:buFont typeface="Wingdings 2" panose="05020102010507070707" pitchFamily="18" charset="2"/>
              <a:buNone/>
            </a:pPr>
            <a:endParaRPr lang="cs-CZ" altLang="cs-CZ" sz="2400" smtClean="0"/>
          </a:p>
          <a:p>
            <a:pPr eaLnBrk="1" hangingPunct="1">
              <a:spcBef>
                <a:spcPts val="1200"/>
              </a:spcBef>
              <a:buFont typeface="Wingdings 2" panose="05020102010507070707" pitchFamily="18" charset="2"/>
              <a:buNone/>
            </a:pPr>
            <a:endParaRPr lang="cs-CZ" altLang="cs-CZ" sz="2400" smtClean="0"/>
          </a:p>
          <a:p>
            <a:pPr eaLnBrk="1" hangingPunct="1">
              <a:spcBef>
                <a:spcPts val="1200"/>
              </a:spcBef>
              <a:buFont typeface="Wingdings 2" panose="05020102010507070707" pitchFamily="18" charset="2"/>
              <a:buNone/>
            </a:pPr>
            <a:endParaRPr lang="cs-CZ" altLang="cs-CZ" sz="2400" smtClean="0"/>
          </a:p>
          <a:p>
            <a:pPr eaLnBrk="1" hangingPunct="1">
              <a:spcBef>
                <a:spcPts val="1200"/>
              </a:spcBef>
              <a:buFont typeface="Wingdings 2" panose="05020102010507070707" pitchFamily="18" charset="2"/>
              <a:buNone/>
            </a:pPr>
            <a:r>
              <a:rPr lang="cs-CZ" altLang="cs-CZ" sz="2200" smtClean="0"/>
              <a:t>Nejvyšší výskyt u pacientů nad 65 let (80 let)</a:t>
            </a:r>
          </a:p>
          <a:p>
            <a:pPr eaLnBrk="1" hangingPunct="1">
              <a:spcBef>
                <a:spcPts val="1200"/>
              </a:spcBef>
              <a:buFont typeface="Wingdings 2" panose="05020102010507070707" pitchFamily="18" charset="2"/>
              <a:buNone/>
            </a:pPr>
            <a:r>
              <a:rPr lang="cs-CZ" altLang="cs-CZ" sz="2200" smtClean="0"/>
              <a:t>Až 80 % pádů v institucionální péči je preventabilních</a:t>
            </a:r>
          </a:p>
          <a:p>
            <a:pPr eaLnBrk="1" hangingPunct="1">
              <a:spcBef>
                <a:spcPts val="1200"/>
              </a:spcBef>
              <a:buFont typeface="Wingdings 2" panose="05020102010507070707" pitchFamily="18" charset="2"/>
              <a:buNone/>
            </a:pPr>
            <a:r>
              <a:rPr lang="cs-CZ" altLang="cs-CZ" sz="2200" smtClean="0"/>
              <a:t>	 → identifikace pacientů v riziku</a:t>
            </a:r>
          </a:p>
          <a:p>
            <a:pPr eaLnBrk="1" hangingPunct="1">
              <a:spcBef>
                <a:spcPts val="1200"/>
              </a:spcBef>
              <a:buFont typeface="Wingdings 2" panose="05020102010507070707" pitchFamily="18" charset="2"/>
              <a:buNone/>
            </a:pPr>
            <a:r>
              <a:rPr lang="cs-CZ" altLang="cs-CZ" sz="2200" smtClean="0"/>
              <a:t>	 → individualizovaná péče</a:t>
            </a:r>
          </a:p>
        </p:txBody>
      </p:sp>
      <p:pic>
        <p:nvPicPr>
          <p:cNvPr id="46084" name="Picture 8" descr="http://i1.trekearth.com/photos/100232/cliff_div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3438" y="2014538"/>
            <a:ext cx="2998787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225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993775"/>
          </a:xfrm>
        </p:spPr>
        <p:txBody>
          <a:bodyPr/>
          <a:lstStyle/>
          <a:p>
            <a:pPr eaLnBrk="1" hangingPunct="1">
              <a:spcBef>
                <a:spcPts val="1800"/>
              </a:spcBef>
              <a:defRPr/>
            </a:pPr>
            <a:r>
              <a:rPr lang="cs-CZ" sz="3200" dirty="0"/>
              <a:t>Hodnocení rizika pádu</a:t>
            </a:r>
          </a:p>
        </p:txBody>
      </p:sp>
      <p:sp>
        <p:nvSpPr>
          <p:cNvPr id="48131" name="Zástupný symbol pro obsah 4"/>
          <p:cNvSpPr>
            <a:spLocks noGrp="1"/>
          </p:cNvSpPr>
          <p:nvPr>
            <p:ph idx="1"/>
          </p:nvPr>
        </p:nvSpPr>
        <p:spPr>
          <a:xfrm>
            <a:off x="1476375" y="1484313"/>
            <a:ext cx="7499350" cy="4764087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Font typeface="Wingdings 2" panose="05020102010507070707" pitchFamily="18" charset="2"/>
              <a:buNone/>
            </a:pPr>
            <a:r>
              <a:rPr lang="cs-CZ" altLang="cs-CZ" sz="2400" b="1" smtClean="0"/>
              <a:t>Hodnocení rizika pádů</a:t>
            </a:r>
          </a:p>
          <a:p>
            <a:pPr eaLnBrk="1" hangingPunct="1">
              <a:spcBef>
                <a:spcPts val="1200"/>
              </a:spcBef>
              <a:buFont typeface="Wingdings 2" panose="05020102010507070707" pitchFamily="18" charset="2"/>
              <a:buNone/>
            </a:pPr>
            <a:r>
              <a:rPr lang="cs-CZ" altLang="cs-CZ" sz="2400" smtClean="0">
                <a:hlinkClick r:id="rId2" action="ppaction://hlinkfile"/>
              </a:rPr>
              <a:t>Screenink rizika pádu</a:t>
            </a:r>
            <a:r>
              <a:rPr lang="cs-CZ" altLang="cs-CZ" sz="2400" smtClean="0"/>
              <a:t> – Screening for Fall(s) Questions</a:t>
            </a:r>
          </a:p>
          <a:p>
            <a:pPr eaLnBrk="1" hangingPunct="1">
              <a:spcBef>
                <a:spcPts val="1200"/>
              </a:spcBef>
              <a:buFont typeface="Wingdings 2" panose="05020102010507070707" pitchFamily="18" charset="2"/>
              <a:buNone/>
            </a:pPr>
            <a:endParaRPr lang="cs-CZ" altLang="cs-CZ" sz="2400" smtClean="0"/>
          </a:p>
          <a:p>
            <a:pPr eaLnBrk="1" hangingPunct="1">
              <a:spcBef>
                <a:spcPts val="1200"/>
              </a:spcBef>
              <a:buFont typeface="Wingdings 2" panose="05020102010507070707" pitchFamily="18" charset="2"/>
              <a:buNone/>
            </a:pPr>
            <a:endParaRPr lang="cs-CZ" altLang="cs-CZ" sz="2400" smtClean="0"/>
          </a:p>
        </p:txBody>
      </p:sp>
      <p:pic>
        <p:nvPicPr>
          <p:cNvPr id="48132" name="Picture 6" descr="http://fotka.pixmac.cz/4/riziko-padu-naramek-band-pixmac-fotka-6914743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94"/>
          <a:stretch>
            <a:fillRect/>
          </a:stretch>
        </p:blipFill>
        <p:spPr bwMode="auto">
          <a:xfrm>
            <a:off x="1619250" y="2708275"/>
            <a:ext cx="2832100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Graf 5"/>
          <p:cNvGraphicFramePr>
            <a:graphicFrameLocks/>
          </p:cNvGraphicFramePr>
          <p:nvPr/>
        </p:nvGraphicFramePr>
        <p:xfrm>
          <a:off x="3347864" y="2727766"/>
          <a:ext cx="5184576" cy="3706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89726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993775"/>
          </a:xfrm>
        </p:spPr>
        <p:txBody>
          <a:bodyPr/>
          <a:lstStyle/>
          <a:p>
            <a:pPr eaLnBrk="1" hangingPunct="1">
              <a:spcBef>
                <a:spcPts val="1800"/>
              </a:spcBef>
              <a:defRPr/>
            </a:pPr>
            <a:r>
              <a:rPr lang="cs-CZ" sz="3200" dirty="0"/>
              <a:t>Hodnocení </a:t>
            </a:r>
            <a:r>
              <a:rPr lang="cs-CZ" sz="3200" dirty="0" smtClean="0"/>
              <a:t>nutrice</a:t>
            </a:r>
            <a:endParaRPr lang="cs-CZ" sz="3200" dirty="0"/>
          </a:p>
        </p:txBody>
      </p:sp>
      <p:sp>
        <p:nvSpPr>
          <p:cNvPr id="49155" name="Zástupný symbol pro obsah 4"/>
          <p:cNvSpPr>
            <a:spLocks noGrp="1"/>
          </p:cNvSpPr>
          <p:nvPr>
            <p:ph idx="1"/>
          </p:nvPr>
        </p:nvSpPr>
        <p:spPr>
          <a:xfrm>
            <a:off x="1476375" y="1341438"/>
            <a:ext cx="7499350" cy="4906962"/>
          </a:xfrm>
        </p:spPr>
        <p:txBody>
          <a:bodyPr/>
          <a:lstStyle/>
          <a:p>
            <a:pPr eaLnBrk="1" hangingPunct="1">
              <a:spcBef>
                <a:spcPts val="1800"/>
              </a:spcBef>
              <a:buFont typeface="Wingdings 2" panose="05020102010507070707" pitchFamily="18" charset="2"/>
              <a:buNone/>
            </a:pPr>
            <a:r>
              <a:rPr lang="cs-CZ" altLang="cs-CZ" sz="2200" smtClean="0"/>
              <a:t>Anatomické, fyziologické a funkční změny v seniu</a:t>
            </a:r>
          </a:p>
          <a:p>
            <a:pPr eaLnBrk="1" hangingPunct="1">
              <a:spcBef>
                <a:spcPts val="1800"/>
              </a:spcBef>
              <a:buFont typeface="Wingdings 2" panose="05020102010507070707" pitchFamily="18" charset="2"/>
              <a:buNone/>
            </a:pPr>
            <a:r>
              <a:rPr lang="cs-CZ" altLang="cs-CZ" sz="2200" smtClean="0"/>
              <a:t>Řada zvláštností stran výživy</a:t>
            </a:r>
          </a:p>
          <a:p>
            <a:pPr eaLnBrk="1" hangingPunct="1">
              <a:spcBef>
                <a:spcPts val="1800"/>
              </a:spcBef>
              <a:buFont typeface="Wingdings 2" panose="05020102010507070707" pitchFamily="18" charset="2"/>
              <a:buNone/>
            </a:pPr>
            <a:r>
              <a:rPr lang="cs-CZ" altLang="cs-CZ" sz="2200" smtClean="0"/>
              <a:t>→ snížení energetické potřeby organismu</a:t>
            </a:r>
          </a:p>
          <a:p>
            <a:pPr eaLnBrk="1" hangingPunct="1">
              <a:spcBef>
                <a:spcPts val="1800"/>
              </a:spcBef>
              <a:buFont typeface="Wingdings 2" panose="05020102010507070707" pitchFamily="18" charset="2"/>
              <a:buNone/>
            </a:pPr>
            <a:r>
              <a:rPr lang="cs-CZ" altLang="cs-CZ" sz="2200" smtClean="0"/>
              <a:t>→ nároky v období nemoci opět rostou</a:t>
            </a:r>
          </a:p>
          <a:p>
            <a:pPr algn="ctr" eaLnBrk="1" hangingPunct="1">
              <a:spcBef>
                <a:spcPts val="1800"/>
              </a:spcBef>
              <a:buFont typeface="Wingdings 2" panose="05020102010507070707" pitchFamily="18" charset="2"/>
              <a:buNone/>
            </a:pPr>
            <a:r>
              <a:rPr lang="cs-CZ" altLang="cs-CZ" sz="2200" b="1" smtClean="0"/>
              <a:t>Udržení přiměřené hmotnosti a zachování svalové hmoty!</a:t>
            </a:r>
          </a:p>
          <a:p>
            <a:pPr eaLnBrk="1" hangingPunct="1">
              <a:spcBef>
                <a:spcPts val="1800"/>
              </a:spcBef>
              <a:buFont typeface="Wingdings 2" panose="05020102010507070707" pitchFamily="18" charset="2"/>
              <a:buNone/>
            </a:pPr>
            <a:r>
              <a:rPr lang="cs-CZ" altLang="cs-CZ" sz="2200" smtClean="0"/>
              <a:t>Nástroje pro hodnocení nutrice</a:t>
            </a:r>
          </a:p>
          <a:p>
            <a:pPr eaLnBrk="1" hangingPunct="1">
              <a:spcBef>
                <a:spcPts val="1800"/>
              </a:spcBef>
              <a:buFont typeface="Wingdings 2" panose="05020102010507070707" pitchFamily="18" charset="2"/>
              <a:buNone/>
            </a:pPr>
            <a:r>
              <a:rPr lang="cs-CZ" altLang="cs-CZ" sz="2200" smtClean="0"/>
              <a:t>→ nutriční anamnéza, antropometrické měření, laboratorní metody, standardizované nutriční škály</a:t>
            </a:r>
          </a:p>
        </p:txBody>
      </p:sp>
    </p:spTree>
    <p:extLst>
      <p:ext uri="{BB962C8B-B14F-4D97-AF65-F5344CB8AC3E}">
        <p14:creationId xmlns:p14="http://schemas.microsoft.com/office/powerpoint/2010/main" val="22301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993775"/>
          </a:xfrm>
        </p:spPr>
        <p:txBody>
          <a:bodyPr/>
          <a:lstStyle/>
          <a:p>
            <a:pPr eaLnBrk="1" hangingPunct="1">
              <a:spcBef>
                <a:spcPts val="1800"/>
              </a:spcBef>
              <a:defRPr/>
            </a:pPr>
            <a:r>
              <a:rPr lang="cs-CZ" sz="3200" dirty="0"/>
              <a:t>Hodnocení </a:t>
            </a:r>
            <a:r>
              <a:rPr lang="cs-CZ" sz="3200" dirty="0" smtClean="0"/>
              <a:t>rizika malnutrice</a:t>
            </a:r>
            <a:endParaRPr lang="cs-CZ" sz="3200" dirty="0"/>
          </a:p>
        </p:txBody>
      </p:sp>
      <p:sp>
        <p:nvSpPr>
          <p:cNvPr id="50179" name="Zástupný symbol pro obsah 4"/>
          <p:cNvSpPr>
            <a:spLocks noGrp="1"/>
          </p:cNvSpPr>
          <p:nvPr>
            <p:ph idx="1"/>
          </p:nvPr>
        </p:nvSpPr>
        <p:spPr>
          <a:xfrm>
            <a:off x="1476375" y="1484313"/>
            <a:ext cx="7499350" cy="4764087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Font typeface="Wingdings 2" panose="05020102010507070707" pitchFamily="18" charset="2"/>
              <a:buNone/>
            </a:pPr>
            <a:r>
              <a:rPr lang="cs-CZ" altLang="cs-CZ" sz="2400" smtClean="0">
                <a:hlinkClick r:id="rId2" action="ppaction://hlinkfile"/>
              </a:rPr>
              <a:t>MNA</a:t>
            </a:r>
            <a:endParaRPr lang="cs-CZ" altLang="cs-CZ" sz="2400" smtClean="0"/>
          </a:p>
          <a:p>
            <a:pPr eaLnBrk="1" hangingPunct="1">
              <a:spcBef>
                <a:spcPts val="1200"/>
              </a:spcBef>
              <a:buFont typeface="Wingdings 2" panose="05020102010507070707" pitchFamily="18" charset="2"/>
              <a:buNone/>
            </a:pPr>
            <a:r>
              <a:rPr lang="cs-CZ" altLang="cs-CZ" sz="2400" smtClean="0"/>
              <a:t>Kompletní</a:t>
            </a:r>
          </a:p>
          <a:p>
            <a:pPr eaLnBrk="1" hangingPunct="1">
              <a:spcBef>
                <a:spcPts val="1200"/>
              </a:spcBef>
              <a:buFont typeface="Wingdings 2" panose="05020102010507070707" pitchFamily="18" charset="2"/>
              <a:buNone/>
            </a:pPr>
            <a:endParaRPr lang="cs-CZ" altLang="cs-CZ" sz="2400" smtClean="0"/>
          </a:p>
          <a:p>
            <a:pPr eaLnBrk="1" hangingPunct="1">
              <a:spcBef>
                <a:spcPts val="1200"/>
              </a:spcBef>
              <a:buFont typeface="Wingdings 2" panose="05020102010507070707" pitchFamily="18" charset="2"/>
              <a:buNone/>
            </a:pPr>
            <a:endParaRPr lang="cs-CZ" altLang="cs-CZ" sz="2400" smtClean="0"/>
          </a:p>
          <a:p>
            <a:pPr eaLnBrk="1" hangingPunct="1">
              <a:spcBef>
                <a:spcPts val="1200"/>
              </a:spcBef>
              <a:buFont typeface="Wingdings 2" panose="05020102010507070707" pitchFamily="18" charset="2"/>
              <a:buNone/>
            </a:pPr>
            <a:endParaRPr lang="cs-CZ" altLang="cs-CZ" sz="2400" smtClean="0"/>
          </a:p>
          <a:p>
            <a:pPr eaLnBrk="1" hangingPunct="1">
              <a:spcBef>
                <a:spcPts val="1200"/>
              </a:spcBef>
              <a:buFont typeface="Wingdings 2" panose="05020102010507070707" pitchFamily="18" charset="2"/>
              <a:buNone/>
            </a:pPr>
            <a:endParaRPr lang="cs-CZ" altLang="cs-CZ" sz="2400" smtClean="0"/>
          </a:p>
          <a:p>
            <a:pPr eaLnBrk="1" hangingPunct="1">
              <a:spcBef>
                <a:spcPts val="1200"/>
              </a:spcBef>
              <a:buFont typeface="Wingdings 2" panose="05020102010507070707" pitchFamily="18" charset="2"/>
              <a:buNone/>
            </a:pPr>
            <a:r>
              <a:rPr lang="cs-CZ" altLang="cs-CZ" sz="2400" smtClean="0">
                <a:hlinkClick r:id="rId3" action="ppaction://hlinkfile"/>
              </a:rPr>
              <a:t>MNA - SF</a:t>
            </a:r>
            <a:endParaRPr lang="cs-CZ" altLang="cs-CZ" sz="2400" smtClean="0"/>
          </a:p>
          <a:p>
            <a:pPr eaLnBrk="1" hangingPunct="1">
              <a:spcBef>
                <a:spcPts val="1200"/>
              </a:spcBef>
              <a:buFont typeface="Wingdings 2" panose="05020102010507070707" pitchFamily="18" charset="2"/>
              <a:buNone/>
            </a:pPr>
            <a:endParaRPr lang="cs-CZ" altLang="cs-CZ" sz="2400" smtClean="0"/>
          </a:p>
        </p:txBody>
      </p:sp>
      <p:pic>
        <p:nvPicPr>
          <p:cNvPr id="50180" name="Picture 2" descr="http://tomhruska.com/wp-content/uploads/2015/03/NutritionTV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775" y="1135063"/>
            <a:ext cx="3949700" cy="394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1" name="Picture 4" descr="http://images.medicaldaily.com/sites/medicaldaily.com/files/styles/full_breakpoints_theme_medicaldaily_desktop_1x/public/2014/08/13/food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076700"/>
            <a:ext cx="3527425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530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993775"/>
          </a:xfrm>
        </p:spPr>
        <p:txBody>
          <a:bodyPr/>
          <a:lstStyle/>
          <a:p>
            <a:pPr eaLnBrk="1" hangingPunct="1">
              <a:spcBef>
                <a:spcPts val="1800"/>
              </a:spcBef>
              <a:defRPr/>
            </a:pPr>
            <a:r>
              <a:rPr lang="cs-CZ" sz="3200" dirty="0"/>
              <a:t>Hodnocení </a:t>
            </a:r>
            <a:r>
              <a:rPr lang="cs-CZ" sz="3200" dirty="0" smtClean="0"/>
              <a:t>rizika vzniku dekubitu</a:t>
            </a:r>
            <a:endParaRPr lang="cs-CZ" sz="3200" dirty="0"/>
          </a:p>
        </p:txBody>
      </p:sp>
      <p:sp>
        <p:nvSpPr>
          <p:cNvPr id="51203" name="Zástupný symbol pro obsah 4"/>
          <p:cNvSpPr>
            <a:spLocks noGrp="1"/>
          </p:cNvSpPr>
          <p:nvPr>
            <p:ph idx="1"/>
          </p:nvPr>
        </p:nvSpPr>
        <p:spPr>
          <a:xfrm>
            <a:off x="1476375" y="1412875"/>
            <a:ext cx="7499350" cy="4764088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Font typeface="Wingdings 2" panose="05020102010507070707" pitchFamily="18" charset="2"/>
              <a:buNone/>
            </a:pPr>
            <a:r>
              <a:rPr lang="cs-CZ" altLang="cs-CZ" sz="2400" smtClean="0"/>
              <a:t>Hodnocení rizika vzniku dekubity dle </a:t>
            </a:r>
            <a:r>
              <a:rPr lang="cs-CZ" altLang="cs-CZ" sz="2400" smtClean="0">
                <a:hlinkClick r:id="rId2" action="ppaction://hlinkfile"/>
              </a:rPr>
              <a:t>Modifikované škály Nortonové</a:t>
            </a:r>
            <a:endParaRPr lang="cs-CZ" altLang="cs-CZ" sz="2400" smtClean="0"/>
          </a:p>
          <a:p>
            <a:pPr eaLnBrk="1" hangingPunct="1">
              <a:spcBef>
                <a:spcPts val="1200"/>
              </a:spcBef>
              <a:buFont typeface="Wingdings 2" panose="05020102010507070707" pitchFamily="18" charset="2"/>
              <a:buNone/>
            </a:pPr>
            <a:endParaRPr lang="cs-CZ" altLang="cs-CZ" sz="2400" smtClean="0"/>
          </a:p>
        </p:txBody>
      </p:sp>
      <p:pic>
        <p:nvPicPr>
          <p:cNvPr id="51204" name="Picture 2" descr="http://www.dekubity.eu/wp-content/uploads/2015/01/obr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2492375"/>
            <a:ext cx="5113337" cy="345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4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51117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z="3200" dirty="0">
                <a:solidFill>
                  <a:schemeClr val="tx2">
                    <a:satMod val="130000"/>
                  </a:schemeClr>
                </a:solidFill>
              </a:rPr>
              <a:t>Funkční geriatrické vyšetření</a:t>
            </a:r>
            <a:endParaRPr lang="cs-CZ" sz="3200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8915" name="Zástupný symbol pro obsah 4"/>
          <p:cNvSpPr>
            <a:spLocks noGrp="1"/>
          </p:cNvSpPr>
          <p:nvPr>
            <p:ph idx="1"/>
          </p:nvPr>
        </p:nvSpPr>
        <p:spPr>
          <a:xfrm>
            <a:off x="1435100" y="1071563"/>
            <a:ext cx="7499350" cy="1204912"/>
          </a:xfrm>
        </p:spPr>
        <p:txBody>
          <a:bodyPr/>
          <a:lstStyle/>
          <a:p>
            <a:pPr marL="82550" indent="0" eaLnBrk="1" hangingPunct="1">
              <a:spcBef>
                <a:spcPts val="1200"/>
              </a:spcBef>
              <a:buFont typeface="Wingdings 2" panose="05020102010507070707" pitchFamily="18" charset="2"/>
              <a:buNone/>
              <a:defRPr/>
            </a:pPr>
            <a:r>
              <a:rPr lang="cs-CZ" sz="2400" b="1" dirty="0" smtClean="0"/>
              <a:t>Baterie FGA sestavená pro potřeby české praxe v následné a dlouhodobé péči podporovaná v software </a:t>
            </a:r>
            <a:r>
              <a:rPr lang="cs-CZ" sz="2400" b="1" dirty="0" err="1" smtClean="0"/>
              <a:t>DGiag</a:t>
            </a:r>
            <a:endParaRPr lang="cs-CZ" sz="2400" b="1" dirty="0" smtClean="0"/>
          </a:p>
          <a:p>
            <a:pPr marL="82550" indent="0" eaLnBrk="1" hangingPunct="1">
              <a:spcBef>
                <a:spcPts val="1200"/>
              </a:spcBef>
              <a:buFont typeface="Wingdings 2" panose="05020102010507070707" pitchFamily="18" charset="2"/>
              <a:buNone/>
              <a:defRPr/>
            </a:pPr>
            <a:endParaRPr lang="cs-CZ" sz="2400" b="1" dirty="0" smtClean="0"/>
          </a:p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  <a:defRPr/>
            </a:pPr>
            <a:endParaRPr lang="cs-CZ" sz="2400" b="1" dirty="0"/>
          </a:p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  <a:defRPr/>
            </a:pPr>
            <a:endParaRPr lang="cs-CZ" sz="2400" b="1" dirty="0" smtClean="0"/>
          </a:p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  <a:defRPr/>
            </a:pPr>
            <a:endParaRPr lang="cs-CZ" sz="2400" b="1" dirty="0"/>
          </a:p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  <a:defRPr/>
            </a:pPr>
            <a:endParaRPr lang="cs-CZ" sz="2400" b="1" dirty="0" smtClean="0"/>
          </a:p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  <a:defRPr/>
            </a:pPr>
            <a:endParaRPr lang="cs-CZ" sz="2400" b="1" dirty="0"/>
          </a:p>
          <a:p>
            <a:pPr marL="82550" indent="0" eaLnBrk="1" hangingPunct="1">
              <a:spcBef>
                <a:spcPts val="1200"/>
              </a:spcBef>
              <a:buFont typeface="Wingdings 2" panose="05020102010507070707" pitchFamily="18" charset="2"/>
              <a:buNone/>
              <a:defRPr/>
            </a:pPr>
            <a:endParaRPr lang="cs-CZ" sz="2400" b="1" dirty="0" smtClean="0"/>
          </a:p>
        </p:txBody>
      </p:sp>
      <p:sp>
        <p:nvSpPr>
          <p:cNvPr id="52228" name="TextovéPole 2"/>
          <p:cNvSpPr txBox="1">
            <a:spLocks noChangeArrowheads="1"/>
          </p:cNvSpPr>
          <p:nvPr/>
        </p:nvSpPr>
        <p:spPr bwMode="auto">
          <a:xfrm>
            <a:off x="1476375" y="2636838"/>
            <a:ext cx="3095625" cy="323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3200">
                <a:solidFill>
                  <a:schemeClr val="tx1"/>
                </a:solidFill>
                <a:latin typeface="Gill Sans MT" panose="020B0502020104020203" pitchFamily="34" charset="-1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Gill Sans MT" panose="020B0502020104020203" pitchFamily="34" charset="-1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Gill Sans MT" panose="020B0502020104020203" pitchFamily="34" charset="-18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-18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-1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-1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-1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-1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-18"/>
              </a:defRPr>
            </a:lvl9pPr>
          </a:lstStyle>
          <a:p>
            <a:pPr algn="ctr" eaLnBrk="1" hangingPunct="1">
              <a:spcBef>
                <a:spcPts val="120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cs-CZ" altLang="cs-CZ" sz="1800">
                <a:latin typeface="Arial" panose="020B0604020202020204" pitchFamily="34" charset="0"/>
              </a:rPr>
              <a:t>Index Barthelové – ADL</a:t>
            </a:r>
          </a:p>
          <a:p>
            <a:pPr algn="ctr" eaLnBrk="1" hangingPunct="1">
              <a:spcBef>
                <a:spcPts val="120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cs-CZ" altLang="cs-CZ" sz="1800">
                <a:latin typeface="Arial" panose="020B0604020202020204" pitchFamily="34" charset="0"/>
              </a:rPr>
              <a:t>IADL</a:t>
            </a:r>
          </a:p>
          <a:p>
            <a:pPr algn="ctr" eaLnBrk="1" hangingPunct="1">
              <a:spcBef>
                <a:spcPts val="120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cs-CZ" altLang="cs-CZ" sz="1800">
                <a:latin typeface="Arial" panose="020B0604020202020204" pitchFamily="34" charset="0"/>
              </a:rPr>
              <a:t>Get up and Go test</a:t>
            </a:r>
          </a:p>
          <a:p>
            <a:pPr algn="ctr" eaLnBrk="1" hangingPunct="1">
              <a:spcBef>
                <a:spcPts val="120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cs-CZ" altLang="cs-CZ" sz="1800">
                <a:latin typeface="Arial" panose="020B0604020202020204" pitchFamily="34" charset="0"/>
              </a:rPr>
              <a:t>Test rychlosti chůze</a:t>
            </a:r>
          </a:p>
          <a:p>
            <a:pPr algn="ctr" eaLnBrk="1" hangingPunct="1">
              <a:spcBef>
                <a:spcPts val="120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cs-CZ" altLang="cs-CZ" sz="1800">
                <a:latin typeface="Arial" panose="020B0604020202020204" pitchFamily="34" charset="0"/>
              </a:rPr>
              <a:t>MMSE</a:t>
            </a:r>
          </a:p>
          <a:p>
            <a:pPr algn="ctr" eaLnBrk="1" hangingPunct="1">
              <a:spcBef>
                <a:spcPts val="120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cs-CZ" altLang="cs-CZ" sz="1800">
                <a:latin typeface="Arial" panose="020B0604020202020204" pitchFamily="34" charset="0"/>
              </a:rPr>
              <a:t>MoCA</a:t>
            </a:r>
          </a:p>
          <a:p>
            <a:pPr algn="ctr" eaLnBrk="1" hangingPunct="1">
              <a:spcBef>
                <a:spcPts val="120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cs-CZ" altLang="cs-CZ" sz="1800">
                <a:latin typeface="Arial" panose="020B0604020202020204" pitchFamily="34" charset="0"/>
              </a:rPr>
              <a:t>Geriatrická škála deprese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s-CZ" altLang="cs-CZ" sz="1800">
              <a:latin typeface="Arial" panose="020B0604020202020204" pitchFamily="34" charset="0"/>
            </a:endParaRPr>
          </a:p>
        </p:txBody>
      </p:sp>
      <p:sp>
        <p:nvSpPr>
          <p:cNvPr id="52229" name="TextovéPole 3"/>
          <p:cNvSpPr txBox="1">
            <a:spLocks noChangeArrowheads="1"/>
          </p:cNvSpPr>
          <p:nvPr/>
        </p:nvSpPr>
        <p:spPr bwMode="auto">
          <a:xfrm>
            <a:off x="5508625" y="2636838"/>
            <a:ext cx="3095625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3200">
                <a:solidFill>
                  <a:schemeClr val="tx1"/>
                </a:solidFill>
                <a:latin typeface="Gill Sans MT" panose="020B0502020104020203" pitchFamily="34" charset="-18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Gill Sans MT" panose="020B0502020104020203" pitchFamily="34" charset="-1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Gill Sans MT" panose="020B0502020104020203" pitchFamily="34" charset="-18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-18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-1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-1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-1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-1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Gill Sans MT" panose="020B0502020104020203" pitchFamily="34" charset="-18"/>
              </a:defRPr>
            </a:lvl9pPr>
          </a:lstStyle>
          <a:p>
            <a:pPr algn="ctr" eaLnBrk="1" hangingPunct="1">
              <a:spcBef>
                <a:spcPts val="120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cs-CZ" altLang="cs-CZ" sz="1800" b="1">
                <a:latin typeface="Arial" panose="020B0604020202020204" pitchFamily="34" charset="0"/>
              </a:rPr>
              <a:t> </a:t>
            </a:r>
            <a:r>
              <a:rPr lang="cs-CZ" altLang="cs-CZ" sz="1800">
                <a:latin typeface="Arial" panose="020B0604020202020204" pitchFamily="34" charset="0"/>
              </a:rPr>
              <a:t>Screening rizika pádu</a:t>
            </a:r>
          </a:p>
          <a:p>
            <a:pPr algn="ctr" eaLnBrk="1" hangingPunct="1">
              <a:spcBef>
                <a:spcPts val="120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cs-CZ" altLang="cs-CZ" sz="1800">
                <a:latin typeface="Arial" panose="020B0604020202020204" pitchFamily="34" charset="0"/>
              </a:rPr>
              <a:t>MNA</a:t>
            </a:r>
          </a:p>
          <a:p>
            <a:pPr algn="ctr" eaLnBrk="1" hangingPunct="1">
              <a:spcBef>
                <a:spcPts val="120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cs-CZ" altLang="cs-CZ" sz="1800">
                <a:latin typeface="Arial" panose="020B0604020202020204" pitchFamily="34" charset="0"/>
              </a:rPr>
              <a:t>SRP</a:t>
            </a:r>
          </a:p>
          <a:p>
            <a:pPr algn="ctr" eaLnBrk="1" hangingPunct="1">
              <a:spcBef>
                <a:spcPts val="120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cs-CZ" altLang="cs-CZ" sz="1800">
                <a:latin typeface="Arial" panose="020B0604020202020204" pitchFamily="34" charset="0"/>
              </a:rPr>
              <a:t>Dekubity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s-CZ" altLang="cs-CZ" sz="18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74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Celkový zdravotní a funkční stav (CGA)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Diagnózy, jejich závažnost, prognóza, </a:t>
            </a:r>
            <a:r>
              <a:rPr lang="cs-CZ" dirty="0" err="1" smtClean="0"/>
              <a:t>multimorbidita</a:t>
            </a:r>
            <a:r>
              <a:rPr lang="cs-CZ" dirty="0" smtClean="0"/>
              <a:t>…</a:t>
            </a:r>
          </a:p>
          <a:p>
            <a:endParaRPr lang="cs-CZ" dirty="0" smtClean="0"/>
          </a:p>
          <a:p>
            <a:r>
              <a:rPr lang="cs-CZ" dirty="0" smtClean="0"/>
              <a:t>Geriatrické syndromy  (křehkost, demence…)</a:t>
            </a:r>
          </a:p>
          <a:p>
            <a:pPr marL="0" indent="0">
              <a:buNone/>
            </a:pPr>
            <a:endParaRPr lang="cs-CZ" dirty="0" smtClean="0"/>
          </a:p>
          <a:p>
            <a:r>
              <a:rPr lang="cs-CZ" dirty="0" smtClean="0"/>
              <a:t>Soběstačnost – funkční geriatrické vyšetření</a:t>
            </a:r>
          </a:p>
          <a:p>
            <a:endParaRPr lang="cs-CZ" dirty="0"/>
          </a:p>
          <a:p>
            <a:r>
              <a:rPr lang="cs-CZ" dirty="0" smtClean="0"/>
              <a:t>Další souvislosti (</a:t>
            </a:r>
            <a:r>
              <a:rPr lang="cs-CZ" dirty="0" err="1" smtClean="0"/>
              <a:t>perignóza</a:t>
            </a:r>
            <a:r>
              <a:rPr lang="cs-CZ" dirty="0" smtClean="0"/>
              <a:t> – prostředí, zázemí, zdroje a podpora…)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4144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Funkční geriatrické vyšetření (FGA)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smtClean="0"/>
              <a:t>Momentální kondice a komunikace</a:t>
            </a:r>
          </a:p>
          <a:p>
            <a:r>
              <a:rPr lang="cs-CZ" dirty="0" smtClean="0"/>
              <a:t>Výživa, </a:t>
            </a:r>
            <a:r>
              <a:rPr lang="cs-CZ" dirty="0" err="1" smtClean="0"/>
              <a:t>sarkopenie</a:t>
            </a:r>
            <a:r>
              <a:rPr lang="cs-CZ" dirty="0" smtClean="0"/>
              <a:t>, křehkost</a:t>
            </a:r>
          </a:p>
          <a:p>
            <a:r>
              <a:rPr lang="cs-CZ" dirty="0" smtClean="0"/>
              <a:t>Senzorické funkce</a:t>
            </a:r>
          </a:p>
          <a:p>
            <a:r>
              <a:rPr lang="cs-CZ" dirty="0" smtClean="0"/>
              <a:t>Mobilita, nestabilita, pády</a:t>
            </a:r>
          </a:p>
          <a:p>
            <a:r>
              <a:rPr lang="cs-CZ" dirty="0" smtClean="0"/>
              <a:t>Bolest</a:t>
            </a:r>
          </a:p>
          <a:p>
            <a:r>
              <a:rPr lang="cs-CZ" dirty="0" smtClean="0"/>
              <a:t>Kognitivní funkce</a:t>
            </a:r>
          </a:p>
          <a:p>
            <a:r>
              <a:rPr lang="cs-CZ" dirty="0" err="1" smtClean="0"/>
              <a:t>Depresivita</a:t>
            </a:r>
            <a:endParaRPr lang="cs-CZ" dirty="0" smtClean="0"/>
          </a:p>
          <a:p>
            <a:r>
              <a:rPr lang="cs-CZ" dirty="0"/>
              <a:t>Motivace</a:t>
            </a:r>
            <a:r>
              <a:rPr lang="cs-CZ" dirty="0" smtClean="0"/>
              <a:t>…</a:t>
            </a:r>
          </a:p>
          <a:p>
            <a:endParaRPr lang="cs-CZ" dirty="0" smtClean="0"/>
          </a:p>
          <a:p>
            <a:r>
              <a:rPr lang="cs-CZ" dirty="0" smtClean="0"/>
              <a:t>Soběstačnost </a:t>
            </a:r>
            <a:r>
              <a:rPr lang="cs-CZ" dirty="0"/>
              <a:t>v ADL, IADL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02509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Rozhodování o příspěvku </a:t>
            </a:r>
            <a:r>
              <a:rPr lang="cs-CZ" smtClean="0"/>
              <a:t>na péči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095926"/>
            <a:ext cx="8229600" cy="3534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1284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435100" y="274638"/>
            <a:ext cx="7499350" cy="582612"/>
          </a:xfrm>
        </p:spPr>
        <p:txBody>
          <a:bodyPr/>
          <a:lstStyle/>
          <a:p>
            <a:pPr eaLnBrk="1" hangingPunct="1">
              <a:defRPr/>
            </a:pPr>
            <a:r>
              <a:rPr lang="cs-CZ" sz="3200" dirty="0" smtClean="0">
                <a:solidFill>
                  <a:schemeClr val="tx2">
                    <a:satMod val="130000"/>
                  </a:schemeClr>
                </a:solidFill>
              </a:rPr>
              <a:t>Způsob hodnocení - FGA</a:t>
            </a:r>
            <a:endParaRPr lang="cs-CZ" sz="3200" b="1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35100" y="1071563"/>
            <a:ext cx="7499350" cy="542925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Font typeface="Wingdings 2" panose="05020102010507070707" pitchFamily="18" charset="2"/>
              <a:buNone/>
            </a:pPr>
            <a:r>
              <a:rPr lang="cs-CZ" altLang="cs-CZ" sz="2400" smtClean="0"/>
              <a:t>Trojí úrovň</a:t>
            </a:r>
          </a:p>
        </p:txBody>
      </p:sp>
      <p:graphicFrame>
        <p:nvGraphicFramePr>
          <p:cNvPr id="4" name="Tabulka 3"/>
          <p:cNvGraphicFramePr>
            <a:graphicFrameLocks noGrp="1"/>
          </p:cNvGraphicFramePr>
          <p:nvPr/>
        </p:nvGraphicFramePr>
        <p:xfrm>
          <a:off x="1223963" y="1773238"/>
          <a:ext cx="7705726" cy="1511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325"/>
                <a:gridCol w="2125449"/>
                <a:gridCol w="1944216"/>
                <a:gridCol w="2195736"/>
              </a:tblGrid>
              <a:tr h="492642">
                <a:tc>
                  <a:txBody>
                    <a:bodyPr/>
                    <a:lstStyle/>
                    <a:p>
                      <a:r>
                        <a:rPr lang="cs-CZ" sz="1600" dirty="0" smtClean="0"/>
                        <a:t>Parametr</a:t>
                      </a:r>
                      <a:endParaRPr lang="cs-CZ" sz="1600" dirty="0"/>
                    </a:p>
                  </a:txBody>
                  <a:tcPr marL="91447" marR="91447" marT="56531" marB="56531"/>
                </a:tc>
                <a:tc>
                  <a:txBody>
                    <a:bodyPr/>
                    <a:lstStyle/>
                    <a:p>
                      <a:r>
                        <a:rPr lang="cs-CZ" sz="1600" dirty="0" smtClean="0"/>
                        <a:t>Úroveň empirická</a:t>
                      </a:r>
                      <a:endParaRPr lang="cs-CZ" sz="1600" dirty="0"/>
                    </a:p>
                  </a:txBody>
                  <a:tcPr marL="91447" marR="91447" marT="56531" marB="56531"/>
                </a:tc>
                <a:tc>
                  <a:txBody>
                    <a:bodyPr/>
                    <a:lstStyle/>
                    <a:p>
                      <a:r>
                        <a:rPr lang="cs-CZ" sz="1600" dirty="0" smtClean="0"/>
                        <a:t>Úroveň orientační</a:t>
                      </a:r>
                      <a:endParaRPr lang="cs-CZ" sz="1600" dirty="0"/>
                    </a:p>
                  </a:txBody>
                  <a:tcPr marL="91447" marR="91447" marT="56531" marB="56531"/>
                </a:tc>
                <a:tc>
                  <a:txBody>
                    <a:bodyPr/>
                    <a:lstStyle/>
                    <a:p>
                      <a:r>
                        <a:rPr lang="cs-CZ" sz="1600" dirty="0" smtClean="0"/>
                        <a:t>Úroveň podrobná</a:t>
                      </a:r>
                      <a:endParaRPr lang="cs-CZ" sz="1600" dirty="0"/>
                    </a:p>
                  </a:txBody>
                  <a:tcPr marL="91447" marR="91447" marT="56531" marB="56531"/>
                </a:tc>
              </a:tr>
              <a:tr h="1018658">
                <a:tc>
                  <a:txBody>
                    <a:bodyPr/>
                    <a:lstStyle/>
                    <a:p>
                      <a:r>
                        <a:rPr lang="cs-CZ" sz="1600" dirty="0" smtClean="0"/>
                        <a:t>Kognitivní funkce</a:t>
                      </a:r>
                      <a:endParaRPr lang="cs-CZ" sz="1600" dirty="0"/>
                    </a:p>
                  </a:txBody>
                  <a:tcPr marL="91447" marR="91447" marT="56531" marB="56531"/>
                </a:tc>
                <a:tc>
                  <a:txBody>
                    <a:bodyPr/>
                    <a:lstStyle/>
                    <a:p>
                      <a:r>
                        <a:rPr lang="cs-CZ" sz="1600" dirty="0" smtClean="0"/>
                        <a:t>Anamnestický rozhovor</a:t>
                      </a:r>
                      <a:endParaRPr lang="cs-CZ" sz="1600" dirty="0"/>
                    </a:p>
                  </a:txBody>
                  <a:tcPr marL="91447" marR="91447" marT="56531" marB="56531"/>
                </a:tc>
                <a:tc>
                  <a:txBody>
                    <a:bodyPr/>
                    <a:lstStyle/>
                    <a:p>
                      <a:r>
                        <a:rPr lang="cs-CZ" sz="1600" dirty="0" smtClean="0"/>
                        <a:t>MMSE</a:t>
                      </a:r>
                      <a:endParaRPr lang="cs-CZ" sz="1600" dirty="0"/>
                    </a:p>
                  </a:txBody>
                  <a:tcPr marL="91447" marR="91447" marT="56531" marB="56531"/>
                </a:tc>
                <a:tc>
                  <a:txBody>
                    <a:bodyPr/>
                    <a:lstStyle/>
                    <a:p>
                      <a:r>
                        <a:rPr lang="cs-CZ" sz="1600" dirty="0" smtClean="0"/>
                        <a:t>Psychiatrická explorace, CT, MR. Psychologická baterie</a:t>
                      </a:r>
                      <a:endParaRPr lang="cs-CZ" sz="1600" dirty="0"/>
                    </a:p>
                  </a:txBody>
                  <a:tcPr marL="91447" marR="91447" marT="56531" marB="56531"/>
                </a:tc>
              </a:tr>
            </a:tbl>
          </a:graphicData>
        </a:graphic>
      </p:graphicFrame>
      <p:pic>
        <p:nvPicPr>
          <p:cNvPr id="15381" name="Picture 37" descr="http://dailycaring.com/wp-content/uploads/2015/07/MMSE690x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3644900"/>
            <a:ext cx="4608513" cy="267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961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cs-CZ" sz="3200" dirty="0"/>
              <a:t>V</a:t>
            </a:r>
            <a:r>
              <a:rPr lang="cs-CZ" sz="3200" dirty="0" smtClean="0"/>
              <a:t>ýznam  FGA</a:t>
            </a:r>
            <a:endParaRPr lang="cs-CZ" sz="3200" dirty="0"/>
          </a:p>
        </p:txBody>
      </p:sp>
      <p:sp>
        <p:nvSpPr>
          <p:cNvPr id="16387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82550" indent="0">
              <a:buFont typeface="Wingdings 2" panose="05020102010507070707" pitchFamily="18" charset="2"/>
              <a:buNone/>
            </a:pPr>
            <a:endParaRPr lang="cs-CZ" altLang="cs-CZ" sz="2400" dirty="0" smtClean="0"/>
          </a:p>
          <a:p>
            <a:pPr marL="82550" indent="0">
              <a:buFont typeface="Wingdings 2" panose="05020102010507070707" pitchFamily="18" charset="2"/>
              <a:buNone/>
            </a:pPr>
            <a:endParaRPr lang="cs-CZ" altLang="cs-CZ" sz="2400" dirty="0" smtClean="0"/>
          </a:p>
          <a:p>
            <a:pPr marL="82550" indent="0">
              <a:buFont typeface="Wingdings 2" panose="05020102010507070707" pitchFamily="18" charset="2"/>
              <a:buNone/>
            </a:pPr>
            <a:r>
              <a:rPr lang="cs-CZ" altLang="cs-CZ" sz="2400" dirty="0" smtClean="0"/>
              <a:t>Význam pro klienty </a:t>
            </a:r>
          </a:p>
          <a:p>
            <a:pPr marL="82550" indent="0">
              <a:buFont typeface="Wingdings 2" panose="05020102010507070707" pitchFamily="18" charset="2"/>
              <a:buNone/>
            </a:pPr>
            <a:r>
              <a:rPr lang="cs-CZ" altLang="cs-CZ" sz="2400" dirty="0" smtClean="0"/>
              <a:t>Podklady pro posouzení stavu</a:t>
            </a:r>
          </a:p>
          <a:p>
            <a:pPr marL="82550" indent="0">
              <a:buFont typeface="Wingdings 2" panose="05020102010507070707" pitchFamily="18" charset="2"/>
              <a:buNone/>
            </a:pPr>
            <a:endParaRPr lang="cs-CZ" altLang="cs-CZ" sz="2400" dirty="0" smtClean="0"/>
          </a:p>
          <a:p>
            <a:pPr marL="82550" indent="0">
              <a:buFont typeface="Wingdings 2" panose="05020102010507070707" pitchFamily="18" charset="2"/>
              <a:buNone/>
            </a:pPr>
            <a:endParaRPr lang="cs-CZ" altLang="cs-CZ" sz="2400" dirty="0" smtClean="0"/>
          </a:p>
          <a:p>
            <a:pPr marL="82550" indent="0">
              <a:buFont typeface="Wingdings 2" panose="05020102010507070707" pitchFamily="18" charset="2"/>
              <a:buNone/>
            </a:pPr>
            <a:endParaRPr lang="cs-CZ" altLang="cs-CZ" sz="2400" dirty="0" smtClean="0"/>
          </a:p>
          <a:p>
            <a:pPr marL="82550" indent="0">
              <a:buFont typeface="Wingdings 2" panose="05020102010507070707" pitchFamily="18" charset="2"/>
              <a:buNone/>
            </a:pPr>
            <a:r>
              <a:rPr lang="cs-CZ" altLang="cs-CZ" sz="2400" dirty="0" smtClean="0"/>
              <a:t>Význam pro zařízení </a:t>
            </a:r>
          </a:p>
          <a:p>
            <a:pPr marL="82550" indent="0">
              <a:buFont typeface="Wingdings 2" panose="05020102010507070707" pitchFamily="18" charset="2"/>
              <a:buNone/>
            </a:pPr>
            <a:r>
              <a:rPr lang="cs-CZ" altLang="cs-CZ" sz="2400" dirty="0" smtClean="0"/>
              <a:t>poskytující péči</a:t>
            </a:r>
          </a:p>
          <a:p>
            <a:pPr marL="82550" indent="0">
              <a:buFont typeface="Wingdings 2" panose="05020102010507070707" pitchFamily="18" charset="2"/>
              <a:buNone/>
            </a:pPr>
            <a:endParaRPr lang="cs-CZ" altLang="cs-CZ" sz="2400" dirty="0"/>
          </a:p>
          <a:p>
            <a:pPr marL="82550" indent="0">
              <a:buFont typeface="Wingdings 2" panose="05020102010507070707" pitchFamily="18" charset="2"/>
              <a:buNone/>
            </a:pPr>
            <a:r>
              <a:rPr lang="cs-CZ" altLang="cs-CZ" sz="2400" dirty="0" smtClean="0"/>
              <a:t>Význam pro alokaci zdrojů (</a:t>
            </a:r>
            <a:r>
              <a:rPr lang="cs-CZ" altLang="cs-CZ" sz="2400" dirty="0" err="1" smtClean="0"/>
              <a:t>PnP</a:t>
            </a:r>
            <a:r>
              <a:rPr lang="cs-CZ" altLang="cs-CZ" sz="2400" dirty="0" smtClean="0"/>
              <a:t>)</a:t>
            </a:r>
          </a:p>
          <a:p>
            <a:pPr marL="82550" indent="0">
              <a:buFont typeface="Wingdings 2" panose="05020102010507070707" pitchFamily="18" charset="2"/>
              <a:buNone/>
            </a:pPr>
            <a:endParaRPr lang="cs-CZ" altLang="cs-CZ" sz="2400" dirty="0" smtClean="0"/>
          </a:p>
        </p:txBody>
      </p:sp>
      <p:pic>
        <p:nvPicPr>
          <p:cNvPr id="16388" name="Picture 5" descr="http://www.dop-hc.cz/sluzby/socialni-zarizeni-vila-maria/domov-pro-seniory/img/klienti-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557338"/>
            <a:ext cx="3168650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7" descr="http://www.ussnovapaka.cz/images/a-22-Domov-pro-seniory-venku-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4149725"/>
            <a:ext cx="3168650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746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sz="3200" dirty="0" smtClean="0"/>
              <a:t>Princip fungování </a:t>
            </a:r>
            <a:r>
              <a:rPr lang="cs-CZ" sz="3200" dirty="0" err="1" smtClean="0"/>
              <a:t>Gdiag</a:t>
            </a:r>
            <a:r>
              <a:rPr lang="cs-CZ" sz="3200" dirty="0" smtClean="0"/>
              <a:t> software</a:t>
            </a:r>
            <a:endParaRPr lang="cs-CZ" sz="3200" dirty="0"/>
          </a:p>
        </p:txBody>
      </p:sp>
      <p:sp>
        <p:nvSpPr>
          <p:cNvPr id="2048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cs-CZ" altLang="cs-CZ" sz="2400" dirty="0" smtClean="0"/>
              <a:t>Testy, škály – provedeny u lůžka, v ambulanci, terénu</a:t>
            </a:r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cs-CZ" altLang="cs-CZ" sz="2400" dirty="0" smtClean="0"/>
              <a:t>Vytištěné vyplní pověřená osoba</a:t>
            </a:r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cs-CZ" altLang="cs-CZ" sz="2400" dirty="0" smtClean="0"/>
              <a:t>Naskenuje a pomocí skeneru jsou převedena data do elektronické podoby. </a:t>
            </a:r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cs-CZ" altLang="cs-CZ" sz="2400" dirty="0" smtClean="0"/>
              <a:t>Ze skeneru data automaticky odeslána do centrálního úložiště dotazníků</a:t>
            </a:r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cs-CZ" altLang="cs-CZ" sz="2400" dirty="0" smtClean="0"/>
              <a:t>Zde jsou uložena anonymně- </a:t>
            </a:r>
            <a:r>
              <a:rPr lang="cs-CZ" altLang="cs-CZ" sz="2400" dirty="0" err="1" smtClean="0"/>
              <a:t>hash</a:t>
            </a:r>
            <a:r>
              <a:rPr lang="cs-CZ" altLang="cs-CZ" sz="2400" dirty="0" smtClean="0"/>
              <a:t> / ID kód</a:t>
            </a:r>
          </a:p>
          <a:p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307838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sz="3200" dirty="0" smtClean="0"/>
              <a:t>Princip fungování </a:t>
            </a:r>
            <a:r>
              <a:rPr lang="cs-CZ" sz="3200" dirty="0" err="1" smtClean="0"/>
              <a:t>GDiag</a:t>
            </a:r>
            <a:r>
              <a:rPr lang="cs-CZ" sz="3200" dirty="0" smtClean="0"/>
              <a:t> software   </a:t>
            </a:r>
            <a:br>
              <a:rPr lang="cs-CZ" sz="3200" dirty="0" smtClean="0"/>
            </a:br>
            <a:r>
              <a:rPr lang="cs-CZ" sz="3200" dirty="0" smtClean="0"/>
              <a:t>Grant IGA NT 13705</a:t>
            </a:r>
            <a:endParaRPr lang="cs-CZ" sz="3200" dirty="0"/>
          </a:p>
        </p:txBody>
      </p:sp>
      <p:pic>
        <p:nvPicPr>
          <p:cNvPr id="19459" name="Obrázek 23" descr="Gdiag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2988" y="1557338"/>
            <a:ext cx="8208962" cy="3744912"/>
          </a:xfrm>
        </p:spPr>
      </p:pic>
    </p:spTree>
    <p:extLst>
      <p:ext uri="{BB962C8B-B14F-4D97-AF65-F5344CB8AC3E}">
        <p14:creationId xmlns:p14="http://schemas.microsoft.com/office/powerpoint/2010/main" val="323094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Overr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Overrid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_rels/themeOverrid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lunovrat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  <a:fontScheme name="Slunovrat">
    <a:majorFont>
      <a:latin typeface="Gill Sans MT"/>
      <a:ea typeface=""/>
      <a:cs typeface=""/>
      <a:font script="Grek" typeface="Corbel"/>
      <a:font script="Cyrl" typeface="Corbel"/>
      <a:font script="Jpan" typeface="HGｺﾞｼｯｸE"/>
      <a:font script="Hang" typeface="휴먼매직체"/>
      <a:font script="Hans" typeface="华文中宋"/>
      <a:font script="Hant" typeface="微軟正黑體"/>
      <a:font script="Arab" typeface="Majalla UI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Gill Sans MT"/>
      <a:ea typeface=""/>
      <a:cs typeface=""/>
      <a:font script="Grek" typeface="Corbel"/>
      <a:font script="Cyrl" typeface="Corbel"/>
      <a:font script="Jpan" typeface="HGｺﾞｼｯｸE"/>
      <a:font script="Hang" typeface="HY엽서L"/>
      <a:font script="Hans" typeface="华文中宋"/>
      <a:font script="Hant" typeface="微軟正黑體"/>
      <a:font script="Arab" typeface="Majalla UI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inorFont>
  </a:fontScheme>
  <a:fmtScheme name="Slunovrat">
    <a:fillStyleLst>
      <a:solidFill>
        <a:schemeClr val="phClr"/>
      </a:solidFill>
      <a:gradFill rotWithShape="1">
        <a:gsLst>
          <a:gs pos="0">
            <a:schemeClr val="phClr">
              <a:tint val="35000"/>
              <a:satMod val="253000"/>
            </a:schemeClr>
          </a:gs>
          <a:gs pos="50000">
            <a:schemeClr val="phClr">
              <a:tint val="42000"/>
              <a:satMod val="255000"/>
            </a:schemeClr>
          </a:gs>
          <a:gs pos="97000">
            <a:schemeClr val="phClr">
              <a:tint val="53000"/>
              <a:satMod val="260000"/>
            </a:schemeClr>
          </a:gs>
          <a:gs pos="100000">
            <a:schemeClr val="phClr">
              <a:tint val="56000"/>
              <a:satMod val="275000"/>
            </a:schemeClr>
          </a:gs>
        </a:gsLst>
        <a:path path="circle">
          <a:fillToRect l="50000" t="50000" r="50000" b="50000"/>
        </a:path>
      </a:gradFill>
      <a:gradFill rotWithShape="1">
        <a:gsLst>
          <a:gs pos="0">
            <a:schemeClr val="phClr">
              <a:tint val="92000"/>
              <a:satMod val="170000"/>
            </a:schemeClr>
          </a:gs>
          <a:gs pos="15000">
            <a:schemeClr val="phClr">
              <a:tint val="92000"/>
              <a:shade val="99000"/>
              <a:satMod val="170000"/>
            </a:schemeClr>
          </a:gs>
          <a:gs pos="62000">
            <a:schemeClr val="phClr">
              <a:tint val="96000"/>
              <a:shade val="80000"/>
              <a:satMod val="170000"/>
            </a:schemeClr>
          </a:gs>
          <a:gs pos="97000">
            <a:schemeClr val="phClr">
              <a:tint val="98000"/>
              <a:shade val="63000"/>
              <a:satMod val="170000"/>
            </a:schemeClr>
          </a:gs>
          <a:gs pos="100000">
            <a:schemeClr val="phClr">
              <a:shade val="62000"/>
              <a:satMod val="170000"/>
            </a:schemeClr>
          </a:gs>
        </a:gsLst>
        <a:path path="circle">
          <a:fillToRect l="50000" t="50000" r="50000" b="50000"/>
        </a:path>
      </a:gradFill>
    </a:fillStyleLst>
    <a:lnStyleLst>
      <a:ln w="9525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</a:effectStyle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phClr">
              <a:shade val="80000"/>
            </a:schemeClr>
          </a:contourClr>
        </a:sp3d>
      </a:effectStyle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phClr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60000"/>
              <a:satMod val="355000"/>
            </a:schemeClr>
          </a:gs>
          <a:gs pos="40000">
            <a:schemeClr val="phClr">
              <a:tint val="85000"/>
              <a:satMod val="320000"/>
            </a:schemeClr>
          </a:gs>
          <a:gs pos="100000">
            <a:schemeClr val="phClr">
              <a:shade val="55000"/>
              <a:satMod val="300000"/>
            </a:schemeClr>
          </a:gs>
        </a:gsLst>
        <a:path path="circle">
          <a:fillToRect l="-24500" t="-20000" r="124500" b="120000"/>
        </a:path>
      </a:gradFill>
      <a:blipFill>
        <a:blip xmlns:r="http://schemas.openxmlformats.org/officeDocument/2006/relationships" r:embed="rId1">
          <a:duotone>
            <a:schemeClr val="phClr">
              <a:shade val="9000"/>
              <a:satMod val="300000"/>
            </a:schemeClr>
            <a:schemeClr val="phClr">
              <a:tint val="90000"/>
              <a:satMod val="225000"/>
            </a:schemeClr>
          </a:duotone>
        </a:blip>
        <a:tile tx="0" ty="0" sx="90000" sy="90000" flip="xy" algn="tl"/>
      </a:blipFill>
    </a:bgFillStyleLst>
  </a:fmtScheme>
</a:themeOverride>
</file>

<file path=ppt/theme/themeOverride2.xml><?xml version="1.0" encoding="utf-8"?>
<a:themeOverride xmlns:a="http://schemas.openxmlformats.org/drawingml/2006/main">
  <a:clrScheme name="Slunovrat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  <a:fontScheme name="Slunovrat">
    <a:majorFont>
      <a:latin typeface="Gill Sans MT"/>
      <a:ea typeface=""/>
      <a:cs typeface=""/>
      <a:font script="Grek" typeface="Corbel"/>
      <a:font script="Cyrl" typeface="Corbel"/>
      <a:font script="Jpan" typeface="HGｺﾞｼｯｸE"/>
      <a:font script="Hang" typeface="휴먼매직체"/>
      <a:font script="Hans" typeface="华文中宋"/>
      <a:font script="Hant" typeface="微軟正黑體"/>
      <a:font script="Arab" typeface="Majalla UI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Gill Sans MT"/>
      <a:ea typeface=""/>
      <a:cs typeface=""/>
      <a:font script="Grek" typeface="Corbel"/>
      <a:font script="Cyrl" typeface="Corbel"/>
      <a:font script="Jpan" typeface="HGｺﾞｼｯｸE"/>
      <a:font script="Hang" typeface="HY엽서L"/>
      <a:font script="Hans" typeface="华文中宋"/>
      <a:font script="Hant" typeface="微軟正黑體"/>
      <a:font script="Arab" typeface="Majalla UI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inorFont>
  </a:fontScheme>
  <a:fmtScheme name="Slunovrat">
    <a:fillStyleLst>
      <a:solidFill>
        <a:schemeClr val="phClr"/>
      </a:solidFill>
      <a:gradFill rotWithShape="1">
        <a:gsLst>
          <a:gs pos="0">
            <a:schemeClr val="phClr">
              <a:tint val="35000"/>
              <a:satMod val="253000"/>
            </a:schemeClr>
          </a:gs>
          <a:gs pos="50000">
            <a:schemeClr val="phClr">
              <a:tint val="42000"/>
              <a:satMod val="255000"/>
            </a:schemeClr>
          </a:gs>
          <a:gs pos="97000">
            <a:schemeClr val="phClr">
              <a:tint val="53000"/>
              <a:satMod val="260000"/>
            </a:schemeClr>
          </a:gs>
          <a:gs pos="100000">
            <a:schemeClr val="phClr">
              <a:tint val="56000"/>
              <a:satMod val="275000"/>
            </a:schemeClr>
          </a:gs>
        </a:gsLst>
        <a:path path="circle">
          <a:fillToRect l="50000" t="50000" r="50000" b="50000"/>
        </a:path>
      </a:gradFill>
      <a:gradFill rotWithShape="1">
        <a:gsLst>
          <a:gs pos="0">
            <a:schemeClr val="phClr">
              <a:tint val="92000"/>
              <a:satMod val="170000"/>
            </a:schemeClr>
          </a:gs>
          <a:gs pos="15000">
            <a:schemeClr val="phClr">
              <a:tint val="92000"/>
              <a:shade val="99000"/>
              <a:satMod val="170000"/>
            </a:schemeClr>
          </a:gs>
          <a:gs pos="62000">
            <a:schemeClr val="phClr">
              <a:tint val="96000"/>
              <a:shade val="80000"/>
              <a:satMod val="170000"/>
            </a:schemeClr>
          </a:gs>
          <a:gs pos="97000">
            <a:schemeClr val="phClr">
              <a:tint val="98000"/>
              <a:shade val="63000"/>
              <a:satMod val="170000"/>
            </a:schemeClr>
          </a:gs>
          <a:gs pos="100000">
            <a:schemeClr val="phClr">
              <a:shade val="62000"/>
              <a:satMod val="170000"/>
            </a:schemeClr>
          </a:gs>
        </a:gsLst>
        <a:path path="circle">
          <a:fillToRect l="50000" t="50000" r="50000" b="50000"/>
        </a:path>
      </a:gradFill>
    </a:fillStyleLst>
    <a:lnStyleLst>
      <a:ln w="9525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</a:effectStyle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phClr">
              <a:shade val="80000"/>
            </a:schemeClr>
          </a:contourClr>
        </a:sp3d>
      </a:effectStyle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phClr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60000"/>
              <a:satMod val="355000"/>
            </a:schemeClr>
          </a:gs>
          <a:gs pos="40000">
            <a:schemeClr val="phClr">
              <a:tint val="85000"/>
              <a:satMod val="320000"/>
            </a:schemeClr>
          </a:gs>
          <a:gs pos="100000">
            <a:schemeClr val="phClr">
              <a:shade val="55000"/>
              <a:satMod val="300000"/>
            </a:schemeClr>
          </a:gs>
        </a:gsLst>
        <a:path path="circle">
          <a:fillToRect l="-24500" t="-20000" r="124500" b="120000"/>
        </a:path>
      </a:gradFill>
      <a:blipFill>
        <a:blip xmlns:r="http://schemas.openxmlformats.org/officeDocument/2006/relationships" r:embed="rId1">
          <a:duotone>
            <a:schemeClr val="phClr">
              <a:shade val="9000"/>
              <a:satMod val="300000"/>
            </a:schemeClr>
            <a:schemeClr val="phClr">
              <a:tint val="90000"/>
              <a:satMod val="225000"/>
            </a:schemeClr>
          </a:duotone>
        </a:blip>
        <a:tile tx="0" ty="0" sx="90000" sy="90000" flip="xy" algn="tl"/>
      </a:blipFill>
    </a:bgFillStyleLst>
  </a:fmtScheme>
</a:themeOverride>
</file>

<file path=ppt/theme/themeOverride3.xml><?xml version="1.0" encoding="utf-8"?>
<a:themeOverride xmlns:a="http://schemas.openxmlformats.org/drawingml/2006/main">
  <a:clrScheme name="Bohatý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  <a:fontScheme name="Bohatý">
    <a:majorFont>
      <a:latin typeface="Trebuchet MS"/>
      <a:ea typeface=""/>
      <a:cs typeface=""/>
      <a:font script="Jpan" typeface="HG丸ｺﾞｼｯｸM-PRO"/>
      <a:font script="Hang" typeface="HY그래픽M"/>
      <a:font script="Hans" typeface="黑体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Trebuchet MS"/>
      <a:ea typeface=""/>
      <a:cs typeface=""/>
      <a:font script="Jpan" typeface="HG丸ｺﾞｼｯｸM-PRO"/>
      <a:font script="Hang" typeface="HY그래픽M"/>
      <a:font script="Hans" typeface="华文新魏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Bohatý">
    <a:fillStyleLst>
      <a:solidFill>
        <a:schemeClr val="phClr"/>
      </a:solidFill>
      <a:gradFill rotWithShape="1">
        <a:gsLst>
          <a:gs pos="0">
            <a:schemeClr val="phClr">
              <a:tint val="15000"/>
              <a:satMod val="250000"/>
            </a:schemeClr>
          </a:gs>
          <a:gs pos="49000">
            <a:schemeClr val="phClr">
              <a:tint val="50000"/>
              <a:satMod val="200000"/>
            </a:schemeClr>
          </a:gs>
          <a:gs pos="49100">
            <a:schemeClr val="phClr">
              <a:tint val="64000"/>
              <a:satMod val="160000"/>
            </a:schemeClr>
          </a:gs>
          <a:gs pos="92000">
            <a:schemeClr val="phClr">
              <a:tint val="50000"/>
              <a:satMod val="200000"/>
            </a:schemeClr>
          </a:gs>
          <a:gs pos="100000">
            <a:schemeClr val="phClr">
              <a:tint val="43000"/>
              <a:satMod val="190000"/>
            </a:schemeClr>
          </a:gs>
        </a:gsLst>
        <a:lin ang="5400000" scaled="1"/>
      </a:gradFill>
      <a:gradFill rotWithShape="1">
        <a:gsLst>
          <a:gs pos="0">
            <a:schemeClr val="phClr">
              <a:tint val="74000"/>
            </a:schemeClr>
          </a:gs>
          <a:gs pos="49000">
            <a:schemeClr val="phClr">
              <a:tint val="96000"/>
              <a:shade val="84000"/>
              <a:satMod val="110000"/>
            </a:schemeClr>
          </a:gs>
          <a:gs pos="49100">
            <a:schemeClr val="phClr">
              <a:shade val="55000"/>
              <a:satMod val="150000"/>
            </a:schemeClr>
          </a:gs>
          <a:gs pos="92000">
            <a:schemeClr val="phClr">
              <a:tint val="98000"/>
              <a:shade val="90000"/>
              <a:satMod val="128000"/>
            </a:schemeClr>
          </a:gs>
          <a:gs pos="100000">
            <a:schemeClr val="phClr">
              <a:tint val="90000"/>
              <a:shade val="97000"/>
              <a:satMod val="128000"/>
            </a:schemeClr>
          </a:gs>
        </a:gsLst>
        <a:lin ang="5400000" scaled="1"/>
      </a:gradFill>
    </a:fillStyleLst>
    <a:lnStyleLst>
      <a:ln w="11430" cap="flat" cmpd="sng" algn="ctr">
        <a:solidFill>
          <a:schemeClr val="phClr"/>
        </a:solidFill>
        <a:prstDash val="solid"/>
      </a:ln>
      <a:ln w="40000" cap="flat" cmpd="sng" algn="ctr">
        <a:solidFill>
          <a:schemeClr val="phClr"/>
        </a:solidFill>
        <a:prstDash val="solid"/>
      </a:ln>
      <a:ln w="318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0800" dist="25000" dir="5400000" rotWithShape="0">
            <a:schemeClr val="phClr">
              <a:shade val="30000"/>
              <a:satMod val="150000"/>
              <a:alpha val="38000"/>
            </a:schemeClr>
          </a:outerShdw>
        </a:effectLst>
      </a:effectStyle>
      <a:effectStyle>
        <a:effectLst>
          <a:outerShdw blurRad="39000" dist="25400" dir="5400000" rotWithShape="0">
            <a:schemeClr val="phClr">
              <a:shade val="33000"/>
              <a:alpha val="83000"/>
            </a:schemeClr>
          </a:outerShdw>
        </a:effectLst>
      </a:effectStyle>
      <a:effectStyle>
        <a:effectLst>
          <a:outerShdw blurRad="39000" dist="25400" dir="5400000" rotWithShape="0">
            <a:schemeClr val="phClr"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78000"/>
              <a:satMod val="220000"/>
            </a:schemeClr>
          </a:gs>
          <a:gs pos="100000">
            <a:schemeClr val="phClr">
              <a:shade val="35000"/>
              <a:satMod val="155000"/>
            </a:schemeClr>
          </a:gs>
        </a:gsLst>
        <a:path path="circle">
          <a:fillToRect l="50000" t="50000" r="50000" b="50000"/>
        </a:path>
      </a:gradFill>
      <a:blipFill>
        <a:blip xmlns:r="http://schemas.openxmlformats.org/officeDocument/2006/relationships" r:embed="rId1">
          <a:duotone>
            <a:schemeClr val="phClr">
              <a:shade val="60000"/>
              <a:satMod val="180000"/>
            </a:schemeClr>
            <a:schemeClr val="phClr">
              <a:tint val="500"/>
              <a:satMod val="150000"/>
            </a:schemeClr>
          </a:duotone>
        </a:blip>
        <a:tile tx="0" ty="0" sx="50000" sy="50000" flip="none" algn="tl"/>
      </a:blipFill>
    </a:bgFillStyleLst>
  </a:fmtScheme>
</a:themeOverride>
</file>

<file path=ppt/theme/themeOverride4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Slunovrat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  <a:fontScheme name="Slunovrat">
    <a:majorFont>
      <a:latin typeface="Gill Sans MT"/>
      <a:ea typeface=""/>
      <a:cs typeface=""/>
      <a:font script="Grek" typeface="Corbel"/>
      <a:font script="Cyrl" typeface="Corbel"/>
      <a:font script="Jpan" typeface="HGｺﾞｼｯｸE"/>
      <a:font script="Hang" typeface="휴먼매직체"/>
      <a:font script="Hans" typeface="华文中宋"/>
      <a:font script="Hant" typeface="微軟正黑體"/>
      <a:font script="Arab" typeface="Majalla UI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Gill Sans MT"/>
      <a:ea typeface=""/>
      <a:cs typeface=""/>
      <a:font script="Grek" typeface="Corbel"/>
      <a:font script="Cyrl" typeface="Corbel"/>
      <a:font script="Jpan" typeface="HGｺﾞｼｯｸE"/>
      <a:font script="Hang" typeface="HY엽서L"/>
      <a:font script="Hans" typeface="华文中宋"/>
      <a:font script="Hant" typeface="微軟正黑體"/>
      <a:font script="Arab" typeface="Majalla UI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inorFont>
  </a:fontScheme>
  <a:fmtScheme name="Slunovrat">
    <a:fillStyleLst>
      <a:solidFill>
        <a:schemeClr val="phClr"/>
      </a:solidFill>
      <a:gradFill rotWithShape="1">
        <a:gsLst>
          <a:gs pos="0">
            <a:schemeClr val="phClr">
              <a:tint val="35000"/>
              <a:satMod val="253000"/>
            </a:schemeClr>
          </a:gs>
          <a:gs pos="50000">
            <a:schemeClr val="phClr">
              <a:tint val="42000"/>
              <a:satMod val="255000"/>
            </a:schemeClr>
          </a:gs>
          <a:gs pos="97000">
            <a:schemeClr val="phClr">
              <a:tint val="53000"/>
              <a:satMod val="260000"/>
            </a:schemeClr>
          </a:gs>
          <a:gs pos="100000">
            <a:schemeClr val="phClr">
              <a:tint val="56000"/>
              <a:satMod val="275000"/>
            </a:schemeClr>
          </a:gs>
        </a:gsLst>
        <a:path path="circle">
          <a:fillToRect l="50000" t="50000" r="50000" b="50000"/>
        </a:path>
      </a:gradFill>
      <a:gradFill rotWithShape="1">
        <a:gsLst>
          <a:gs pos="0">
            <a:schemeClr val="phClr">
              <a:tint val="92000"/>
              <a:satMod val="170000"/>
            </a:schemeClr>
          </a:gs>
          <a:gs pos="15000">
            <a:schemeClr val="phClr">
              <a:tint val="92000"/>
              <a:shade val="99000"/>
              <a:satMod val="170000"/>
            </a:schemeClr>
          </a:gs>
          <a:gs pos="62000">
            <a:schemeClr val="phClr">
              <a:tint val="96000"/>
              <a:shade val="80000"/>
              <a:satMod val="170000"/>
            </a:schemeClr>
          </a:gs>
          <a:gs pos="97000">
            <a:schemeClr val="phClr">
              <a:tint val="98000"/>
              <a:shade val="63000"/>
              <a:satMod val="170000"/>
            </a:schemeClr>
          </a:gs>
          <a:gs pos="100000">
            <a:schemeClr val="phClr">
              <a:shade val="62000"/>
              <a:satMod val="170000"/>
            </a:schemeClr>
          </a:gs>
        </a:gsLst>
        <a:path path="circle">
          <a:fillToRect l="50000" t="50000" r="50000" b="50000"/>
        </a:path>
      </a:gradFill>
    </a:fillStyleLst>
    <a:lnStyleLst>
      <a:ln w="9525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</a:effectStyle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phClr">
              <a:shade val="80000"/>
            </a:schemeClr>
          </a:contourClr>
        </a:sp3d>
      </a:effectStyle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phClr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60000"/>
              <a:satMod val="355000"/>
            </a:schemeClr>
          </a:gs>
          <a:gs pos="40000">
            <a:schemeClr val="phClr">
              <a:tint val="85000"/>
              <a:satMod val="320000"/>
            </a:schemeClr>
          </a:gs>
          <a:gs pos="100000">
            <a:schemeClr val="phClr">
              <a:shade val="55000"/>
              <a:satMod val="300000"/>
            </a:schemeClr>
          </a:gs>
        </a:gsLst>
        <a:path path="circle">
          <a:fillToRect l="-24500" t="-20000" r="124500" b="120000"/>
        </a:path>
      </a:gradFill>
      <a:blipFill>
        <a:blip xmlns:r="http://schemas.openxmlformats.org/officeDocument/2006/relationships" r:embed="rId1">
          <a:duotone>
            <a:schemeClr val="phClr">
              <a:shade val="9000"/>
              <a:satMod val="300000"/>
            </a:schemeClr>
            <a:schemeClr val="phClr">
              <a:tint val="90000"/>
              <a:satMod val="225000"/>
            </a:schemeClr>
          </a:duotone>
        </a:blip>
        <a:tile tx="0" ty="0" sx="90000" sy="90000" flip="xy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870</Words>
  <Application>Microsoft Office PowerPoint</Application>
  <PresentationFormat>Předvádění na obrazovce (4:3)</PresentationFormat>
  <Paragraphs>219</Paragraphs>
  <Slides>25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25</vt:i4>
      </vt:variant>
    </vt:vector>
  </HeadingPairs>
  <TitlesOfParts>
    <vt:vector size="30" baseType="lpstr">
      <vt:lpstr>Arial</vt:lpstr>
      <vt:lpstr>Calibri</vt:lpstr>
      <vt:lpstr>Wingdings</vt:lpstr>
      <vt:lpstr>Wingdings 2</vt:lpstr>
      <vt:lpstr>Motiv sady Office</vt:lpstr>
      <vt:lpstr>Pohled na funkční stav ve vyšším věku </vt:lpstr>
      <vt:lpstr>Stáří – jedno z nejdelších období života</vt:lpstr>
      <vt:lpstr>Celkový zdravotní a funkční stav (CGA)</vt:lpstr>
      <vt:lpstr>Funkční geriatrické vyšetření (FGA)</vt:lpstr>
      <vt:lpstr>Rozhodování o příspěvku na péči</vt:lpstr>
      <vt:lpstr>Způsob hodnocení - FGA</vt:lpstr>
      <vt:lpstr>Význam  FGA</vt:lpstr>
      <vt:lpstr>Princip fungování Gdiag software</vt:lpstr>
      <vt:lpstr>Princip fungování GDiag software    Grant IGA NT 13705</vt:lpstr>
      <vt:lpstr>Praktické výstupy</vt:lpstr>
      <vt:lpstr>Vývoj soběstačnosti během hospitalizace v geriatrickém ZZ Praha</vt:lpstr>
      <vt:lpstr>Prevalence (ne)soběstačnosti uživatelů dlouhodobé péče</vt:lpstr>
      <vt:lpstr>Soběstačnost ADL – domovy </vt:lpstr>
      <vt:lpstr>Prezentace aplikace PowerPoint</vt:lpstr>
      <vt:lpstr>Závislost měřená ADL  Domovy pro seniory 2006 a 2013</vt:lpstr>
      <vt:lpstr>Funkční vyšetření mobility</vt:lpstr>
      <vt:lpstr>Funkční vyšetření mobility</vt:lpstr>
      <vt:lpstr>Funkční vyšetření mobility</vt:lpstr>
      <vt:lpstr>Vyšetřování mobility u osob s kognitivní poruchou</vt:lpstr>
      <vt:lpstr>Hodnocení rizika pádu</vt:lpstr>
      <vt:lpstr>Hodnocení rizika pádu</vt:lpstr>
      <vt:lpstr>Hodnocení nutrice</vt:lpstr>
      <vt:lpstr>Hodnocení rizika malnutrice</vt:lpstr>
      <vt:lpstr>Hodnocení rizika vzniku dekubitu</vt:lpstr>
      <vt:lpstr>Funkční geriatrické vyšetření</vt:lpstr>
    </vt:vector>
  </TitlesOfParts>
  <Company>Gerontocntrum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EMOCE A SENIOŘI</dc:title>
  <dc:creator>Iva Holmerova</dc:creator>
  <cp:lastModifiedBy>Iva Holmerová</cp:lastModifiedBy>
  <cp:revision>130</cp:revision>
  <dcterms:created xsi:type="dcterms:W3CDTF">2010-11-26T20:11:49Z</dcterms:created>
  <dcterms:modified xsi:type="dcterms:W3CDTF">2016-06-14T05:42:19Z</dcterms:modified>
</cp:coreProperties>
</file>