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77" r:id="rId2"/>
    <p:sldId id="552" r:id="rId3"/>
    <p:sldId id="555" r:id="rId4"/>
    <p:sldId id="556" r:id="rId5"/>
    <p:sldId id="557" r:id="rId6"/>
    <p:sldId id="551" r:id="rId7"/>
    <p:sldId id="539" r:id="rId8"/>
    <p:sldId id="558" r:id="rId9"/>
    <p:sldId id="559" r:id="rId10"/>
    <p:sldId id="542" r:id="rId11"/>
    <p:sldId id="540" r:id="rId12"/>
    <p:sldId id="538" r:id="rId13"/>
    <p:sldId id="489" r:id="rId14"/>
    <p:sldId id="545" r:id="rId15"/>
    <p:sldId id="550" r:id="rId16"/>
    <p:sldId id="490" r:id="rId17"/>
  </p:sldIdLst>
  <p:sldSz cx="9144000" cy="6858000" type="screen4x3"/>
  <p:notesSz cx="6797675" cy="99314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l" initials="M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9933"/>
    <a:srgbClr val="FF9900"/>
    <a:srgbClr val="FF99FF"/>
    <a:srgbClr val="FF9966"/>
    <a:srgbClr val="FFCC99"/>
    <a:srgbClr val="99CCFF"/>
    <a:srgbClr val="66FFFF"/>
    <a:srgbClr val="FFCC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Střední styl 1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7853C-536D-4A76-A0AE-DD22124D55A5}" styleName="Styl s motivem 1 – zvýraznění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Tmavý styl 2 – zvýraznění 5/zvýraznění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Střední styl 1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96" autoAdjust="0"/>
    <p:restoredTop sz="86437" autoAdjust="0"/>
  </p:normalViewPr>
  <p:slideViewPr>
    <p:cSldViewPr>
      <p:cViewPr varScale="1">
        <p:scale>
          <a:sx n="69" d="100"/>
          <a:sy n="69" d="100"/>
        </p:scale>
        <p:origin x="56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6-12T23:31:10.935" idx="9">
    <p:pos x="761" y="1190"/>
    <p:text>Viz již dříve:
- příprava osvětových kampaní určených pro veřejnost
- spolupráce se soukromým sektorem
- sdílení příkladů dobré praxe
- propojení již fungujících aktivit (např. Policie ČR)
- přípravda a distribuce metodik a podpůrných materiálů
- příprava a distribuce ukázkových obsahů</p:text>
  </p:cm>
  <p:cm authorId="0" dt="2016-06-12T23:32:16.945" idx="10">
    <p:pos x="3891" y="397"/>
    <p:text>Celé toto je dle mého názoru velmi zúženě pojaté a tím pádem i málo efektivní. Viz již mé i dalších poznámky k poslednímu společnému setkání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72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002" y="0"/>
            <a:ext cx="2945072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234"/>
            <a:ext cx="2945072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002" y="9433234"/>
            <a:ext cx="2945072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783B833-A25D-4262-A909-84B2D14EB11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1230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72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002" y="0"/>
            <a:ext cx="2945072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9" y="4718214"/>
            <a:ext cx="5437179" cy="4469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72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002" y="9433234"/>
            <a:ext cx="2945072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5B96F4B-A696-4CD1-B528-0EF64D50E8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65278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2BB65-C54F-4799-B399-C919AB89EFC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E2583-9D79-4794-BB0A-5949D07A2E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CEDDE-CBB2-4148-A0F1-C1FE564FD3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80C83-BD24-4B5A-8BEA-C350F6A5BB2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51552-4715-492E-886F-FCFD8F32CCB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B740F-41C0-481E-84A7-7CD2CD26335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E8330-806A-4D10-AE9C-43E6AA5BB5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24205-47C1-46AC-BA69-75959865D31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B3DC5-704E-4784-BD34-242331C98E6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8F108-A8A1-4017-85E9-26F02341741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B1F71-3974-4E7A-890F-3B4B5F26F0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91B3AEC-425E-4F15-A174-02CA90A0BA0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comments" Target="../comments/comment1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609600"/>
            <a:ext cx="7992888" cy="2243336"/>
          </a:xfrm>
          <a:solidFill>
            <a:srgbClr val="FFCC66"/>
          </a:solidFill>
        </p:spPr>
        <p:txBody>
          <a:bodyPr/>
          <a:lstStyle/>
          <a:p>
            <a:pPr algn="l"/>
            <a:r>
              <a:rPr lang="cs-CZ" sz="3600" b="1" dirty="0" smtClean="0">
                <a:solidFill>
                  <a:srgbClr val="C00000"/>
                </a:solidFill>
              </a:rPr>
              <a:t>Pracovní skupina č. 4</a:t>
            </a:r>
            <a:br>
              <a:rPr lang="cs-CZ" sz="3600" b="1" dirty="0" smtClean="0">
                <a:solidFill>
                  <a:srgbClr val="C00000"/>
                </a:solidFill>
              </a:rPr>
            </a:br>
            <a:r>
              <a:rPr lang="cs-CZ" sz="3600" b="1" dirty="0" smtClean="0">
                <a:solidFill>
                  <a:srgbClr val="C00000"/>
                </a:solidFill>
              </a:rPr>
              <a:t>na podporu vzdělávání </a:t>
            </a:r>
            <a:br>
              <a:rPr lang="cs-CZ" sz="3600" b="1" dirty="0" smtClean="0">
                <a:solidFill>
                  <a:srgbClr val="C00000"/>
                </a:solidFill>
              </a:rPr>
            </a:br>
            <a:r>
              <a:rPr lang="cs-CZ" sz="3600" b="1" dirty="0" smtClean="0">
                <a:solidFill>
                  <a:srgbClr val="C00000"/>
                </a:solidFill>
              </a:rPr>
              <a:t>a dobrovolnictví </a:t>
            </a:r>
            <a:br>
              <a:rPr lang="cs-CZ" sz="3600" b="1" dirty="0" smtClean="0">
                <a:solidFill>
                  <a:srgbClr val="C00000"/>
                </a:solidFill>
              </a:rPr>
            </a:br>
            <a:r>
              <a:rPr lang="cs-CZ" sz="3600" b="1" dirty="0" smtClean="0">
                <a:solidFill>
                  <a:srgbClr val="C00000"/>
                </a:solidFill>
              </a:rPr>
              <a:t>    Rady vlády ČR pro stárnutí populace</a:t>
            </a:r>
            <a:endParaRPr lang="cs-CZ" sz="3600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0" y="3008040"/>
            <a:ext cx="7772400" cy="3240360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/>
              <a:t>27. zasedání Rady vlády, </a:t>
            </a:r>
            <a:r>
              <a:rPr lang="cs-CZ" sz="2800" dirty="0" smtClean="0"/>
              <a:t>Praha 14. 6. 2016</a:t>
            </a:r>
            <a:endParaRPr lang="cs-CZ" dirty="0" smtClean="0"/>
          </a:p>
          <a:p>
            <a:pPr marL="514350" indent="-514350" algn="ctr">
              <a:buNone/>
            </a:pPr>
            <a:endParaRPr lang="cs-CZ" sz="1050" dirty="0" smtClean="0"/>
          </a:p>
          <a:p>
            <a:pPr marL="514350" indent="-514350" algn="ctr">
              <a:buNone/>
            </a:pPr>
            <a:r>
              <a:rPr lang="cs-CZ" u="sng" dirty="0" smtClean="0"/>
              <a:t>Návrh činností PS č. 4. na rok 2016 </a:t>
            </a:r>
          </a:p>
          <a:p>
            <a:pPr marL="514350" indent="-514350" algn="ctr">
              <a:buNone/>
            </a:pPr>
            <a:r>
              <a:rPr lang="cs-CZ" dirty="0" smtClean="0"/>
              <a:t>a záměr na další období. </a:t>
            </a:r>
          </a:p>
          <a:p>
            <a:pPr marL="514350" indent="-514350" algn="ctr">
              <a:buNone/>
            </a:pPr>
            <a:endParaRPr lang="cs-CZ" sz="1600" dirty="0" smtClean="0"/>
          </a:p>
          <a:p>
            <a:pPr marL="514350" indent="-514350" algn="ctr">
              <a:buNone/>
            </a:pPr>
            <a:r>
              <a:rPr lang="cs-CZ" sz="2800" dirty="0" smtClean="0"/>
              <a:t>Ing. Klára Nehodová, předsedkyně </a:t>
            </a:r>
          </a:p>
          <a:p>
            <a:pPr marL="514350" indent="-514350" algn="ctr">
              <a:buNone/>
            </a:pPr>
            <a:r>
              <a:rPr lang="cs-CZ" sz="2400" dirty="0" err="1" smtClean="0"/>
              <a:t>nehodova</a:t>
            </a:r>
            <a:r>
              <a:rPr lang="cs-CZ" sz="2400" dirty="0" smtClean="0"/>
              <a:t>@</a:t>
            </a:r>
            <a:r>
              <a:rPr lang="cs-CZ" sz="2400" dirty="0" err="1" smtClean="0"/>
              <a:t>pef.czu.cz</a:t>
            </a:r>
            <a:r>
              <a:rPr lang="cs-CZ" sz="2400" dirty="0" smtClean="0"/>
              <a:t>, 224 382 350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  <p:graphicFrame>
        <p:nvGraphicFramePr>
          <p:cNvPr id="131074" name="Object 2"/>
          <p:cNvGraphicFramePr>
            <a:graphicFrameLocks noChangeAspect="1"/>
          </p:cNvGraphicFramePr>
          <p:nvPr/>
        </p:nvGraphicFramePr>
        <p:xfrm>
          <a:off x="6084168" y="764704"/>
          <a:ext cx="2421632" cy="1440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65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2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764704"/>
                        <a:ext cx="2421632" cy="14401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3600" b="1" dirty="0" smtClean="0">
                <a:solidFill>
                  <a:srgbClr val="C00000"/>
                </a:solidFill>
              </a:rPr>
              <a:t>Ad 2. Centrální portál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844824"/>
            <a:ext cx="8352928" cy="4680520"/>
          </a:xfrm>
        </p:spPr>
        <p:txBody>
          <a:bodyPr/>
          <a:lstStyle/>
          <a:p>
            <a:pPr>
              <a:buNone/>
            </a:pPr>
            <a:r>
              <a:rPr lang="cs-CZ" b="1" i="1" u="sng" dirty="0" smtClean="0">
                <a:solidFill>
                  <a:srgbClr val="C00000"/>
                </a:solidFill>
              </a:rPr>
              <a:t>Cíl</a:t>
            </a:r>
            <a:r>
              <a:rPr lang="cs-CZ" b="1" i="1" dirty="0" smtClean="0">
                <a:solidFill>
                  <a:srgbClr val="C00000"/>
                </a:solidFill>
              </a:rPr>
              <a:t> </a:t>
            </a:r>
            <a:r>
              <a:rPr lang="cs-CZ" i="1" dirty="0" smtClean="0"/>
              <a:t>centrálního informačního portálu (CIP):</a:t>
            </a:r>
          </a:p>
          <a:p>
            <a:pPr>
              <a:buNone/>
            </a:pPr>
            <a:r>
              <a:rPr lang="cs-CZ" dirty="0" smtClean="0"/>
              <a:t>1. Poskytnout </a:t>
            </a:r>
            <a:r>
              <a:rPr lang="cs-CZ" u="sng" dirty="0" smtClean="0"/>
              <a:t>veřejnosti celkový přehled </a:t>
            </a:r>
            <a:r>
              <a:rPr lang="cs-CZ" dirty="0" smtClean="0"/>
              <a:t>o možnostech seniorského vzdělávání podle: </a:t>
            </a:r>
          </a:p>
          <a:p>
            <a:pPr>
              <a:buNone/>
            </a:pPr>
            <a:r>
              <a:rPr lang="cs-CZ" dirty="0" smtClean="0"/>
              <a:t>    - krajů / okresů / regionů / lokalit. </a:t>
            </a:r>
          </a:p>
          <a:p>
            <a:pPr>
              <a:buNone/>
            </a:pPr>
            <a:r>
              <a:rPr lang="cs-CZ" dirty="0" smtClean="0"/>
              <a:t>    - vzdělávacích aktivit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sz="2800" dirty="0" smtClean="0"/>
              <a:t>(U3V, A3V, AVČ, ....)</a:t>
            </a:r>
            <a:endParaRPr lang="cs-CZ" sz="1800" dirty="0" smtClean="0"/>
          </a:p>
          <a:p>
            <a:pPr>
              <a:buNone/>
            </a:pPr>
            <a:r>
              <a:rPr lang="cs-CZ" dirty="0" smtClean="0"/>
              <a:t>    - forem </a:t>
            </a:r>
            <a:r>
              <a:rPr lang="cs-CZ" sz="2800" dirty="0" smtClean="0"/>
              <a:t>(prezenční, distanční, </a:t>
            </a:r>
            <a:r>
              <a:rPr lang="cs-CZ" sz="2800" dirty="0" err="1" smtClean="0"/>
              <a:t>learning</a:t>
            </a:r>
            <a:r>
              <a:rPr lang="cs-CZ" sz="2800" dirty="0" smtClean="0"/>
              <a:t>, ..)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    - metod </a:t>
            </a:r>
            <a:r>
              <a:rPr lang="cs-CZ" sz="2800" dirty="0" smtClean="0"/>
              <a:t>(přednáška, seminář, cvičení, beseda, ..)</a:t>
            </a:r>
            <a:endParaRPr lang="cs-CZ" sz="1800" dirty="0" smtClean="0"/>
          </a:p>
          <a:p>
            <a:pPr>
              <a:buNone/>
            </a:pPr>
            <a:r>
              <a:rPr lang="cs-CZ" dirty="0" smtClean="0"/>
              <a:t>    - obsahu </a:t>
            </a:r>
            <a:r>
              <a:rPr lang="cs-CZ" sz="2800" dirty="0" smtClean="0"/>
              <a:t>(kurzy, trénování paměti, jazyky, PC, …)</a:t>
            </a:r>
            <a:endParaRPr lang="cs-CZ" dirty="0" smtClean="0"/>
          </a:p>
          <a:p>
            <a:pPr>
              <a:buFont typeface="Arial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10</a:t>
            </a:fld>
            <a:endParaRPr lang="cs-CZ" dirty="0"/>
          </a:p>
        </p:txBody>
      </p:sp>
      <p:graphicFrame>
        <p:nvGraphicFramePr>
          <p:cNvPr id="221186" name="Object 2"/>
          <p:cNvGraphicFramePr>
            <a:graphicFrameLocks noChangeAspect="1"/>
          </p:cNvGraphicFramePr>
          <p:nvPr/>
        </p:nvGraphicFramePr>
        <p:xfrm>
          <a:off x="6324600" y="609600"/>
          <a:ext cx="2133600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47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609600"/>
                        <a:ext cx="2133600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3600" b="1" dirty="0">
                <a:solidFill>
                  <a:srgbClr val="C00000"/>
                </a:solidFill>
              </a:rPr>
              <a:t>Ad 2. Centrální portál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916832"/>
            <a:ext cx="8208912" cy="4179168"/>
          </a:xfrm>
        </p:spPr>
        <p:txBody>
          <a:bodyPr/>
          <a:lstStyle/>
          <a:p>
            <a:pPr marL="0" indent="0">
              <a:buNone/>
            </a:pPr>
            <a:r>
              <a:rPr lang="cs-CZ" b="1" i="1" u="sng" dirty="0" smtClean="0">
                <a:solidFill>
                  <a:srgbClr val="C00000"/>
                </a:solidFill>
              </a:rPr>
              <a:t>Možnost využití pro:</a:t>
            </a:r>
          </a:p>
          <a:p>
            <a:pPr marL="0" indent="0">
              <a:buNone/>
            </a:pPr>
            <a:r>
              <a:rPr lang="cs-CZ" dirty="0" smtClean="0"/>
              <a:t>2. </a:t>
            </a:r>
            <a:r>
              <a:rPr lang="cs-CZ" u="sng" dirty="0" smtClean="0"/>
              <a:t>ministerstva </a:t>
            </a:r>
            <a:r>
              <a:rPr lang="cs-CZ" b="1" dirty="0" smtClean="0"/>
              <a:t>- </a:t>
            </a:r>
            <a:r>
              <a:rPr lang="cs-CZ" sz="2800" dirty="0" smtClean="0"/>
              <a:t>zmapování </a:t>
            </a:r>
            <a:r>
              <a:rPr lang="cs-CZ" sz="2800" dirty="0"/>
              <a:t>stavu, </a:t>
            </a:r>
            <a:r>
              <a:rPr lang="cs-CZ" sz="2800" dirty="0" smtClean="0"/>
              <a:t>počty organizací / posluchačů, meziroční nárůsty. </a:t>
            </a:r>
          </a:p>
          <a:p>
            <a:pPr marL="0" indent="0">
              <a:buNone/>
            </a:pPr>
            <a:endParaRPr lang="cs-CZ" sz="1200" dirty="0" smtClean="0"/>
          </a:p>
          <a:p>
            <a:pPr marL="0" indent="0">
              <a:buNone/>
            </a:pPr>
            <a:r>
              <a:rPr lang="cs-CZ" dirty="0" smtClean="0"/>
              <a:t>3. </a:t>
            </a:r>
            <a:r>
              <a:rPr lang="cs-CZ" u="sng" dirty="0" smtClean="0"/>
              <a:t>PS </a:t>
            </a:r>
            <a:r>
              <a:rPr lang="cs-CZ" u="sng" dirty="0"/>
              <a:t>č.4 </a:t>
            </a:r>
            <a:r>
              <a:rPr lang="cs-CZ" dirty="0"/>
              <a:t>- </a:t>
            </a:r>
            <a:r>
              <a:rPr lang="cs-CZ" sz="2800" dirty="0" smtClean="0"/>
              <a:t>návrhy</a:t>
            </a:r>
            <a:r>
              <a:rPr lang="cs-CZ" sz="2800" dirty="0"/>
              <a:t>, doporučení, </a:t>
            </a:r>
            <a:r>
              <a:rPr lang="cs-CZ" sz="2800" dirty="0" smtClean="0"/>
              <a:t>zpětná vazba </a:t>
            </a:r>
            <a:r>
              <a:rPr lang="cs-CZ" sz="2800" dirty="0"/>
              <a:t>od organizací a </a:t>
            </a:r>
            <a:r>
              <a:rPr lang="cs-CZ" sz="2800" dirty="0" smtClean="0"/>
              <a:t>cílové skupiny.</a:t>
            </a:r>
            <a:r>
              <a:rPr lang="cs-CZ" dirty="0" smtClean="0"/>
              <a:t> </a:t>
            </a:r>
          </a:p>
          <a:p>
            <a:pPr marL="0" indent="0">
              <a:buNone/>
            </a:pPr>
            <a:endParaRPr lang="cs-CZ" sz="1200" dirty="0"/>
          </a:p>
          <a:p>
            <a:pPr marL="0" lvl="0" indent="0">
              <a:buNone/>
            </a:pPr>
            <a:r>
              <a:rPr lang="cs-CZ" dirty="0" smtClean="0"/>
              <a:t>4. </a:t>
            </a:r>
            <a:r>
              <a:rPr lang="cs-CZ" u="sng" dirty="0" smtClean="0"/>
              <a:t>organizace </a:t>
            </a:r>
            <a:r>
              <a:rPr lang="cs-CZ" sz="2800" dirty="0" smtClean="0"/>
              <a:t>– propagace. Semináře, výměny zkušeností, vzájemná komunikace, příklady z praxe, … </a:t>
            </a:r>
            <a:endParaRPr lang="cs-CZ" sz="28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324600" y="620688"/>
          <a:ext cx="2136775" cy="1131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36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620688"/>
                        <a:ext cx="2136775" cy="1131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6302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4000" b="1" dirty="0" smtClean="0">
                <a:solidFill>
                  <a:srgbClr val="C00000"/>
                </a:solidFill>
              </a:rPr>
              <a:t>Dotazy</a:t>
            </a:r>
            <a:r>
              <a:rPr lang="cs-CZ" b="1" dirty="0" smtClean="0">
                <a:solidFill>
                  <a:srgbClr val="C00000"/>
                </a:solidFill>
              </a:rPr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916832"/>
            <a:ext cx="8136904" cy="4179168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Pokud bude záměr CIP </a:t>
            </a:r>
            <a:r>
              <a:rPr lang="cs-CZ" u="sng" dirty="0" smtClean="0"/>
              <a:t>Radou doporučen: </a:t>
            </a:r>
            <a:endParaRPr lang="cs-CZ" u="sng" dirty="0" smtClean="0"/>
          </a:p>
          <a:p>
            <a:pPr marL="0" indent="0">
              <a:buNone/>
            </a:pPr>
            <a:endParaRPr lang="cs-CZ" sz="1200" u="sng" dirty="0" smtClean="0"/>
          </a:p>
          <a:p>
            <a:pPr marL="0" indent="0">
              <a:buFont typeface="Arial" charset="0"/>
              <a:buChar char="•"/>
            </a:pPr>
            <a:r>
              <a:rPr lang="cs-CZ" dirty="0" smtClean="0"/>
              <a:t> Kdo bude portál financovat ? </a:t>
            </a:r>
            <a:r>
              <a:rPr lang="cs-CZ" sz="2400" dirty="0" smtClean="0"/>
              <a:t>(</a:t>
            </a:r>
            <a:r>
              <a:rPr lang="cs-CZ" sz="2400" dirty="0" err="1" smtClean="0"/>
              <a:t>Pilotně</a:t>
            </a:r>
            <a:r>
              <a:rPr lang="cs-CZ" sz="2400" dirty="0" smtClean="0"/>
              <a:t>, dlouhodobě.) </a:t>
            </a:r>
            <a:endParaRPr lang="cs-CZ" dirty="0" smtClean="0"/>
          </a:p>
          <a:p>
            <a:pPr marL="0" indent="0">
              <a:buFont typeface="Arial" charset="0"/>
              <a:buChar char="•"/>
            </a:pPr>
            <a:r>
              <a:rPr lang="cs-CZ" dirty="0" smtClean="0"/>
              <a:t> Kdo vytvoří portál ? </a:t>
            </a:r>
            <a:endParaRPr lang="cs-CZ" sz="2800" dirty="0" smtClean="0"/>
          </a:p>
          <a:p>
            <a:pPr marL="0" indent="0">
              <a:buFont typeface="Arial" charset="0"/>
              <a:buChar char="•"/>
            </a:pPr>
            <a:r>
              <a:rPr lang="cs-CZ" dirty="0" smtClean="0"/>
              <a:t> Kdo bude správce, administrátor ?</a:t>
            </a:r>
          </a:p>
          <a:p>
            <a:pPr marL="0" indent="0">
              <a:buFont typeface="Arial" charset="0"/>
              <a:buChar char="•"/>
            </a:pPr>
            <a:r>
              <a:rPr lang="cs-CZ" dirty="0" smtClean="0"/>
              <a:t> Kde bude portál umístěn ?</a:t>
            </a:r>
          </a:p>
          <a:p>
            <a:pPr marL="0" indent="0">
              <a:buFont typeface="Arial" charset="0"/>
              <a:buChar char="•"/>
            </a:pPr>
            <a:r>
              <a:rPr lang="cs-CZ" dirty="0" smtClean="0"/>
              <a:t> Časový horizont přípravy pilotní verze ?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324600" y="620688"/>
          <a:ext cx="2136775" cy="1131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59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620688"/>
                        <a:ext cx="2136775" cy="1131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1234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3600" b="1" dirty="0" smtClean="0">
                <a:solidFill>
                  <a:srgbClr val="C00000"/>
                </a:solidFill>
              </a:rPr>
              <a:t>Ad. 3 Občanské vzdělávání </a:t>
            </a:r>
            <a:br>
              <a:rPr lang="cs-CZ" sz="3600" b="1" dirty="0" smtClean="0">
                <a:solidFill>
                  <a:srgbClr val="C00000"/>
                </a:solidFill>
              </a:rPr>
            </a:br>
            <a:r>
              <a:rPr lang="cs-CZ" sz="3600" b="1" dirty="0" smtClean="0">
                <a:solidFill>
                  <a:srgbClr val="C00000"/>
                </a:solidFill>
              </a:rPr>
              <a:t>    Cíl.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774826"/>
            <a:ext cx="8208912" cy="4534494"/>
          </a:xfrm>
        </p:spPr>
        <p:txBody>
          <a:bodyPr/>
          <a:lstStyle/>
          <a:p>
            <a:pPr>
              <a:buNone/>
            </a:pPr>
            <a:r>
              <a:rPr lang="cs-CZ" u="sng" dirty="0" smtClean="0">
                <a:solidFill>
                  <a:srgbClr val="C00000"/>
                </a:solidFill>
              </a:rPr>
              <a:t>NAP C2, S1, opatření h), B2, S1, opatření b), c)</a:t>
            </a:r>
          </a:p>
          <a:p>
            <a:pPr>
              <a:buNone/>
            </a:pPr>
            <a:r>
              <a:rPr lang="cs-CZ" b="1" i="1" dirty="0" smtClean="0"/>
              <a:t>Prevence </a:t>
            </a:r>
            <a:r>
              <a:rPr lang="cs-CZ" i="1" dirty="0" smtClean="0"/>
              <a:t>seniorů před zneužíváním, špatnými rozhodnutími, k zdravotní soběstačnosti, ….</a:t>
            </a:r>
          </a:p>
          <a:p>
            <a:pPr>
              <a:buFontTx/>
              <a:buNone/>
            </a:pPr>
            <a:endParaRPr lang="cs-CZ" sz="900" b="1" dirty="0" smtClean="0">
              <a:solidFill>
                <a:srgbClr val="C00000"/>
              </a:solidFill>
            </a:endParaRPr>
          </a:p>
          <a:p>
            <a:pPr>
              <a:buFontTx/>
              <a:buNone/>
            </a:pPr>
            <a:r>
              <a:rPr lang="cs-CZ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Cíl: zvýšit povědomí seniorů o základních  občanských dovednostech </a:t>
            </a:r>
            <a:r>
              <a:rPr lang="cs-CZ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(finančnictví, bankovnictví, práva a nároky, osobní bezpečnost, základní zdravotnické úkony, zvládání stresů, apod.)</a:t>
            </a:r>
          </a:p>
          <a:p>
            <a:pPr>
              <a:buNone/>
            </a:pPr>
            <a:r>
              <a:rPr lang="cs-CZ" dirty="0" smtClean="0"/>
              <a:t>Ve spolupráci s Mgr. </a:t>
            </a:r>
            <a:r>
              <a:rPr lang="cs-CZ" dirty="0" err="1" smtClean="0"/>
              <a:t>Lormanem</a:t>
            </a:r>
            <a:r>
              <a:rPr lang="cs-CZ" dirty="0" smtClean="0"/>
              <a:t> (PS č. 1.)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graphicFrame>
        <p:nvGraphicFramePr>
          <p:cNvPr id="162818" name="Object 2"/>
          <p:cNvGraphicFramePr>
            <a:graphicFrameLocks noChangeAspect="1"/>
          </p:cNvGraphicFramePr>
          <p:nvPr/>
        </p:nvGraphicFramePr>
        <p:xfrm>
          <a:off x="6300788" y="620713"/>
          <a:ext cx="21336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108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2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620713"/>
                        <a:ext cx="21336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3600" b="1" dirty="0" smtClean="0">
                <a:solidFill>
                  <a:srgbClr val="C00000"/>
                </a:solidFill>
              </a:rPr>
              <a:t>Ad 3. Občanské vzdělávání</a:t>
            </a:r>
            <a:br>
              <a:rPr lang="cs-CZ" sz="3600" b="1" dirty="0" smtClean="0">
                <a:solidFill>
                  <a:srgbClr val="C00000"/>
                </a:solidFill>
              </a:rPr>
            </a:br>
            <a:r>
              <a:rPr lang="cs-CZ" sz="3600" b="1" dirty="0" smtClean="0">
                <a:solidFill>
                  <a:srgbClr val="C00000"/>
                </a:solidFill>
              </a:rPr>
              <a:t>    Řešení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844824"/>
            <a:ext cx="8064896" cy="4251176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1. Použít již zhotovené </a:t>
            </a:r>
            <a:r>
              <a:rPr lang="cs-CZ" dirty="0" smtClean="0"/>
              <a:t>materiály. </a:t>
            </a:r>
          </a:p>
          <a:p>
            <a:pPr>
              <a:buNone/>
            </a:pPr>
            <a:r>
              <a:rPr lang="cs-CZ" b="1" dirty="0" smtClean="0"/>
              <a:t>2. Natočení praktických ukázek </a:t>
            </a:r>
            <a:r>
              <a:rPr lang="cs-CZ" sz="2400" dirty="0" smtClean="0"/>
              <a:t>(10 min.) </a:t>
            </a:r>
            <a:r>
              <a:rPr lang="cs-CZ" dirty="0" smtClean="0"/>
              <a:t>nebo </a:t>
            </a:r>
            <a:r>
              <a:rPr lang="cs-CZ" b="1" dirty="0" smtClean="0"/>
              <a:t>zhotovení textů </a:t>
            </a:r>
            <a:r>
              <a:rPr lang="cs-CZ" sz="2400" dirty="0" smtClean="0"/>
              <a:t>(1 - 2 stránky) </a:t>
            </a:r>
            <a:r>
              <a:rPr lang="cs-CZ" dirty="0" smtClean="0"/>
              <a:t>k úzkému tématu, podle zaměření jednotlivých oblastí. </a:t>
            </a:r>
          </a:p>
          <a:p>
            <a:pPr>
              <a:buNone/>
            </a:pPr>
            <a:r>
              <a:rPr lang="cs-CZ" b="1" dirty="0" smtClean="0"/>
              <a:t>3. Rozšiřovat nabídku </a:t>
            </a:r>
            <a:r>
              <a:rPr lang="cs-CZ" dirty="0" smtClean="0"/>
              <a:t>témat ve spolupráci s ministerstvy a dalšími organizacemi. </a:t>
            </a:r>
          </a:p>
          <a:p>
            <a:pPr>
              <a:buNone/>
            </a:pPr>
            <a:r>
              <a:rPr lang="cs-CZ" b="1" u="sng" dirty="0" smtClean="0"/>
              <a:t>Umístění</a:t>
            </a:r>
            <a:r>
              <a:rPr lang="cs-CZ" b="1" dirty="0" smtClean="0"/>
              <a:t> </a:t>
            </a:r>
            <a:r>
              <a:rPr lang="cs-CZ" dirty="0" smtClean="0"/>
              <a:t>na centrálním informačním portále.</a:t>
            </a:r>
          </a:p>
          <a:p>
            <a:pPr>
              <a:buNone/>
            </a:pPr>
            <a:r>
              <a:rPr lang="cs-CZ" sz="2600" dirty="0" smtClean="0"/>
              <a:t>Pilotně možné na www.e-senior.cz (VU3V), přesměrování.</a:t>
            </a:r>
            <a:r>
              <a:rPr lang="cs-CZ" dirty="0" smtClean="0"/>
              <a:t>	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graphicFrame>
        <p:nvGraphicFramePr>
          <p:cNvPr id="224258" name="Object 2"/>
          <p:cNvGraphicFramePr>
            <a:graphicFrameLocks noChangeAspect="1"/>
          </p:cNvGraphicFramePr>
          <p:nvPr/>
        </p:nvGraphicFramePr>
        <p:xfrm>
          <a:off x="6299200" y="609600"/>
          <a:ext cx="21336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19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9200" y="609600"/>
                        <a:ext cx="21336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4000" b="1" dirty="0" smtClean="0">
                <a:solidFill>
                  <a:srgbClr val="C00000"/>
                </a:solidFill>
              </a:rPr>
              <a:t>Dobrovolnictví</a:t>
            </a:r>
            <a:endParaRPr lang="cs-CZ" sz="4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		</a:t>
            </a:r>
          </a:p>
          <a:p>
            <a:pPr>
              <a:buNone/>
            </a:pPr>
            <a:endParaRPr lang="cs-CZ" dirty="0"/>
          </a:p>
          <a:p>
            <a:pPr>
              <a:buNone/>
            </a:pPr>
            <a:r>
              <a:rPr lang="cs-CZ" dirty="0" smtClean="0"/>
              <a:t>		</a:t>
            </a:r>
            <a:r>
              <a:rPr lang="cs-CZ" dirty="0" smtClean="0"/>
              <a:t>	Cíle </a:t>
            </a:r>
            <a:r>
              <a:rPr lang="cs-CZ" dirty="0" smtClean="0"/>
              <a:t>budou specifikovány </a:t>
            </a:r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dirty="0" smtClean="0"/>
              <a:t>  na příští schůzce PS </a:t>
            </a:r>
            <a:r>
              <a:rPr lang="cs-CZ" sz="2400" dirty="0" smtClean="0"/>
              <a:t>(21.6.2016).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graphicFrame>
        <p:nvGraphicFramePr>
          <p:cNvPr id="229378" name="Object 2"/>
          <p:cNvGraphicFramePr>
            <a:graphicFrameLocks noChangeAspect="1"/>
          </p:cNvGraphicFramePr>
          <p:nvPr/>
        </p:nvGraphicFramePr>
        <p:xfrm>
          <a:off x="6299200" y="609600"/>
          <a:ext cx="21336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39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9200" y="609600"/>
                        <a:ext cx="21336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171328"/>
          </a:xfrm>
          <a:solidFill>
            <a:srgbClr val="FFCC66"/>
          </a:solidFill>
        </p:spPr>
        <p:txBody>
          <a:bodyPr/>
          <a:lstStyle/>
          <a:p>
            <a:pPr algn="l"/>
            <a:r>
              <a:rPr lang="cs-CZ" sz="3600" b="1" dirty="0" smtClean="0">
                <a:solidFill>
                  <a:srgbClr val="C00000"/>
                </a:solidFill>
              </a:rPr>
              <a:t>Pracovní skupina č. 4 </a:t>
            </a:r>
            <a:br>
              <a:rPr lang="cs-CZ" sz="3600" b="1" dirty="0" smtClean="0">
                <a:solidFill>
                  <a:srgbClr val="C00000"/>
                </a:solidFill>
              </a:rPr>
            </a:br>
            <a:r>
              <a:rPr lang="cs-CZ" sz="3600" b="1" dirty="0" smtClean="0">
                <a:solidFill>
                  <a:srgbClr val="C00000"/>
                </a:solidFill>
              </a:rPr>
              <a:t>na podporu vzdělávání </a:t>
            </a:r>
            <a:br>
              <a:rPr lang="cs-CZ" sz="3600" b="1" dirty="0" smtClean="0">
                <a:solidFill>
                  <a:srgbClr val="C00000"/>
                </a:solidFill>
              </a:rPr>
            </a:br>
            <a:r>
              <a:rPr lang="cs-CZ" sz="3600" b="1" dirty="0" smtClean="0">
                <a:solidFill>
                  <a:srgbClr val="C00000"/>
                </a:solidFill>
              </a:rPr>
              <a:t>a dobrovolnictví</a:t>
            </a:r>
            <a:r>
              <a:rPr lang="cs-CZ" sz="3600" dirty="0" smtClean="0">
                <a:solidFill>
                  <a:srgbClr val="C00000"/>
                </a:solidFill>
              </a:rPr>
              <a:t/>
            </a:r>
            <a:br>
              <a:rPr lang="cs-CZ" sz="3600" dirty="0" smtClean="0">
                <a:solidFill>
                  <a:srgbClr val="C00000"/>
                </a:solidFill>
              </a:rPr>
            </a:br>
            <a:r>
              <a:rPr lang="cs-CZ" sz="3600" dirty="0" smtClean="0">
                <a:solidFill>
                  <a:srgbClr val="C00000"/>
                </a:solidFill>
              </a:rPr>
              <a:t>  </a:t>
            </a:r>
            <a:r>
              <a:rPr lang="cs-CZ" sz="3600" b="1" dirty="0" smtClean="0">
                <a:solidFill>
                  <a:srgbClr val="C00000"/>
                </a:solidFill>
              </a:rPr>
              <a:t>Rady vlády ČR pro stárnutí populace</a:t>
            </a:r>
            <a:endParaRPr lang="cs-CZ" sz="3600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0" y="3068960"/>
            <a:ext cx="7918648" cy="3168352"/>
          </a:xfrm>
        </p:spPr>
        <p:txBody>
          <a:bodyPr/>
          <a:lstStyle/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r>
              <a:rPr lang="cs-CZ" dirty="0" smtClean="0"/>
              <a:t>Děkuji Vám za pozornost.</a:t>
            </a:r>
            <a:endParaRPr lang="cs-CZ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cs-CZ" sz="1200" dirty="0" smtClean="0"/>
          </a:p>
          <a:p>
            <a:pPr>
              <a:buNone/>
            </a:pPr>
            <a:endParaRPr lang="cs-CZ" sz="1200" dirty="0" smtClean="0"/>
          </a:p>
          <a:p>
            <a:pPr algn="ctr" eaLnBrk="1" hangingPunct="1">
              <a:spcBef>
                <a:spcPct val="0"/>
              </a:spcBef>
              <a:buNone/>
            </a:pPr>
            <a:r>
              <a:rPr lang="cs-CZ" dirty="0" smtClean="0"/>
              <a:t>Ing. Klára Nehodová</a:t>
            </a:r>
          </a:p>
          <a:p>
            <a:pPr algn="ctr" eaLnBrk="1" hangingPunct="1">
              <a:spcBef>
                <a:spcPct val="0"/>
              </a:spcBef>
              <a:buNone/>
            </a:pPr>
            <a:endParaRPr lang="cs-CZ" sz="800" b="1" dirty="0" smtClean="0"/>
          </a:p>
          <a:p>
            <a:pPr algn="ctr" eaLnBrk="1" hangingPunct="1">
              <a:spcBef>
                <a:spcPct val="0"/>
              </a:spcBef>
              <a:buNone/>
            </a:pPr>
            <a:r>
              <a:rPr lang="cs-CZ" sz="2400" dirty="0" err="1" smtClean="0"/>
              <a:t>nehodova</a:t>
            </a:r>
            <a:r>
              <a:rPr lang="cs-CZ" sz="2400" dirty="0" smtClean="0"/>
              <a:t>@</a:t>
            </a:r>
            <a:r>
              <a:rPr lang="cs-CZ" sz="2400" dirty="0" err="1" smtClean="0"/>
              <a:t>pef.czu.cz</a:t>
            </a:r>
            <a:r>
              <a:rPr lang="cs-CZ" sz="2400" dirty="0" smtClean="0"/>
              <a:t>, tel.: 224 382 350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graphicFrame>
        <p:nvGraphicFramePr>
          <p:cNvPr id="163842" name="Object 2"/>
          <p:cNvGraphicFramePr>
            <a:graphicFrameLocks noChangeAspect="1"/>
          </p:cNvGraphicFramePr>
          <p:nvPr/>
        </p:nvGraphicFramePr>
        <p:xfrm>
          <a:off x="5868144" y="764704"/>
          <a:ext cx="2419469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2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2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764704"/>
                        <a:ext cx="2419469" cy="12961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3600" b="1" dirty="0" smtClean="0">
                <a:solidFill>
                  <a:srgbClr val="C00000"/>
                </a:solidFill>
              </a:rPr>
              <a:t>Vzdělávání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916832"/>
            <a:ext cx="8280920" cy="4179168"/>
          </a:xfrm>
        </p:spPr>
        <p:txBody>
          <a:bodyPr/>
          <a:lstStyle/>
          <a:p>
            <a:pPr>
              <a:buNone/>
            </a:pPr>
            <a:r>
              <a:rPr lang="cs-CZ" b="1" u="sng" dirty="0">
                <a:solidFill>
                  <a:srgbClr val="C00000"/>
                </a:solidFill>
              </a:rPr>
              <a:t>NAP</a:t>
            </a:r>
            <a:r>
              <a:rPr lang="cs-CZ" dirty="0">
                <a:solidFill>
                  <a:srgbClr val="C00000"/>
                </a:solidFill>
              </a:rPr>
              <a:t> – </a:t>
            </a:r>
            <a:r>
              <a:rPr lang="cs-CZ" u="sng" dirty="0">
                <a:solidFill>
                  <a:srgbClr val="C00000"/>
                </a:solidFill>
              </a:rPr>
              <a:t>Strategický cíl C2</a:t>
            </a:r>
            <a:br>
              <a:rPr lang="cs-CZ" u="sng" dirty="0">
                <a:solidFill>
                  <a:srgbClr val="C00000"/>
                </a:solidFill>
              </a:rPr>
            </a:br>
            <a:r>
              <a:rPr lang="cs-CZ" i="1" dirty="0"/>
              <a:t>„Zvýšit podíl seniorů zapojených do vzdělávání zejména prostřednictvím U3V a akademie seniorů, a to </a:t>
            </a:r>
            <a:r>
              <a:rPr lang="cs-CZ" b="1" i="1" dirty="0">
                <a:solidFill>
                  <a:srgbClr val="C00000"/>
                </a:solidFill>
              </a:rPr>
              <a:t>s ohledem na místní dostupnost</a:t>
            </a:r>
            <a:r>
              <a:rPr lang="cs-CZ" b="1" i="1" dirty="0"/>
              <a:t>.“</a:t>
            </a:r>
          </a:p>
          <a:p>
            <a:pPr>
              <a:buNone/>
            </a:pPr>
            <a:endParaRPr lang="cs-CZ" sz="800" i="1" dirty="0" smtClean="0"/>
          </a:p>
          <a:p>
            <a:pPr>
              <a:buNone/>
            </a:pPr>
            <a:endParaRPr lang="cs-CZ" sz="1100" dirty="0" smtClean="0"/>
          </a:p>
          <a:p>
            <a:pPr algn="ctr">
              <a:buNone/>
            </a:pPr>
            <a:r>
              <a:rPr lang="cs-CZ" sz="2800" dirty="0" smtClean="0"/>
              <a:t>Hlavní cíl PS 4: </a:t>
            </a:r>
          </a:p>
          <a:p>
            <a:pPr>
              <a:buNone/>
            </a:pPr>
            <a:r>
              <a:rPr lang="cs-CZ" sz="2800" b="1" dirty="0" smtClean="0"/>
              <a:t>Podpora </a:t>
            </a:r>
            <a:r>
              <a:rPr lang="cs-CZ" sz="2800" b="1" u="sng" dirty="0"/>
              <a:t>všech oblastí a možností </a:t>
            </a:r>
            <a:r>
              <a:rPr lang="cs-CZ" sz="2800" b="1" dirty="0"/>
              <a:t>vzdělávání seniorů. </a:t>
            </a:r>
            <a:endParaRPr lang="cs-CZ" sz="2800" b="1" dirty="0">
              <a:solidFill>
                <a:srgbClr val="C00000"/>
              </a:solidFill>
            </a:endParaRPr>
          </a:p>
          <a:p>
            <a:pPr>
              <a:buNone/>
            </a:pPr>
            <a:endParaRPr lang="cs-CZ" sz="1200" i="1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6324600" y="609600"/>
          <a:ext cx="2133600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75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609600"/>
                        <a:ext cx="2133600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6669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3600" b="1" dirty="0" smtClean="0">
                <a:solidFill>
                  <a:srgbClr val="C00000"/>
                </a:solidFill>
              </a:rPr>
              <a:t>Dotazy členů PS</a:t>
            </a:r>
            <a:endParaRPr lang="cs-CZ" sz="3600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0" y="1844824"/>
            <a:ext cx="7918648" cy="4251176"/>
          </a:xfrm>
        </p:spPr>
        <p:txBody>
          <a:bodyPr/>
          <a:lstStyle/>
          <a:p>
            <a:pPr marL="0" indent="0">
              <a:buNone/>
            </a:pPr>
            <a:r>
              <a:rPr lang="cs-CZ" u="sng" dirty="0"/>
              <a:t>J</a:t>
            </a:r>
            <a:r>
              <a:rPr lang="cs-CZ" sz="2800" u="sng" dirty="0"/>
              <a:t>asný partner</a:t>
            </a:r>
            <a:r>
              <a:rPr lang="cs-CZ" sz="2800" dirty="0"/>
              <a:t> </a:t>
            </a:r>
            <a:r>
              <a:rPr lang="cs-CZ" sz="2800" dirty="0" smtClean="0"/>
              <a:t>spolupráce (ne </a:t>
            </a:r>
            <a:r>
              <a:rPr lang="cs-CZ" sz="2800" dirty="0"/>
              <a:t>Rada): </a:t>
            </a:r>
            <a:endParaRPr lang="cs-CZ" sz="2800" dirty="0" smtClean="0"/>
          </a:p>
          <a:p>
            <a:pPr marL="0" indent="0">
              <a:buNone/>
            </a:pPr>
            <a:r>
              <a:rPr lang="cs-CZ" sz="2800" dirty="0"/>
              <a:t> </a:t>
            </a:r>
            <a:r>
              <a:rPr lang="cs-CZ" sz="2800" dirty="0" smtClean="0"/>
              <a:t>    * Které </a:t>
            </a:r>
            <a:r>
              <a:rPr lang="cs-CZ" sz="2800" dirty="0"/>
              <a:t>ministerstvo / oddělení je zodpovědné v daných kompetencích za </a:t>
            </a:r>
            <a:r>
              <a:rPr lang="cs-CZ" sz="2800" dirty="0" smtClean="0"/>
              <a:t>oblast vzdělávání seniorů ? </a:t>
            </a:r>
            <a:endParaRPr lang="cs-CZ" sz="2800" dirty="0"/>
          </a:p>
          <a:p>
            <a:pPr marL="0" indent="0">
              <a:buNone/>
            </a:pPr>
            <a:r>
              <a:rPr lang="cs-CZ" sz="2800" dirty="0" smtClean="0"/>
              <a:t>     * Komu </a:t>
            </a:r>
            <a:r>
              <a:rPr lang="cs-CZ" sz="2800" dirty="0"/>
              <a:t>bude / je vzdělávání seniorů </a:t>
            </a:r>
            <a:r>
              <a:rPr lang="cs-CZ" sz="2800" dirty="0" smtClean="0"/>
              <a:t>přiděleno: </a:t>
            </a:r>
            <a:r>
              <a:rPr lang="cs-CZ" sz="2800" dirty="0"/>
              <a:t>MŠMT, </a:t>
            </a:r>
            <a:r>
              <a:rPr lang="cs-CZ" sz="2800" dirty="0" smtClean="0"/>
              <a:t>MPSV ?</a:t>
            </a:r>
          </a:p>
          <a:p>
            <a:pPr marL="0" lvl="0" indent="0">
              <a:buNone/>
            </a:pPr>
            <a:endParaRPr lang="cs-CZ" sz="1400" dirty="0" smtClean="0"/>
          </a:p>
          <a:p>
            <a:pPr marL="0" lvl="0" indent="0">
              <a:buNone/>
            </a:pPr>
            <a:r>
              <a:rPr lang="cs-CZ" sz="2800" dirty="0"/>
              <a:t> </a:t>
            </a:r>
            <a:r>
              <a:rPr lang="cs-CZ" sz="2800" dirty="0" smtClean="0"/>
              <a:t>     Vzdělávání </a:t>
            </a:r>
            <a:r>
              <a:rPr lang="cs-CZ" sz="2800" dirty="0"/>
              <a:t>seniorů </a:t>
            </a:r>
            <a:r>
              <a:rPr lang="cs-CZ" sz="2800" u="sng" dirty="0" smtClean="0"/>
              <a:t>integrovat </a:t>
            </a:r>
            <a:r>
              <a:rPr lang="cs-CZ" sz="2800" u="sng" dirty="0"/>
              <a:t>do </a:t>
            </a:r>
            <a:r>
              <a:rPr lang="cs-CZ" sz="2800" u="sng" dirty="0" smtClean="0"/>
              <a:t>sociální a vzdělávací politiky vlády</a:t>
            </a:r>
            <a:r>
              <a:rPr lang="cs-CZ" sz="2800" dirty="0" smtClean="0"/>
              <a:t> (implementace do strategických dokumentů, legislativy apod.).  </a:t>
            </a:r>
            <a:endParaRPr lang="cs-CZ" sz="2400" dirty="0">
              <a:solidFill>
                <a:srgbClr val="FF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6324600" y="609600"/>
          <a:ext cx="2133600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32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609600"/>
                        <a:ext cx="2133600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3913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3600" b="1" dirty="0">
                <a:solidFill>
                  <a:srgbClr val="C00000"/>
                </a:solidFill>
              </a:rPr>
              <a:t>Dotazy členů PS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u="sng" dirty="0"/>
              <a:t>Financování</a:t>
            </a:r>
            <a:r>
              <a:rPr lang="cs-CZ" dirty="0"/>
              <a:t> </a:t>
            </a:r>
            <a:r>
              <a:rPr lang="cs-CZ" sz="2800" dirty="0" smtClean="0"/>
              <a:t>seniorského vzdělávání mimo U3V.</a:t>
            </a:r>
          </a:p>
          <a:p>
            <a:pPr marL="0" indent="0">
              <a:buNone/>
            </a:pPr>
            <a:r>
              <a:rPr lang="cs-CZ" sz="900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800" dirty="0" smtClean="0"/>
              <a:t>Existují </a:t>
            </a:r>
            <a:r>
              <a:rPr lang="cs-CZ" sz="2800" dirty="0"/>
              <a:t>možnosti přímé </a:t>
            </a:r>
            <a:r>
              <a:rPr lang="cs-CZ" sz="2800" u="sng" dirty="0"/>
              <a:t>finanční podpory</a:t>
            </a:r>
            <a:r>
              <a:rPr lang="cs-CZ" sz="2800" dirty="0"/>
              <a:t> vzdělávání seniorů ? (</a:t>
            </a:r>
            <a:r>
              <a:rPr lang="cs-CZ" sz="2400" dirty="0"/>
              <a:t>mimo U3V) </a:t>
            </a:r>
            <a:endParaRPr lang="cs-CZ" sz="2400" dirty="0" smtClean="0"/>
          </a:p>
          <a:p>
            <a:pPr marL="0" indent="0">
              <a:buNone/>
            </a:pPr>
            <a:endParaRPr lang="cs-CZ" sz="1100" dirty="0" smtClean="0"/>
          </a:p>
          <a:p>
            <a:pPr marL="0" indent="0">
              <a:buNone/>
            </a:pPr>
            <a:r>
              <a:rPr lang="cs-CZ" sz="2800" dirty="0" smtClean="0"/>
              <a:t>* Je možná udržitelná systematická podpora vlády ? </a:t>
            </a:r>
          </a:p>
          <a:p>
            <a:pPr marL="0" indent="0">
              <a:buNone/>
            </a:pPr>
            <a:r>
              <a:rPr lang="cs-CZ" sz="2400" dirty="0" smtClean="0"/>
              <a:t>     (Z kterého ministerstva ?)</a:t>
            </a:r>
            <a:endParaRPr lang="cs-CZ" sz="2400" dirty="0"/>
          </a:p>
          <a:p>
            <a:pPr>
              <a:buNone/>
            </a:pPr>
            <a:endParaRPr lang="cs-CZ" sz="9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6324600" y="609600"/>
          <a:ext cx="2133600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53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609600"/>
                        <a:ext cx="2133600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8535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3600" b="1" dirty="0">
                <a:solidFill>
                  <a:srgbClr val="C00000"/>
                </a:solidFill>
              </a:rPr>
              <a:t>C</a:t>
            </a:r>
            <a:r>
              <a:rPr lang="cs-CZ" sz="3600" b="1" dirty="0" smtClean="0">
                <a:solidFill>
                  <a:srgbClr val="C00000"/>
                </a:solidFill>
              </a:rPr>
              <a:t>íle </a:t>
            </a:r>
            <a:r>
              <a:rPr lang="cs-CZ" sz="3600" b="1" dirty="0">
                <a:solidFill>
                  <a:srgbClr val="C00000"/>
                </a:solidFill>
              </a:rPr>
              <a:t>pro rok 2016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981200"/>
            <a:ext cx="8136904" cy="4114800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cs-CZ" b="1" dirty="0">
                <a:solidFill>
                  <a:srgbClr val="C00000"/>
                </a:solidFill>
              </a:rPr>
              <a:t>Standardizace </a:t>
            </a:r>
            <a:r>
              <a:rPr lang="cs-CZ" dirty="0"/>
              <a:t>seniorského vzdělávání. </a:t>
            </a:r>
            <a:endParaRPr lang="cs-CZ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sz="800" dirty="0"/>
          </a:p>
          <a:p>
            <a:pPr marL="0" indent="0">
              <a:buNone/>
            </a:pPr>
            <a:r>
              <a:rPr lang="cs-CZ" dirty="0"/>
              <a:t>2. Vytvoření návrhu </a:t>
            </a:r>
            <a:r>
              <a:rPr lang="cs-CZ" b="1" dirty="0">
                <a:solidFill>
                  <a:srgbClr val="C00000"/>
                </a:solidFill>
              </a:rPr>
              <a:t>Centrálního informačního</a:t>
            </a:r>
          </a:p>
          <a:p>
            <a:pPr marL="0" indent="0">
              <a:buNone/>
            </a:pPr>
            <a:r>
              <a:rPr lang="cs-CZ" b="1" dirty="0">
                <a:solidFill>
                  <a:srgbClr val="C00000"/>
                </a:solidFill>
              </a:rPr>
              <a:t>    portálu </a:t>
            </a:r>
            <a:r>
              <a:rPr lang="cs-CZ" dirty="0"/>
              <a:t>seniorského vzdělávání (CIP). </a:t>
            </a:r>
          </a:p>
          <a:p>
            <a:pPr marL="0" indent="0">
              <a:buNone/>
            </a:pPr>
            <a:endParaRPr lang="cs-CZ" sz="800" dirty="0"/>
          </a:p>
          <a:p>
            <a:pPr marL="0" indent="0">
              <a:buNone/>
            </a:pPr>
            <a:r>
              <a:rPr lang="cs-CZ" dirty="0"/>
              <a:t>3. </a:t>
            </a:r>
            <a:r>
              <a:rPr lang="cs-CZ" b="1" dirty="0">
                <a:solidFill>
                  <a:srgbClr val="C00000"/>
                </a:solidFill>
              </a:rPr>
              <a:t>Občanské </a:t>
            </a:r>
            <a:r>
              <a:rPr lang="cs-CZ" b="1" dirty="0" smtClean="0">
                <a:solidFill>
                  <a:srgbClr val="C00000"/>
                </a:solidFill>
              </a:rPr>
              <a:t>vzdělávání </a:t>
            </a:r>
            <a:r>
              <a:rPr lang="cs-CZ" sz="2400" dirty="0"/>
              <a:t>(kompetenční) </a:t>
            </a:r>
            <a:r>
              <a:rPr lang="cs-CZ" b="1" dirty="0" smtClean="0"/>
              <a:t>- </a:t>
            </a:r>
            <a:r>
              <a:rPr lang="cs-CZ" dirty="0" smtClean="0"/>
              <a:t>prevence.</a:t>
            </a:r>
          </a:p>
          <a:p>
            <a:pPr marL="0" indent="0">
              <a:buNone/>
            </a:pPr>
            <a:r>
              <a:rPr lang="cs-CZ" dirty="0" smtClean="0"/>
              <a:t>    (</a:t>
            </a:r>
            <a:r>
              <a:rPr lang="cs-CZ" sz="2800" dirty="0" smtClean="0"/>
              <a:t>Spolupráce </a:t>
            </a:r>
            <a:r>
              <a:rPr lang="cs-CZ" sz="2800" dirty="0"/>
              <a:t>s Mgr. </a:t>
            </a:r>
            <a:r>
              <a:rPr lang="cs-CZ" sz="2800" dirty="0" err="1"/>
              <a:t>Lormanem</a:t>
            </a:r>
            <a:r>
              <a:rPr lang="cs-CZ" sz="2800" dirty="0"/>
              <a:t>, </a:t>
            </a:r>
            <a:r>
              <a:rPr lang="cs-CZ" sz="2800" dirty="0" smtClean="0"/>
              <a:t>PS </a:t>
            </a:r>
            <a:r>
              <a:rPr lang="cs-CZ" sz="2800" dirty="0"/>
              <a:t>1.) 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6324600" y="609600"/>
          <a:ext cx="2133600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2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609600"/>
                        <a:ext cx="2133600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3366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3600" b="1" dirty="0" smtClean="0">
                <a:solidFill>
                  <a:srgbClr val="C00000"/>
                </a:solidFill>
              </a:rPr>
              <a:t/>
            </a:r>
            <a:br>
              <a:rPr lang="cs-CZ" sz="3600" b="1" dirty="0" smtClean="0">
                <a:solidFill>
                  <a:srgbClr val="C00000"/>
                </a:solidFill>
              </a:rPr>
            </a:br>
            <a:r>
              <a:rPr lang="cs-CZ" sz="3600" b="1" dirty="0" smtClean="0">
                <a:solidFill>
                  <a:srgbClr val="C00000"/>
                </a:solidFill>
              </a:rPr>
              <a:t>Další léta - dokončení </a:t>
            </a:r>
            <a:r>
              <a:rPr lang="cs-CZ" sz="3600" b="1" dirty="0">
                <a:solidFill>
                  <a:srgbClr val="C00000"/>
                </a:solidFill>
              </a:rPr>
              <a:t/>
            </a:r>
            <a:br>
              <a:rPr lang="cs-CZ" sz="3600" b="1" dirty="0">
                <a:solidFill>
                  <a:srgbClr val="C00000"/>
                </a:solidFill>
              </a:rPr>
            </a:br>
            <a:endParaRPr lang="cs-CZ" sz="3600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46449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cs-CZ" i="1" dirty="0" smtClean="0"/>
              <a:t>Standardizace</a:t>
            </a:r>
            <a:r>
              <a:rPr lang="cs-CZ" dirty="0" smtClean="0"/>
              <a:t> </a:t>
            </a:r>
            <a:r>
              <a:rPr lang="cs-CZ" sz="2800" dirty="0" smtClean="0"/>
              <a:t>– implementace do Národní soustavy kvalifikací ? „Senior </a:t>
            </a:r>
            <a:r>
              <a:rPr lang="cs-CZ" sz="2800" dirty="0" err="1" smtClean="0"/>
              <a:t>friendly</a:t>
            </a:r>
            <a:r>
              <a:rPr lang="cs-CZ" sz="2800" dirty="0" smtClean="0"/>
              <a:t>“. </a:t>
            </a:r>
          </a:p>
          <a:p>
            <a:pPr marL="0" indent="0">
              <a:buNone/>
            </a:pPr>
            <a:endParaRPr lang="cs-CZ" sz="1000" dirty="0" smtClean="0"/>
          </a:p>
          <a:p>
            <a:pPr marL="514350" indent="-514350">
              <a:buAutoNum type="arabicPeriod" startAt="2"/>
            </a:pPr>
            <a:r>
              <a:rPr lang="cs-CZ" i="1" dirty="0" smtClean="0"/>
              <a:t>Centrální informační portál </a:t>
            </a:r>
            <a:r>
              <a:rPr lang="cs-CZ" dirty="0" smtClean="0"/>
              <a:t>– </a:t>
            </a:r>
            <a:r>
              <a:rPr lang="cs-CZ" sz="2800" dirty="0" smtClean="0"/>
              <a:t>koncepce,  konkretizace webu. Vyhodnocování dat </a:t>
            </a:r>
            <a:r>
              <a:rPr lang="cs-CZ" sz="2800" dirty="0" smtClean="0"/>
              <a:t>pro Radu ?</a:t>
            </a:r>
            <a:endParaRPr lang="cs-CZ" sz="2800" dirty="0" smtClean="0"/>
          </a:p>
          <a:p>
            <a:pPr marL="0" indent="0">
              <a:buNone/>
            </a:pPr>
            <a:r>
              <a:rPr lang="cs-CZ" sz="1000" dirty="0" smtClean="0"/>
              <a:t> </a:t>
            </a:r>
          </a:p>
          <a:p>
            <a:pPr marL="514350" indent="-514350">
              <a:buNone/>
            </a:pPr>
            <a:r>
              <a:rPr lang="cs-CZ" i="1" dirty="0" smtClean="0"/>
              <a:t>3. Občanské vzdělávání </a:t>
            </a:r>
            <a:r>
              <a:rPr lang="cs-CZ" sz="2400" dirty="0"/>
              <a:t>– </a:t>
            </a:r>
            <a:r>
              <a:rPr lang="cs-CZ" sz="2800" dirty="0" smtClean="0"/>
              <a:t>soustřeďování materiálů. Informovanost organizacím / veřejnosti.</a:t>
            </a:r>
          </a:p>
          <a:p>
            <a:pPr marL="514350" indent="-514350">
              <a:buAutoNum type="arabicPeriod" startAt="3"/>
            </a:pPr>
            <a:endParaRPr lang="cs-CZ" sz="2800" dirty="0"/>
          </a:p>
          <a:p>
            <a:pPr marL="0" indent="0">
              <a:buNone/>
            </a:pPr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6324600" y="609600"/>
          <a:ext cx="2133600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59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609600"/>
                        <a:ext cx="2133600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9076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3600" b="1" dirty="0" smtClean="0">
                <a:solidFill>
                  <a:srgbClr val="C00000"/>
                </a:solidFill>
              </a:rPr>
              <a:t>Ad. 1. Standardizace.</a:t>
            </a:r>
            <a:br>
              <a:rPr lang="cs-CZ" sz="3600" b="1" dirty="0" smtClean="0">
                <a:solidFill>
                  <a:srgbClr val="C00000"/>
                </a:solidFill>
              </a:rPr>
            </a:br>
            <a:r>
              <a:rPr lang="cs-CZ" sz="3600" b="1" dirty="0" smtClean="0">
                <a:solidFill>
                  <a:srgbClr val="C00000"/>
                </a:solidFill>
              </a:rPr>
              <a:t>    Současný stav. </a:t>
            </a:r>
            <a:endParaRPr lang="cs-CZ" sz="3600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2204864"/>
            <a:ext cx="7920880" cy="4104456"/>
          </a:xfrm>
        </p:spPr>
        <p:txBody>
          <a:bodyPr/>
          <a:lstStyle/>
          <a:p>
            <a:pPr marL="0" indent="0">
              <a:buNone/>
            </a:pPr>
            <a:r>
              <a:rPr lang="cs-CZ" b="1" u="sng" dirty="0" smtClean="0"/>
              <a:t>U3V</a:t>
            </a:r>
            <a:r>
              <a:rPr lang="cs-CZ" dirty="0" smtClean="0"/>
              <a:t> a </a:t>
            </a:r>
            <a:r>
              <a:rPr lang="cs-CZ" b="1" u="sng" dirty="0" smtClean="0"/>
              <a:t>Virtuální U3V</a:t>
            </a:r>
            <a:r>
              <a:rPr lang="cs-CZ" b="1" dirty="0" smtClean="0"/>
              <a:t> </a:t>
            </a:r>
          </a:p>
          <a:p>
            <a:pPr marL="0" indent="0">
              <a:buNone/>
            </a:pPr>
            <a:r>
              <a:rPr lang="cs-CZ" sz="2800" b="1" dirty="0" smtClean="0"/>
              <a:t>	</a:t>
            </a:r>
            <a:r>
              <a:rPr lang="cs-CZ" sz="2800" dirty="0" smtClean="0"/>
              <a:t>Pravidla stanovena. 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b="1" u="sng" dirty="0" smtClean="0"/>
              <a:t>A3V</a:t>
            </a:r>
            <a:r>
              <a:rPr lang="cs-CZ" b="1" dirty="0" smtClean="0"/>
              <a:t> </a:t>
            </a:r>
            <a:r>
              <a:rPr lang="cs-CZ" sz="2800" dirty="0" smtClean="0"/>
              <a:t>a další </a:t>
            </a:r>
            <a:r>
              <a:rPr lang="cs-CZ" sz="2800" dirty="0"/>
              <a:t>instituce </a:t>
            </a:r>
            <a:r>
              <a:rPr lang="cs-CZ" sz="2800" dirty="0" smtClean="0"/>
              <a:t>seniorského vzdělávání</a:t>
            </a:r>
            <a:r>
              <a:rPr lang="cs-CZ" sz="2800" dirty="0"/>
              <a:t>.</a:t>
            </a:r>
          </a:p>
          <a:p>
            <a:pPr marL="0" indent="0">
              <a:buNone/>
            </a:pPr>
            <a:r>
              <a:rPr lang="cs-CZ" sz="2800" dirty="0" smtClean="0"/>
              <a:t>	</a:t>
            </a:r>
            <a:r>
              <a:rPr lang="cs-CZ" sz="2800" dirty="0" smtClean="0"/>
              <a:t>Pro </a:t>
            </a:r>
            <a:r>
              <a:rPr lang="cs-CZ" sz="2800" dirty="0" smtClean="0"/>
              <a:t>různost variant </a:t>
            </a:r>
            <a:r>
              <a:rPr lang="cs-CZ" sz="2800" dirty="0"/>
              <a:t>vzdělávání </a:t>
            </a:r>
            <a:r>
              <a:rPr lang="cs-CZ" sz="2800" dirty="0" smtClean="0"/>
              <a:t>seniorů</a:t>
            </a:r>
            <a:r>
              <a:rPr lang="cs-CZ" dirty="0" smtClean="0"/>
              <a:t> </a:t>
            </a:r>
            <a:r>
              <a:rPr lang="cs-CZ" u="sng" dirty="0" smtClean="0"/>
              <a:t>nejsou </a:t>
            </a:r>
            <a:r>
              <a:rPr lang="cs-CZ" u="sng" dirty="0"/>
              <a:t>stanovena obecná </a:t>
            </a:r>
            <a:r>
              <a:rPr lang="cs-CZ" u="sng" dirty="0" smtClean="0"/>
              <a:t>pravidla. </a:t>
            </a:r>
            <a:endParaRPr lang="cs-CZ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324600" y="620688"/>
          <a:ext cx="2136775" cy="1131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23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620688"/>
                        <a:ext cx="2136775" cy="1131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3772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3600" b="1" dirty="0" smtClean="0">
                <a:solidFill>
                  <a:srgbClr val="C00000"/>
                </a:solidFill>
              </a:rPr>
              <a:t>Ad. 1. Standardizace.</a:t>
            </a:r>
            <a:br>
              <a:rPr lang="cs-CZ" sz="3600" b="1" dirty="0" smtClean="0">
                <a:solidFill>
                  <a:srgbClr val="C00000"/>
                </a:solidFill>
              </a:rPr>
            </a:br>
            <a:r>
              <a:rPr lang="cs-CZ" sz="3600" b="1" dirty="0" smtClean="0">
                <a:solidFill>
                  <a:srgbClr val="C00000"/>
                </a:solidFill>
              </a:rPr>
              <a:t>    Výstup.</a:t>
            </a:r>
            <a:endParaRPr lang="cs-CZ" sz="3600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844824"/>
            <a:ext cx="8424936" cy="4752528"/>
          </a:xfrm>
        </p:spPr>
        <p:txBody>
          <a:bodyPr/>
          <a:lstStyle/>
          <a:p>
            <a:pPr>
              <a:buNone/>
            </a:pPr>
            <a:r>
              <a:rPr lang="cs-CZ" dirty="0"/>
              <a:t>Poskytnout </a:t>
            </a:r>
            <a:r>
              <a:rPr lang="cs-CZ" u="sng" dirty="0"/>
              <a:t>institucím základní </a:t>
            </a:r>
            <a:r>
              <a:rPr lang="cs-CZ" u="sng" dirty="0" smtClean="0"/>
              <a:t>standardy </a:t>
            </a:r>
            <a:r>
              <a:rPr lang="cs-CZ" dirty="0"/>
              <a:t>seniorského vzdělávání. </a:t>
            </a:r>
          </a:p>
          <a:p>
            <a:pPr>
              <a:buNone/>
            </a:pPr>
            <a:r>
              <a:rPr lang="cs-CZ" dirty="0"/>
              <a:t>   </a:t>
            </a:r>
            <a:r>
              <a:rPr lang="cs-CZ" sz="2800" dirty="0"/>
              <a:t>* Co vše je náplní seniorského vzdělávání.</a:t>
            </a:r>
          </a:p>
          <a:p>
            <a:pPr>
              <a:buNone/>
            </a:pPr>
            <a:r>
              <a:rPr lang="cs-CZ" sz="2800" dirty="0"/>
              <a:t>   </a:t>
            </a:r>
            <a:r>
              <a:rPr lang="cs-CZ" sz="2800" dirty="0" smtClean="0"/>
              <a:t> * </a:t>
            </a:r>
            <a:r>
              <a:rPr lang="cs-CZ" sz="2800" dirty="0"/>
              <a:t>Požadavky na náplň vzdělávacích aktivit </a:t>
            </a:r>
            <a:r>
              <a:rPr lang="cs-CZ" sz="2400" dirty="0" smtClean="0"/>
              <a:t>(A3V</a:t>
            </a:r>
            <a:r>
              <a:rPr lang="cs-CZ" sz="2400" dirty="0"/>
              <a:t>, </a:t>
            </a:r>
            <a:r>
              <a:rPr lang="cs-CZ" sz="2400" dirty="0" smtClean="0"/>
              <a:t>AVČ)   </a:t>
            </a:r>
            <a:endParaRPr lang="cs-CZ" sz="2800" dirty="0"/>
          </a:p>
          <a:p>
            <a:pPr>
              <a:buNone/>
            </a:pPr>
            <a:r>
              <a:rPr lang="cs-CZ" sz="2800" dirty="0"/>
              <a:t>   </a:t>
            </a:r>
            <a:r>
              <a:rPr lang="cs-CZ" sz="2400" dirty="0" smtClean="0"/>
              <a:t>Doporučení</a:t>
            </a:r>
            <a:endParaRPr lang="cs-CZ" sz="2800" dirty="0" smtClean="0"/>
          </a:p>
          <a:p>
            <a:pPr>
              <a:buNone/>
            </a:pPr>
            <a:r>
              <a:rPr lang="cs-CZ" sz="2800" dirty="0"/>
              <a:t>	</a:t>
            </a:r>
            <a:r>
              <a:rPr lang="cs-CZ" sz="2800" dirty="0" smtClean="0"/>
              <a:t>* Kompetence </a:t>
            </a:r>
            <a:r>
              <a:rPr lang="cs-CZ" sz="2800" dirty="0" smtClean="0"/>
              <a:t>vzdělavatelů // * </a:t>
            </a:r>
            <a:r>
              <a:rPr lang="cs-CZ" sz="2800" dirty="0"/>
              <a:t>Kvalifikace </a:t>
            </a:r>
            <a:r>
              <a:rPr lang="cs-CZ" sz="2800" dirty="0" smtClean="0"/>
              <a:t>lektorů //</a:t>
            </a:r>
            <a:endParaRPr lang="cs-CZ" sz="2800" dirty="0"/>
          </a:p>
          <a:p>
            <a:pPr>
              <a:buNone/>
            </a:pPr>
            <a:r>
              <a:rPr lang="cs-CZ" sz="2800" dirty="0"/>
              <a:t>  </a:t>
            </a:r>
            <a:r>
              <a:rPr lang="cs-CZ" sz="2800" dirty="0" smtClean="0"/>
              <a:t>  </a:t>
            </a:r>
            <a:r>
              <a:rPr lang="cs-CZ" sz="2800" dirty="0"/>
              <a:t>* Požadavky na organizaci a </a:t>
            </a:r>
            <a:r>
              <a:rPr lang="cs-CZ" sz="2800" dirty="0" smtClean="0"/>
              <a:t>administrativu // * </a:t>
            </a:r>
            <a:r>
              <a:rPr lang="cs-CZ" sz="2800" dirty="0"/>
              <a:t>……</a:t>
            </a:r>
            <a:r>
              <a:rPr lang="cs-CZ" sz="2400" dirty="0"/>
              <a:t>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324600" y="620688"/>
          <a:ext cx="2136775" cy="1131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94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620688"/>
                        <a:ext cx="2136775" cy="1131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54288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CC66"/>
          </a:solidFill>
          <a:ln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cs-CZ" sz="3600" b="1" dirty="0" smtClean="0">
                <a:solidFill>
                  <a:srgbClr val="C00000"/>
                </a:solidFill>
              </a:rPr>
              <a:t>Ad 2. Centrální portál</a:t>
            </a:r>
            <a:br>
              <a:rPr lang="cs-CZ" sz="3600" b="1" dirty="0" smtClean="0">
                <a:solidFill>
                  <a:srgbClr val="C00000"/>
                </a:solidFill>
              </a:rPr>
            </a:br>
            <a:r>
              <a:rPr lang="cs-CZ" sz="3600" b="1" dirty="0" smtClean="0">
                <a:solidFill>
                  <a:srgbClr val="C00000"/>
                </a:solidFill>
              </a:rPr>
              <a:t>    Současný stav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844824"/>
            <a:ext cx="8280920" cy="4251176"/>
          </a:xfrm>
        </p:spPr>
        <p:txBody>
          <a:bodyPr/>
          <a:lstStyle/>
          <a:p>
            <a:pPr marL="0" indent="0">
              <a:buNone/>
            </a:pPr>
            <a:r>
              <a:rPr lang="cs-CZ" b="1" u="sng" dirty="0" smtClean="0"/>
              <a:t>U3V</a:t>
            </a:r>
            <a:r>
              <a:rPr lang="cs-CZ" dirty="0" smtClean="0"/>
              <a:t> a </a:t>
            </a:r>
            <a:r>
              <a:rPr lang="cs-CZ" b="1" u="sng" dirty="0" smtClean="0"/>
              <a:t>Virtuální U3V:</a:t>
            </a:r>
          </a:p>
          <a:p>
            <a:pPr marL="514350" indent="-514350">
              <a:buAutoNum type="arabicPeriod"/>
            </a:pPr>
            <a:r>
              <a:rPr lang="cs-CZ" dirty="0" smtClean="0"/>
              <a:t>Zmapována místa, počty kurzů, posluchačů.   </a:t>
            </a:r>
            <a:r>
              <a:rPr lang="cs-CZ" sz="2800" dirty="0" smtClean="0"/>
              <a:t>VU3V i podle krajů / okresů, věku: ženy / muži. </a:t>
            </a:r>
          </a:p>
          <a:p>
            <a:pPr marL="0" indent="0">
              <a:buNone/>
            </a:pPr>
            <a:r>
              <a:rPr lang="cs-CZ" dirty="0" smtClean="0"/>
              <a:t>** </a:t>
            </a:r>
            <a:r>
              <a:rPr lang="cs-CZ" dirty="0" smtClean="0">
                <a:solidFill>
                  <a:srgbClr val="C00000"/>
                </a:solidFill>
              </a:rPr>
              <a:t>Informace na různých místech.</a:t>
            </a:r>
          </a:p>
          <a:p>
            <a:pPr marL="0" indent="0">
              <a:buNone/>
            </a:pPr>
            <a:endParaRPr lang="cs-CZ" sz="900" dirty="0" smtClean="0"/>
          </a:p>
          <a:p>
            <a:pPr marL="0" indent="0">
              <a:buNone/>
            </a:pPr>
            <a:r>
              <a:rPr lang="cs-CZ" dirty="0" smtClean="0"/>
              <a:t> </a:t>
            </a:r>
            <a:r>
              <a:rPr lang="cs-CZ" b="1" u="sng" dirty="0" smtClean="0"/>
              <a:t>A3V </a:t>
            </a:r>
            <a:r>
              <a:rPr lang="cs-CZ" dirty="0" smtClean="0"/>
              <a:t>a další instituce seniorského vzdělávání.</a:t>
            </a:r>
          </a:p>
          <a:p>
            <a:pPr marL="0" indent="0">
              <a:buNone/>
            </a:pPr>
            <a:r>
              <a:rPr lang="cs-CZ" dirty="0" smtClean="0"/>
              <a:t>2. </a:t>
            </a:r>
            <a:r>
              <a:rPr lang="cs-CZ" dirty="0" smtClean="0">
                <a:solidFill>
                  <a:srgbClr val="C00000"/>
                </a:solidFill>
              </a:rPr>
              <a:t>Nezmapována různorodost</a:t>
            </a:r>
            <a:r>
              <a:rPr lang="cs-CZ" dirty="0" smtClean="0"/>
              <a:t>, místa, počty. </a:t>
            </a:r>
          </a:p>
          <a:p>
            <a:pPr marL="0" indent="0">
              <a:buNone/>
            </a:pPr>
            <a:r>
              <a:rPr lang="cs-CZ" dirty="0" smtClean="0"/>
              <a:t>* Veřejnost </a:t>
            </a:r>
            <a:r>
              <a:rPr lang="cs-CZ" dirty="0" smtClean="0">
                <a:solidFill>
                  <a:srgbClr val="C00000"/>
                </a:solidFill>
              </a:rPr>
              <a:t>nezná možnosti v regionech </a:t>
            </a:r>
            <a:r>
              <a:rPr lang="cs-CZ" dirty="0" smtClean="0"/>
              <a:t>/ </a:t>
            </a:r>
            <a:r>
              <a:rPr lang="cs-CZ" sz="2000" dirty="0" smtClean="0"/>
              <a:t>lokalitách.</a:t>
            </a:r>
            <a:endParaRPr lang="cs-CZ" dirty="0" smtClean="0"/>
          </a:p>
          <a:p>
            <a:pPr>
              <a:buFont typeface="Arial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80C83-BD24-4B5A-8BEA-C350F6A5BB21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graphicFrame>
        <p:nvGraphicFramePr>
          <p:cNvPr id="238594" name="Object 2"/>
          <p:cNvGraphicFramePr>
            <a:graphicFrameLocks noChangeAspect="1"/>
          </p:cNvGraphicFramePr>
          <p:nvPr/>
        </p:nvGraphicFramePr>
        <p:xfrm>
          <a:off x="6324600" y="609600"/>
          <a:ext cx="2133600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11" name="Rastrový obrázek" r:id="rId3" imgW="3543795" imgH="1895238" progId="PBrush">
                  <p:embed/>
                </p:oleObj>
              </mc:Choice>
              <mc:Fallback>
                <p:oleObj name="Rastrový obrázek" r:id="rId3" imgW="3543795" imgH="1895238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609600"/>
                        <a:ext cx="2133600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7224</TotalTime>
  <Words>666</Words>
  <Application>Microsoft Office PowerPoint</Application>
  <PresentationFormat>Předvádění na obrazovce (4:3)</PresentationFormat>
  <Paragraphs>126</Paragraphs>
  <Slides>16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Arial</vt:lpstr>
      <vt:lpstr>Times New Roman</vt:lpstr>
      <vt:lpstr>Default Design</vt:lpstr>
      <vt:lpstr>Rastrový obrázek</vt:lpstr>
      <vt:lpstr>Pracovní skupina č. 4 na podporu vzdělávání  a dobrovolnictví      Rady vlády ČR pro stárnutí populace</vt:lpstr>
      <vt:lpstr>Vzdělávání</vt:lpstr>
      <vt:lpstr>Dotazy členů PS</vt:lpstr>
      <vt:lpstr>Dotazy členů PS</vt:lpstr>
      <vt:lpstr>Cíle pro rok 2016</vt:lpstr>
      <vt:lpstr> Další léta - dokončení  </vt:lpstr>
      <vt:lpstr>Ad. 1. Standardizace.     Současný stav. </vt:lpstr>
      <vt:lpstr>Ad. 1. Standardizace.     Výstup.</vt:lpstr>
      <vt:lpstr>Ad 2. Centrální portál     Současný stav</vt:lpstr>
      <vt:lpstr>Ad 2. Centrální portál</vt:lpstr>
      <vt:lpstr>Ad 2. Centrální portál</vt:lpstr>
      <vt:lpstr>Dotazy </vt:lpstr>
      <vt:lpstr>Ad. 3 Občanské vzdělávání      Cíl.</vt:lpstr>
      <vt:lpstr>Ad 3. Občanské vzdělávání     Řešení</vt:lpstr>
      <vt:lpstr>Dobrovolnictví</vt:lpstr>
      <vt:lpstr>Pracovní skupina č. 4  na podporu vzdělávání  a dobrovolnictví   Rady vlády ČR pro stárnutí populace</vt:lpstr>
    </vt:vector>
  </TitlesOfParts>
  <Company>pef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Zpráva o realizaci virtuální výuky Univerzity třetího věku v roce 2008</dc:title>
  <dc:creator>pef</dc:creator>
  <cp:lastModifiedBy>pc</cp:lastModifiedBy>
  <cp:revision>2007</cp:revision>
  <cp:lastPrinted>2016-06-13T07:37:39Z</cp:lastPrinted>
  <dcterms:created xsi:type="dcterms:W3CDTF">2009-01-13T11:09:29Z</dcterms:created>
  <dcterms:modified xsi:type="dcterms:W3CDTF">2016-06-13T07:49:04Z</dcterms:modified>
</cp:coreProperties>
</file>