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1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35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2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38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6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12/22/2023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5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6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440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7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32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524B3D-D746-815D-05E8-C973E523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641" y="1652593"/>
            <a:ext cx="5274860" cy="2795272"/>
          </a:xfrm>
        </p:spPr>
        <p:txBody>
          <a:bodyPr anchor="b">
            <a:normAutofit fontScale="90000"/>
          </a:bodyPr>
          <a:lstStyle/>
          <a:p>
            <a:pPr>
              <a:lnSpc>
                <a:spcPct val="110000"/>
              </a:lnSpc>
            </a:pPr>
            <a:br>
              <a:rPr lang="cs-CZ" sz="3400" dirty="0"/>
            </a:br>
            <a:r>
              <a:rPr lang="cs-CZ" sz="3400" dirty="0"/>
              <a:t>Co může přinést koordinovaný přístup pro ORP – hlavní zjištění z expertních pracovních skupin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612440-D95A-2EA3-F4FB-816C2C28B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657" y="5149924"/>
            <a:ext cx="4524024" cy="157618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1100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Projekt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Koordinace sociální ochrany v praxi </a:t>
            </a:r>
            <a:r>
              <a:rPr lang="cs-CZ" sz="1100" i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reg</a:t>
            </a:r>
            <a:r>
              <a:rPr lang="cs-CZ" sz="1100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 č. CZ.03.02.02/00/22_004/0001320.</a:t>
            </a:r>
          </a:p>
          <a:p>
            <a:pPr algn="ctr">
              <a:lnSpc>
                <a:spcPct val="120000"/>
              </a:lnSpc>
            </a:pPr>
            <a:endParaRPr lang="cs-CZ" sz="11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Propojené hole tvar mnohoúhelníků na pozadí">
            <a:extLst>
              <a:ext uri="{FF2B5EF4-FFF2-40B4-BE49-F238E27FC236}">
                <a16:creationId xmlns:a16="http://schemas.microsoft.com/office/drawing/2014/main" id="{9ECD0EA8-4A41-1FFC-E467-53B5046FF9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11" r="26783" b="-1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  <p:pic>
        <p:nvPicPr>
          <p:cNvPr id="68" name="Obrázek 67">
            <a:extLst>
              <a:ext uri="{FF2B5EF4-FFF2-40B4-BE49-F238E27FC236}">
                <a16:creationId xmlns:a16="http://schemas.microsoft.com/office/drawing/2014/main" id="{8287B6E0-7979-087D-AF89-DE358F331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57" y="319854"/>
            <a:ext cx="5760720" cy="9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6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Předmětem naší pracovní skupiny je popsání praxe, přínosů, rizik, limitů a zkušeností či nutných podmínek k zavedení metody case managementu a poskytování koordinovaného přístupu v sociální ochraně, včetně popisu osoby koordinátora. </a:t>
            </a:r>
          </a:p>
        </p:txBody>
      </p:sp>
    </p:spTree>
    <p:extLst>
      <p:ext uri="{BB962C8B-B14F-4D97-AF65-F5344CB8AC3E}">
        <p14:creationId xmlns:p14="http://schemas.microsoft.com/office/powerpoint/2010/main" val="65980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81074D-3486-639A-5672-CFDD2E63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5232"/>
            <a:ext cx="4201886" cy="4277802"/>
          </a:xfrm>
        </p:spPr>
        <p:txBody>
          <a:bodyPr anchor="ctr">
            <a:normAutofit/>
          </a:bodyPr>
          <a:lstStyle/>
          <a:p>
            <a:r>
              <a:rPr lang="cs-CZ" dirty="0"/>
              <a:t>Benefity koordinovaného přístupu na ORP</a:t>
            </a: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8" name="Freeform: Shape 10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1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C5E05-5223-F1ED-13F1-457653BFE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176298" cy="4277802"/>
          </a:xfrm>
        </p:spPr>
        <p:txBody>
          <a:bodyPr anchor="ctr">
            <a:normAutofit fontScale="77500" lnSpcReduction="20000"/>
          </a:bodyPr>
          <a:lstStyle/>
          <a:p>
            <a:r>
              <a:rPr lang="cs-CZ" dirty="0"/>
              <a:t>Metodické postupy, jak nastavit a zakotvit přehlednost procesů v sociální práci na ORP</a:t>
            </a:r>
          </a:p>
          <a:p>
            <a:r>
              <a:rPr lang="cs-CZ" dirty="0"/>
              <a:t>Nastavení spolupráce horizontální i vertikální v rámci organizační struktury úřadu</a:t>
            </a:r>
          </a:p>
          <a:p>
            <a:r>
              <a:rPr lang="cs-CZ" dirty="0"/>
              <a:t>Profesní ukotvení koordinačního pracovníka v týmu profesionálů </a:t>
            </a:r>
          </a:p>
          <a:p>
            <a:r>
              <a:rPr lang="cs-CZ" dirty="0"/>
              <a:t>Efektivnost vynaložených finančních prostředků</a:t>
            </a:r>
          </a:p>
          <a:p>
            <a:r>
              <a:rPr lang="cs-CZ" dirty="0"/>
              <a:t>Propracovaná součinnost mezi ORP, krajem a resortem</a:t>
            </a:r>
          </a:p>
          <a:p>
            <a:r>
              <a:rPr lang="cs-CZ" dirty="0"/>
              <a:t>Možnost strategického plánování prostřednictvím koordinačního pracovníka  </a:t>
            </a:r>
          </a:p>
        </p:txBody>
      </p:sp>
    </p:spTree>
    <p:extLst>
      <p:ext uri="{BB962C8B-B14F-4D97-AF65-F5344CB8AC3E}">
        <p14:creationId xmlns:p14="http://schemas.microsoft.com/office/powerpoint/2010/main" val="421251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CEEF8A-4A3A-4B35-AA57-D804767F5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191696" cy="6170490"/>
            <a:chOff x="-2" y="0"/>
            <a:chExt cx="12191696" cy="617049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5A741C2-AB82-4BF5-9324-5D0B56A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67675" y="-3167677"/>
              <a:ext cx="5856341" cy="12191695"/>
            </a:xfrm>
            <a:custGeom>
              <a:avLst/>
              <a:gdLst>
                <a:gd name="connsiteX0" fmla="*/ 0 w 5856341"/>
                <a:gd name="connsiteY0" fmla="*/ 12191695 h 12191695"/>
                <a:gd name="connsiteX1" fmla="*/ 0 w 5856341"/>
                <a:gd name="connsiteY1" fmla="*/ 0 h 12191695"/>
                <a:gd name="connsiteX2" fmla="*/ 243849 w 5856341"/>
                <a:gd name="connsiteY2" fmla="*/ 0 h 12191695"/>
                <a:gd name="connsiteX3" fmla="*/ 505121 w 5856341"/>
                <a:gd name="connsiteY3" fmla="*/ 0 h 12191695"/>
                <a:gd name="connsiteX4" fmla="*/ 723207 w 5856341"/>
                <a:gd name="connsiteY4" fmla="*/ 0 h 12191695"/>
                <a:gd name="connsiteX5" fmla="*/ 755828 w 5856341"/>
                <a:gd name="connsiteY5" fmla="*/ 0 h 12191695"/>
                <a:gd name="connsiteX6" fmla="*/ 1411868 w 5856341"/>
                <a:gd name="connsiteY6" fmla="*/ 0 h 12191695"/>
                <a:gd name="connsiteX7" fmla="*/ 1421034 w 5856341"/>
                <a:gd name="connsiteY7" fmla="*/ 0 h 12191695"/>
                <a:gd name="connsiteX8" fmla="*/ 1515206 w 5856341"/>
                <a:gd name="connsiteY8" fmla="*/ 0 h 12191695"/>
                <a:gd name="connsiteX9" fmla="*/ 2636151 w 5856341"/>
                <a:gd name="connsiteY9" fmla="*/ 0 h 12191695"/>
                <a:gd name="connsiteX10" fmla="*/ 4637890 w 5856341"/>
                <a:gd name="connsiteY10" fmla="*/ 0 h 12191695"/>
                <a:gd name="connsiteX11" fmla="*/ 4654499 w 5856341"/>
                <a:gd name="connsiteY11" fmla="*/ 26661 h 12191695"/>
                <a:gd name="connsiteX12" fmla="*/ 5856341 w 5856341"/>
                <a:gd name="connsiteY12" fmla="*/ 6438338 h 12191695"/>
                <a:gd name="connsiteX13" fmla="*/ 4449211 w 5856341"/>
                <a:gd name="connsiteY13" fmla="*/ 11332719 h 12191695"/>
                <a:gd name="connsiteX14" fmla="*/ 4061349 w 5856341"/>
                <a:gd name="connsiteY14" fmla="*/ 12054097 h 12191695"/>
                <a:gd name="connsiteX15" fmla="*/ 3977450 w 5856341"/>
                <a:gd name="connsiteY15" fmla="*/ 12191695 h 12191695"/>
                <a:gd name="connsiteX16" fmla="*/ 2636151 w 5856341"/>
                <a:gd name="connsiteY16" fmla="*/ 12191695 h 12191695"/>
                <a:gd name="connsiteX17" fmla="*/ 1421034 w 5856341"/>
                <a:gd name="connsiteY17" fmla="*/ 12191695 h 12191695"/>
                <a:gd name="connsiteX18" fmla="*/ 1411868 w 5856341"/>
                <a:gd name="connsiteY18" fmla="*/ 12191695 h 12191695"/>
                <a:gd name="connsiteX19" fmla="*/ 1283685 w 5856341"/>
                <a:gd name="connsiteY19" fmla="*/ 12191695 h 12191695"/>
                <a:gd name="connsiteX20" fmla="*/ 755828 w 5856341"/>
                <a:gd name="connsiteY20" fmla="*/ 12191695 h 12191695"/>
                <a:gd name="connsiteX21" fmla="*/ 723207 w 5856341"/>
                <a:gd name="connsiteY21" fmla="*/ 12191695 h 12191695"/>
                <a:gd name="connsiteX22" fmla="*/ 505121 w 5856341"/>
                <a:gd name="connsiteY22" fmla="*/ 12191695 h 12191695"/>
                <a:gd name="connsiteX23" fmla="*/ 243849 w 5856341"/>
                <a:gd name="connsiteY23" fmla="*/ 12191695 h 12191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56341" h="12191695">
                  <a:moveTo>
                    <a:pt x="0" y="12191695"/>
                  </a:moveTo>
                  <a:lnTo>
                    <a:pt x="0" y="0"/>
                  </a:lnTo>
                  <a:lnTo>
                    <a:pt x="243849" y="0"/>
                  </a:lnTo>
                  <a:lnTo>
                    <a:pt x="505121" y="0"/>
                  </a:lnTo>
                  <a:lnTo>
                    <a:pt x="723207" y="0"/>
                  </a:lnTo>
                  <a:lnTo>
                    <a:pt x="755828" y="0"/>
                  </a:lnTo>
                  <a:lnTo>
                    <a:pt x="1411868" y="0"/>
                  </a:lnTo>
                  <a:lnTo>
                    <a:pt x="1421034" y="0"/>
                  </a:lnTo>
                  <a:lnTo>
                    <a:pt x="1515206" y="0"/>
                  </a:lnTo>
                  <a:lnTo>
                    <a:pt x="2636151" y="0"/>
                  </a:lnTo>
                  <a:lnTo>
                    <a:pt x="4637890" y="0"/>
                  </a:lnTo>
                  <a:lnTo>
                    <a:pt x="4654499" y="26661"/>
                  </a:lnTo>
                  <a:cubicBezTo>
                    <a:pt x="5425621" y="1341551"/>
                    <a:pt x="5856341" y="3721137"/>
                    <a:pt x="5856341" y="6438338"/>
                  </a:cubicBezTo>
                  <a:cubicBezTo>
                    <a:pt x="5856341" y="8833790"/>
                    <a:pt x="5159120" y="9960353"/>
                    <a:pt x="4449211" y="11332719"/>
                  </a:cubicBezTo>
                  <a:cubicBezTo>
                    <a:pt x="4319934" y="11582638"/>
                    <a:pt x="4191839" y="11827452"/>
                    <a:pt x="4061349" y="12054097"/>
                  </a:cubicBezTo>
                  <a:lnTo>
                    <a:pt x="3977450" y="12191695"/>
                  </a:lnTo>
                  <a:lnTo>
                    <a:pt x="2636151" y="12191695"/>
                  </a:lnTo>
                  <a:lnTo>
                    <a:pt x="1421034" y="12191695"/>
                  </a:lnTo>
                  <a:lnTo>
                    <a:pt x="1411868" y="12191695"/>
                  </a:lnTo>
                  <a:lnTo>
                    <a:pt x="1283685" y="12191695"/>
                  </a:lnTo>
                  <a:lnTo>
                    <a:pt x="755828" y="12191695"/>
                  </a:lnTo>
                  <a:lnTo>
                    <a:pt x="723207" y="12191695"/>
                  </a:lnTo>
                  <a:lnTo>
                    <a:pt x="505121" y="12191695"/>
                  </a:lnTo>
                  <a:lnTo>
                    <a:pt x="243849" y="12191695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D46807-BF17-4E5D-90A8-A062604C0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6277" y="-874927"/>
              <a:ext cx="1899138" cy="12191695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23926DB-76C8-474A-B5FB-F43C59E33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3758" y="-1037574"/>
              <a:ext cx="1904176" cy="12191695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C1F5347-E00A-4E12-AC11-18E0B1AF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247015" y="-1314429"/>
              <a:ext cx="1697663" cy="12191695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6E1357E-5C44-0EE2-3BF0-30AA4E40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2"/>
            <a:ext cx="6857365" cy="1664183"/>
          </a:xfrm>
        </p:spPr>
        <p:txBody>
          <a:bodyPr anchor="b">
            <a:normAutofit fontScale="90000"/>
          </a:bodyPr>
          <a:lstStyle/>
          <a:p>
            <a:r>
              <a:rPr lang="cs-CZ" dirty="0"/>
              <a:t>Benefity koordinovaného přístupu pro sociální pracovníky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BDB48-D950-B4AE-E527-CC06FCDD2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107096"/>
            <a:ext cx="8391967" cy="284656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Minimalizace duplicity sociální práce</a:t>
            </a:r>
          </a:p>
          <a:p>
            <a:r>
              <a:rPr lang="cs-CZ" dirty="0"/>
              <a:t>Snížení rizika neetického chování</a:t>
            </a:r>
          </a:p>
          <a:p>
            <a:r>
              <a:rPr lang="cs-CZ" dirty="0"/>
              <a:t>Prevence zneužívání systému klientem</a:t>
            </a:r>
          </a:p>
          <a:p>
            <a:r>
              <a:rPr lang="cs-CZ" dirty="0"/>
              <a:t>Snížení rizika krizových situací u klientů – díky posílení depistážní činnosti</a:t>
            </a:r>
          </a:p>
          <a:p>
            <a:r>
              <a:rPr lang="cs-CZ" dirty="0"/>
              <a:t>Nastavení spolupráce uvnitř i vně ORP</a:t>
            </a:r>
          </a:p>
          <a:p>
            <a:r>
              <a:rPr lang="cs-CZ" dirty="0"/>
              <a:t>Pozice koordinačního pracovníka a pozice případového sociálního pracovníka</a:t>
            </a:r>
          </a:p>
          <a:p>
            <a:r>
              <a:rPr lang="cs-CZ" dirty="0"/>
              <a:t>Snížení rizika </a:t>
            </a:r>
            <a:r>
              <a:rPr lang="cs-CZ" dirty="0" err="1"/>
              <a:t>přepečovávání</a:t>
            </a:r>
            <a:r>
              <a:rPr lang="cs-CZ" dirty="0"/>
              <a:t> klientů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26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50A80E-5DCB-4320-9947-73BF2D6F0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E9C9717-43F9-44EA-9215-3F2D15B1C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004D1-3DCE-405F-9046-6DE912409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1319957-918B-4BBC-B357-957813808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1DE83CE-D766-8ED7-A572-CC31A053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0" y="0"/>
            <a:ext cx="7810500" cy="5999018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cs-CZ" sz="7200" dirty="0"/>
              <a:t>Benefity koordinovaného přístupu pro klienty (a jejich rodiny)</a:t>
            </a:r>
            <a:endParaRPr lang="en-US" sz="7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5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71A9D2-8801-67AC-DB3E-E008242DD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Čitelnost systému podpory</a:t>
            </a:r>
          </a:p>
          <a:p>
            <a:r>
              <a:rPr lang="cs-CZ" dirty="0"/>
              <a:t>Přehlednost informací</a:t>
            </a:r>
          </a:p>
          <a:p>
            <a:r>
              <a:rPr lang="cs-CZ" dirty="0" err="1"/>
              <a:t>Nízkoprahovost</a:t>
            </a:r>
            <a:r>
              <a:rPr lang="cs-CZ" dirty="0"/>
              <a:t> sociální práce na obcích</a:t>
            </a:r>
          </a:p>
          <a:p>
            <a:r>
              <a:rPr lang="cs-CZ" dirty="0"/>
              <a:t>Rychlost a efektivita pomoci </a:t>
            </a:r>
          </a:p>
          <a:p>
            <a:r>
              <a:rPr lang="cs-CZ" dirty="0"/>
              <a:t>Zlepšení časové, místní a finanční dostupnosti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333" y="5625774"/>
            <a:ext cx="4158419" cy="764516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100"/>
              </a:spcAft>
              <a:buNone/>
            </a:pPr>
            <a:r>
              <a:rPr lang="cs-CZ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Koordinace sociální ochrany v praxi </a:t>
            </a:r>
            <a:r>
              <a:rPr lang="cs-CZ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cs-CZ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č. CZ.03.02.02/00/22_004/0001320.</a:t>
            </a:r>
          </a:p>
          <a:p>
            <a:endParaRPr lang="cs-CZ" dirty="0"/>
          </a:p>
        </p:txBody>
      </p:sp>
      <p:pic>
        <p:nvPicPr>
          <p:cNvPr id="63" name="Obrázek 62">
            <a:extLst>
              <a:ext uri="{FF2B5EF4-FFF2-40B4-BE49-F238E27FC236}">
                <a16:creationId xmlns:a16="http://schemas.microsoft.com/office/drawing/2014/main" id="{8E69AEB4-B4B1-2F78-5290-16F502A02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" y="364558"/>
            <a:ext cx="5760720" cy="9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488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FC8C144F35E74C9E8444AAF8B084F0" ma:contentTypeVersion="2" ma:contentTypeDescription="Vytvoří nový dokument" ma:contentTypeScope="" ma:versionID="220e0fc293e598b70e851677bfa8edcc">
  <xsd:schema xmlns:xsd="http://www.w3.org/2001/XMLSchema" xmlns:xs="http://www.w3.org/2001/XMLSchema" xmlns:p="http://schemas.microsoft.com/office/2006/metadata/properties" xmlns:ns2="dc17f594-1057-4337-8c5d-d2678663f599" targetNamespace="http://schemas.microsoft.com/office/2006/metadata/properties" ma:root="true" ma:fieldsID="12d3c6b4f938514c17a77784c2160f5c" ns2:_="">
    <xsd:import namespace="dc17f594-1057-4337-8c5d-d2678663f5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7f594-1057-4337-8c5d-d2678663f5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311AF8-208B-45F8-95E3-652A5B3F3ACC}"/>
</file>

<file path=customXml/itemProps2.xml><?xml version="1.0" encoding="utf-8"?>
<ds:datastoreItem xmlns:ds="http://schemas.openxmlformats.org/officeDocument/2006/customXml" ds:itemID="{EA622448-E4A1-4EB7-980F-B46222494191}"/>
</file>

<file path=customXml/itemProps3.xml><?xml version="1.0" encoding="utf-8"?>
<ds:datastoreItem xmlns:ds="http://schemas.openxmlformats.org/officeDocument/2006/customXml" ds:itemID="{22234FB2-B6FA-490F-929B-22E526C418AF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214</Words>
  <Application>Microsoft Office PowerPoint</Application>
  <PresentationFormat>Širokoúhlá obrazovka</PresentationFormat>
  <Paragraphs>26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Meiryo</vt:lpstr>
      <vt:lpstr>Corbel</vt:lpstr>
      <vt:lpstr>Times New Roman</vt:lpstr>
      <vt:lpstr>SketchLinesVTI</vt:lpstr>
      <vt:lpstr> Co může přinést koordinovaný přístup pro ORP – hlavní zjištění z expertních pracovních skupin</vt:lpstr>
      <vt:lpstr>Prezentace aplikace PowerPoint</vt:lpstr>
      <vt:lpstr>Benefity koordinovaného přístupu na ORP</vt:lpstr>
      <vt:lpstr>Benefity koordinovaného přístupu pro sociální pracovníky</vt:lpstr>
      <vt:lpstr>Benefity koordinovaného přístupu pro klienty (a jejich rodiny)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muže přinést koordinovaný přístup pro ORP dle dílčích výstupů KA1 z fokusních skupin</dc:title>
  <dc:creator>Mojžíšová Adéla doc. PhDr. Ph.D.</dc:creator>
  <cp:lastModifiedBy>Guth Viktor Ludvík Bc., DiS. (MPSV)</cp:lastModifiedBy>
  <cp:revision>11</cp:revision>
  <dcterms:created xsi:type="dcterms:W3CDTF">2023-09-17T18:41:24Z</dcterms:created>
  <dcterms:modified xsi:type="dcterms:W3CDTF">2023-12-22T17:23:04Z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0x01010031FC8C144F35E74C9E8444AAF8B084F0</vt:lpwstr>
  </property>
</Properties>
</file>