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7" r:id="rId5"/>
    <p:sldId id="278" r:id="rId6"/>
    <p:sldId id="285" r:id="rId7"/>
    <p:sldId id="286" r:id="rId8"/>
    <p:sldId id="289" r:id="rId9"/>
    <p:sldId id="290" r:id="rId10"/>
    <p:sldId id="299" r:id="rId11"/>
    <p:sldId id="291" r:id="rId12"/>
    <p:sldId id="292" r:id="rId13"/>
    <p:sldId id="293" r:id="rId14"/>
    <p:sldId id="294" r:id="rId15"/>
    <p:sldId id="295" r:id="rId16"/>
    <p:sldId id="297" r:id="rId17"/>
    <p:sldId id="296" r:id="rId18"/>
    <p:sldId id="298" r:id="rId1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66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43" autoAdjust="0"/>
    <p:restoredTop sz="90929"/>
  </p:normalViewPr>
  <p:slideViewPr>
    <p:cSldViewPr>
      <p:cViewPr varScale="1">
        <p:scale>
          <a:sx n="60" d="100"/>
          <a:sy n="60" d="100"/>
        </p:scale>
        <p:origin x="164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A168E9-49B6-4476-B54E-C9F9BD6492C0}" type="datetimeFigureOut">
              <a:rPr lang="cs-CZ" smtClean="0"/>
              <a:t>22.12.2023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30F57-7031-4E4D-9BA9-2A30C20EF0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42772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22829-879B-41AB-86DA-D9D3CFD50D0F}" type="datetimeFigureOut">
              <a:rPr lang="cs-CZ" smtClean="0"/>
              <a:t>22.12.2023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C7A34-D7D1-4B6A-9C41-4A0266E5A2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2081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C7A34-D7D1-4B6A-9C41-4A0266E5A24B}" type="slidenum">
              <a:rPr lang="cs-CZ" smtClean="0"/>
              <a:t>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15394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C7A34-D7D1-4B6A-9C41-4A0266E5A24B}" type="slidenum">
              <a:rPr lang="cs-CZ" smtClean="0"/>
              <a:t>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3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C7A34-D7D1-4B6A-9C41-4A0266E5A24B}" type="slidenum">
              <a:rPr lang="cs-CZ" smtClean="0"/>
              <a:t>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1100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C7A34-D7D1-4B6A-9C41-4A0266E5A24B}" type="slidenum">
              <a:rPr lang="cs-CZ" smtClean="0"/>
              <a:t>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2544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C7A34-D7D1-4B6A-9C41-4A0266E5A24B}" type="slidenum">
              <a:rPr lang="cs-CZ" smtClean="0"/>
              <a:t>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64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C7A34-D7D1-4B6A-9C41-4A0266E5A24B}" type="slidenum">
              <a:rPr lang="cs-CZ" smtClean="0"/>
              <a:t>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753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C7A34-D7D1-4B6A-9C41-4A0266E5A24B}" type="slidenum">
              <a:rPr lang="cs-CZ" smtClean="0"/>
              <a:t>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213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C7A34-D7D1-4B6A-9C41-4A0266E5A24B}" type="slidenum">
              <a:rPr lang="cs-CZ" smtClean="0"/>
              <a:t>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983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C7A34-D7D1-4B6A-9C41-4A0266E5A24B}" type="slidenum">
              <a:rPr lang="cs-CZ" smtClean="0"/>
              <a:t>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71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C7A34-D7D1-4B6A-9C41-4A0266E5A24B}" type="slidenum">
              <a:rPr lang="cs-CZ" smtClean="0"/>
              <a:t>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539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C7A34-D7D1-4B6A-9C41-4A0266E5A24B}" type="slidenum">
              <a:rPr lang="cs-CZ" smtClean="0"/>
              <a:t>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9128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C7A34-D7D1-4B6A-9C41-4A0266E5A24B}" type="slidenum">
              <a:rPr lang="cs-CZ" smtClean="0"/>
              <a:t>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127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C7A34-D7D1-4B6A-9C41-4A0266E5A24B}" type="slidenum">
              <a:rPr lang="cs-CZ" smtClean="0"/>
              <a:t>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0923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C7A34-D7D1-4B6A-9C41-4A0266E5A24B}" type="slidenum">
              <a:rPr lang="cs-CZ" smtClean="0"/>
              <a:t>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454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69859-B76B-4426-BE10-26D4C9416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92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5F549-380A-4EE7-ADCB-C02EA9E78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10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CBCD9-B312-43B4-973D-EF0A6714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0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33057-F68C-462B-BA9A-AE29505D0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1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FA37F-F8BD-4072-AF33-BECF3826C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9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267D9-F116-4E77-A298-090B25E26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0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69519-EE81-4E9A-A89E-8C613074B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5CECF-4355-4AAD-8A1D-1EC4B738B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02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3B31C-CCFA-44AB-8B36-3B10B7A0B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3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B0A6A-5B73-4E2E-91CA-81DE44A21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9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80CEE-79D0-4928-8656-E6C883C3D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26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D27CF45-C1EC-48B2-A195-5F2CB4E3D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jaroslava.sibravova@mpsv.cz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www.facebook.cz/budmeprofi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56792" y="2204864"/>
            <a:ext cx="6443600" cy="2160240"/>
          </a:xfrm>
        </p:spPr>
        <p:txBody>
          <a:bodyPr/>
          <a:lstStyle/>
          <a:p>
            <a:pPr algn="l"/>
            <a:r>
              <a:rPr lang="cs-CZ" sz="3200" dirty="0">
                <a:solidFill>
                  <a:srgbClr val="000099"/>
                </a:solidFill>
              </a:rPr>
              <a:t>Projekt </a:t>
            </a:r>
            <a:br>
              <a:rPr lang="cs-CZ" sz="3200" dirty="0">
                <a:solidFill>
                  <a:srgbClr val="000099"/>
                </a:solidFill>
              </a:rPr>
            </a:br>
            <a:r>
              <a:rPr lang="cs-CZ" sz="3200" dirty="0">
                <a:solidFill>
                  <a:srgbClr val="000099"/>
                </a:solidFill>
                <a:effectLst/>
                <a:ea typeface="Times New Roman" panose="02020603050405020304" pitchFamily="18" charset="0"/>
              </a:rPr>
              <a:t>Koordinace sociální ochrany v praxi</a:t>
            </a:r>
            <a:br>
              <a:rPr lang="cs-CZ" sz="3200" dirty="0">
                <a:solidFill>
                  <a:srgbClr val="000099"/>
                </a:solidFill>
              </a:rPr>
            </a:br>
            <a:endParaRPr lang="cs-CZ" sz="3200" dirty="0">
              <a:solidFill>
                <a:srgbClr val="000099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99792" y="5589240"/>
            <a:ext cx="6192688" cy="1008112"/>
          </a:xfrm>
          <a:solidFill>
            <a:schemeClr val="bg1"/>
          </a:solidFill>
          <a:ln w="28575">
            <a:noFill/>
          </a:ln>
        </p:spPr>
        <p:txBody>
          <a:bodyPr/>
          <a:lstStyle/>
          <a:p>
            <a:pPr>
              <a:defRPr/>
            </a:pPr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Realizace</a:t>
            </a:r>
          </a:p>
          <a:p>
            <a:pPr>
              <a:defRPr/>
            </a:pPr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2023 – 2025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A8BD7DA8-5B99-A218-E1AE-17186BF4A0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60648"/>
            <a:ext cx="5760720" cy="98171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1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3">
            <a:extLst>
              <a:ext uri="{FF2B5EF4-FFF2-40B4-BE49-F238E27FC236}">
                <a16:creationId xmlns:a16="http://schemas.microsoft.com/office/drawing/2014/main" id="{38B51F61-FE36-4996-8D55-38CAA12D5B4D}"/>
              </a:ext>
            </a:extLst>
          </p:cNvPr>
          <p:cNvSpPr txBox="1">
            <a:spLocks/>
          </p:cNvSpPr>
          <p:nvPr/>
        </p:nvSpPr>
        <p:spPr bwMode="auto">
          <a:xfrm>
            <a:off x="6525980" y="116632"/>
            <a:ext cx="287055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cs-CZ" sz="3200" u="sng" kern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Spolupráce </a:t>
            </a:r>
            <a:br>
              <a:rPr lang="cs-CZ" sz="3200" u="sng" kern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u="sng" kern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obcí</a:t>
            </a:r>
          </a:p>
        </p:txBody>
      </p:sp>
      <p:sp>
        <p:nvSpPr>
          <p:cNvPr id="7" name="Zástupný obsah 1">
            <a:extLst>
              <a:ext uri="{FF2B5EF4-FFF2-40B4-BE49-F238E27FC236}">
                <a16:creationId xmlns:a16="http://schemas.microsoft.com/office/drawing/2014/main" id="{66AAB824-4696-4552-AF8B-8E42F082D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92696"/>
            <a:ext cx="7772400" cy="5760640"/>
          </a:xfrm>
        </p:spPr>
        <p:txBody>
          <a:bodyPr/>
          <a:lstStyle/>
          <a:p>
            <a:pPr marL="0" lvl="0" indent="0">
              <a:lnSpc>
                <a:spcPct val="106000"/>
              </a:lnSpc>
              <a:buNone/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 přípravě modelu koordinace</a:t>
            </a:r>
            <a:endParaRPr lang="cs-CZ" sz="18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tvorba modelu z jednání v ORP a v pracovní skupině spolu se zástupci dalších ORP: jak má koordinace podpory fungovat, pro jakou cílovou skupinu, jaký je současný stav a kam se realizací projektu potřebuje ORP posunout </a:t>
            </a:r>
          </a:p>
          <a:p>
            <a:pPr marL="457200" lvl="1" indent="0">
              <a:lnSpc>
                <a:spcPct val="106000"/>
              </a:lnSpc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4- denní školení (plus jeden den online)</a:t>
            </a:r>
          </a:p>
          <a:p>
            <a:pPr marL="457200" lvl="1" indent="0">
              <a:lnSpc>
                <a:spcPct val="106000"/>
              </a:lnSpc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model zavádění koordinované podpory bude vytvořený na míru pro každou zapojenou obec</a:t>
            </a:r>
          </a:p>
          <a:p>
            <a:pPr marL="457200" lvl="1" indent="0">
              <a:lnSpc>
                <a:spcPct val="106000"/>
              </a:lnSpc>
              <a:buNone/>
            </a:pP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model koordinace bude řešit implementaci koordinovaného přístupu na konkrétní domluvené cílové skupině či tématu</a:t>
            </a:r>
          </a:p>
          <a:p>
            <a:pPr marL="457200" lvl="1" indent="0">
              <a:lnSpc>
                <a:spcPct val="106000"/>
              </a:lnSpc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model koordinace bude připravený v podobě k pilotnímu ověření ve vaší obci</a:t>
            </a:r>
          </a:p>
          <a:p>
            <a:pPr marL="457200" lvl="1" indent="0">
              <a:lnSpc>
                <a:spcPct val="106000"/>
              </a:lnSpc>
              <a:buNone/>
            </a:pP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 indent="0">
              <a:lnSpc>
                <a:spcPct val="106000"/>
              </a:lnSpc>
              <a:buNone/>
            </a:pP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642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1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3">
            <a:extLst>
              <a:ext uri="{FF2B5EF4-FFF2-40B4-BE49-F238E27FC236}">
                <a16:creationId xmlns:a16="http://schemas.microsoft.com/office/drawing/2014/main" id="{38B51F61-FE36-4996-8D55-38CAA12D5B4D}"/>
              </a:ext>
            </a:extLst>
          </p:cNvPr>
          <p:cNvSpPr txBox="1">
            <a:spLocks/>
          </p:cNvSpPr>
          <p:nvPr/>
        </p:nvSpPr>
        <p:spPr bwMode="auto">
          <a:xfrm>
            <a:off x="6525980" y="116632"/>
            <a:ext cx="287055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cs-CZ" sz="3200" u="sng" kern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Spolupráce </a:t>
            </a:r>
            <a:br>
              <a:rPr lang="cs-CZ" sz="3200" u="sng" kern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u="sng" kern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obcí</a:t>
            </a:r>
          </a:p>
        </p:txBody>
      </p:sp>
      <p:sp>
        <p:nvSpPr>
          <p:cNvPr id="7" name="Zástupný obsah 1">
            <a:extLst>
              <a:ext uri="{FF2B5EF4-FFF2-40B4-BE49-F238E27FC236}">
                <a16:creationId xmlns:a16="http://schemas.microsoft.com/office/drawing/2014/main" id="{66AAB824-4696-4552-AF8B-8E42F082D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92696"/>
            <a:ext cx="7772400" cy="5760640"/>
          </a:xfrm>
        </p:spPr>
        <p:txBody>
          <a:bodyPr/>
          <a:lstStyle/>
          <a:p>
            <a:pPr marL="0" indent="0" algn="l">
              <a:buNone/>
            </a:pPr>
            <a:endParaRPr lang="cs-CZ" sz="1800" dirty="0">
              <a:solidFill>
                <a:srgbClr val="1A1A1A"/>
              </a:solidFill>
              <a:latin typeface="IBMPlexMono"/>
            </a:endParaRPr>
          </a:p>
          <a:p>
            <a:pPr marL="457200" lvl="1" indent="0">
              <a:lnSpc>
                <a:spcPct val="106000"/>
              </a:lnSpc>
              <a:buNone/>
            </a:pP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cs-CZ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 pilotování modelu koordinace a zavádění do praxe</a:t>
            </a:r>
          </a:p>
          <a:p>
            <a:pPr marL="0" lvl="0" indent="0">
              <a:lnSpc>
                <a:spcPct val="106000"/>
              </a:lnSpc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implementace modelu koordinace do praxe konkrétního ORP</a:t>
            </a:r>
          </a:p>
          <a:p>
            <a:pPr marL="457200" lvl="1" indent="0">
              <a:lnSpc>
                <a:spcPct val="106000"/>
              </a:lnSpc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postupuje od úrovně klientského případu (vztah sociální pracovník a klient) cestou tvorby sítě pomoci kolem klienta přes spolupráci odborů obce (dle zaměření cílové skupiny či tématu), směrem vně z úřadu k poskytovatelům sociálních, zdravotních služeb, vzdělávacích institucí, úřadu práce (dle zaměření cílové skupiny či tématu)</a:t>
            </a:r>
          </a:p>
          <a:p>
            <a:pPr marL="457200" lvl="1" indent="0">
              <a:lnSpc>
                <a:spcPct val="106000"/>
              </a:lnSpc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pilotování za podpory vzdělávacích aktivit a pracovních setkání řešících podporu, průběh a podmínky pilotáže – určené pro širší týmy v ORP</a:t>
            </a:r>
          </a:p>
          <a:p>
            <a:pPr marL="457200" lvl="1" indent="0">
              <a:lnSpc>
                <a:spcPct val="106000"/>
              </a:lnSpc>
              <a:buNone/>
            </a:pP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234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1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3">
            <a:extLst>
              <a:ext uri="{FF2B5EF4-FFF2-40B4-BE49-F238E27FC236}">
                <a16:creationId xmlns:a16="http://schemas.microsoft.com/office/drawing/2014/main" id="{38B51F61-FE36-4996-8D55-38CAA12D5B4D}"/>
              </a:ext>
            </a:extLst>
          </p:cNvPr>
          <p:cNvSpPr txBox="1">
            <a:spLocks/>
          </p:cNvSpPr>
          <p:nvPr/>
        </p:nvSpPr>
        <p:spPr bwMode="auto">
          <a:xfrm>
            <a:off x="6525980" y="116632"/>
            <a:ext cx="287055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cs-CZ" sz="3200" u="sng" kern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Spolupráce </a:t>
            </a:r>
            <a:br>
              <a:rPr lang="cs-CZ" sz="3200" u="sng" kern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u="sng" kern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obcí</a:t>
            </a:r>
          </a:p>
        </p:txBody>
      </p:sp>
      <p:sp>
        <p:nvSpPr>
          <p:cNvPr id="7" name="Zástupný obsah 1">
            <a:extLst>
              <a:ext uri="{FF2B5EF4-FFF2-40B4-BE49-F238E27FC236}">
                <a16:creationId xmlns:a16="http://schemas.microsoft.com/office/drawing/2014/main" id="{66AAB824-4696-4552-AF8B-8E42F082D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92696"/>
            <a:ext cx="7772400" cy="5760640"/>
          </a:xfrm>
        </p:spPr>
        <p:txBody>
          <a:bodyPr/>
          <a:lstStyle/>
          <a:p>
            <a:pPr marL="0" indent="0" algn="l">
              <a:buNone/>
            </a:pPr>
            <a:endParaRPr lang="cs-CZ" sz="1800" dirty="0">
              <a:solidFill>
                <a:srgbClr val="1A1A1A"/>
              </a:solidFill>
              <a:latin typeface="IBMPlexMono"/>
            </a:endParaRPr>
          </a:p>
          <a:p>
            <a:pPr marL="457200" lvl="1" indent="0">
              <a:lnSpc>
                <a:spcPct val="106000"/>
              </a:lnSpc>
              <a:buNone/>
            </a:pP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cs-CZ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 monitorování a vyhodnocování</a:t>
            </a:r>
          </a:p>
          <a:p>
            <a:pPr marL="0" lvl="0" indent="0">
              <a:lnSpc>
                <a:spcPct val="106000"/>
              </a:lnSpc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zkušenosti, dobrá praxe, limity i nejistoty budou základem pro zpracování metodických materiálů, doporučení </a:t>
            </a:r>
          </a:p>
          <a:p>
            <a:pPr marL="457200" lvl="1" indent="0">
              <a:lnSpc>
                <a:spcPct val="106000"/>
              </a:lnSpc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 poznatky z praxe implementace bude pracováno již v průběhu pilotáže</a:t>
            </a:r>
          </a:p>
          <a:p>
            <a:pPr marL="457200" lvl="1" indent="0">
              <a:lnSpc>
                <a:spcPct val="106000"/>
              </a:lnSpc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bude zahrnovat monitorování a hodnocení dopadů na klienta, na práci sociálního pracovníka, na spolupráci uvnitř úřadu i vně úřadu</a:t>
            </a:r>
          </a:p>
          <a:p>
            <a:pPr marL="457200" lvl="1" indent="0">
              <a:lnSpc>
                <a:spcPct val="106000"/>
              </a:lnSpc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monitorování bude průběžné, po celou dobu pilotáže, a to interním týmem projektu i externími evaluátory.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302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1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3">
            <a:extLst>
              <a:ext uri="{FF2B5EF4-FFF2-40B4-BE49-F238E27FC236}">
                <a16:creationId xmlns:a16="http://schemas.microsoft.com/office/drawing/2014/main" id="{38B51F61-FE36-4996-8D55-38CAA12D5B4D}"/>
              </a:ext>
            </a:extLst>
          </p:cNvPr>
          <p:cNvSpPr txBox="1">
            <a:spLocks/>
          </p:cNvSpPr>
          <p:nvPr/>
        </p:nvSpPr>
        <p:spPr bwMode="auto">
          <a:xfrm>
            <a:off x="6525980" y="116632"/>
            <a:ext cx="287055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cs-CZ" sz="3200" u="sng" kern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koordinace</a:t>
            </a:r>
          </a:p>
        </p:txBody>
      </p:sp>
      <p:sp>
        <p:nvSpPr>
          <p:cNvPr id="7" name="Zástupný obsah 1">
            <a:extLst>
              <a:ext uri="{FF2B5EF4-FFF2-40B4-BE49-F238E27FC236}">
                <a16:creationId xmlns:a16="http://schemas.microsoft.com/office/drawing/2014/main" id="{66AAB824-4696-4552-AF8B-8E42F082D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92696"/>
            <a:ext cx="7772400" cy="5760640"/>
          </a:xfrm>
        </p:spPr>
        <p:txBody>
          <a:bodyPr/>
          <a:lstStyle/>
          <a:p>
            <a:pPr marL="0" indent="0" algn="l">
              <a:buNone/>
            </a:pPr>
            <a:endParaRPr lang="cs-CZ" sz="1800" dirty="0">
              <a:solidFill>
                <a:srgbClr val="1A1A1A"/>
              </a:solidFill>
              <a:latin typeface="IBMPlexMono"/>
            </a:endParaRPr>
          </a:p>
          <a:p>
            <a:pPr marL="457200" lvl="1" indent="0">
              <a:lnSpc>
                <a:spcPct val="106000"/>
              </a:lnSpc>
              <a:buNone/>
            </a:pP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110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Obsah</a:t>
            </a:r>
            <a:endParaRPr lang="cs-CZ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28600" lvl="0" indent="-22860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Úvod do problematiky koordinované péče na obcích – proč je KP na obcích (ORP) důležitá</a:t>
            </a:r>
            <a:r>
              <a:rPr lang="cs-CZ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r>
              <a:rPr lang="cs-CZ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cs-CZ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+mj-lt"/>
              <a:buAutoNum type="arabicPeriod"/>
            </a:pPr>
            <a:r>
              <a:rPr lang="cs-CZ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Koordinovaná péče na obcích a její význam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cs-CZ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Vymezení používaných pojmů  </a:t>
            </a:r>
          </a:p>
          <a:p>
            <a:pPr marL="457200" lvl="1" indent="0" algn="just">
              <a:buNone/>
            </a:pPr>
            <a:endParaRPr lang="cs-CZ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28600" lvl="0" indent="-228600" algn="just">
              <a:buFont typeface="+mj-lt"/>
              <a:buAutoNum type="arabicPeriod"/>
            </a:pPr>
            <a:r>
              <a:rPr lang="cs-CZ" sz="1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Charakteristika ORP</a:t>
            </a:r>
            <a:r>
              <a:rPr lang="cs-CZ" sz="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cs-CZ" sz="11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+mj-lt"/>
              <a:buAutoNum type="arabicPeriod"/>
            </a:pPr>
            <a:r>
              <a:rPr lang="cs-CZ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Velikost ORP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cs-CZ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Specifika sociální práce v ORP</a:t>
            </a:r>
          </a:p>
          <a:p>
            <a:pPr marL="742950" lvl="1" indent="-285750" algn="just">
              <a:spcAft>
                <a:spcPts val="1100"/>
              </a:spcAft>
              <a:buFont typeface="+mj-lt"/>
              <a:buAutoNum type="arabicPeriod"/>
            </a:pPr>
            <a:r>
              <a:rPr lang="cs-CZ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Personální zabezpečení koordinované péče na ORP (počty klientských případů)</a:t>
            </a:r>
          </a:p>
          <a:p>
            <a:pPr marL="228600" lvl="0" indent="-22860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Téma pilotáže</a:t>
            </a:r>
            <a:r>
              <a:rPr lang="cs-CZ" sz="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 </a:t>
            </a:r>
            <a:endParaRPr lang="cs-CZ" sz="11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28600" lvl="0" indent="-22860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Současný stav</a:t>
            </a:r>
            <a:r>
              <a:rPr lang="cs-CZ" sz="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 </a:t>
            </a:r>
            <a:endParaRPr lang="cs-CZ" sz="11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28600" indent="-228600" algn="just">
              <a:spcAft>
                <a:spcPts val="1100"/>
              </a:spcAft>
              <a:buFont typeface="+mj-lt"/>
              <a:buAutoNum type="arabicPeriod"/>
            </a:pPr>
            <a:r>
              <a:rPr lang="cs-CZ" sz="1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Cílový stav</a:t>
            </a:r>
            <a:r>
              <a:rPr lang="cs-CZ" sz="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 </a:t>
            </a:r>
            <a:r>
              <a:rPr lang="cs-CZ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cs-CZ" sz="11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28600" indent="-228600" algn="just">
              <a:spcAft>
                <a:spcPts val="1100"/>
              </a:spcAft>
              <a:buFont typeface="+mj-lt"/>
              <a:buAutoNum type="arabicPeriod"/>
            </a:pPr>
            <a:r>
              <a:rPr lang="cs-CZ" sz="1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Harmonogram pilotáže</a:t>
            </a:r>
            <a:r>
              <a:rPr lang="cs-CZ" sz="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 </a:t>
            </a:r>
            <a:endParaRPr lang="cs-CZ" sz="11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28600" lvl="0" indent="-22860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Aktéři</a:t>
            </a:r>
            <a:r>
              <a:rPr lang="cs-CZ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 </a:t>
            </a:r>
            <a:r>
              <a:rPr lang="cs-CZ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742950" lvl="1" indent="-28575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Koordinátor </a:t>
            </a:r>
          </a:p>
          <a:p>
            <a:pPr marL="742950" lvl="1" indent="-28575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Aktéři uvnitř úřadu – vč. důvodů a podoby zapojení  </a:t>
            </a:r>
          </a:p>
          <a:p>
            <a:pPr marL="742950" lvl="1" indent="-28575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Aktéři vně úřadu – vč. důvodů a podoby zapojení</a:t>
            </a:r>
          </a:p>
        </p:txBody>
      </p:sp>
    </p:spTree>
    <p:extLst>
      <p:ext uri="{BB962C8B-B14F-4D97-AF65-F5344CB8AC3E}">
        <p14:creationId xmlns:p14="http://schemas.microsoft.com/office/powerpoint/2010/main" val="4033570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1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3">
            <a:extLst>
              <a:ext uri="{FF2B5EF4-FFF2-40B4-BE49-F238E27FC236}">
                <a16:creationId xmlns:a16="http://schemas.microsoft.com/office/drawing/2014/main" id="{38B51F61-FE36-4996-8D55-38CAA12D5B4D}"/>
              </a:ext>
            </a:extLst>
          </p:cNvPr>
          <p:cNvSpPr txBox="1">
            <a:spLocks/>
          </p:cNvSpPr>
          <p:nvPr/>
        </p:nvSpPr>
        <p:spPr bwMode="auto">
          <a:xfrm>
            <a:off x="6525980" y="116632"/>
            <a:ext cx="287055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cs-CZ" sz="3200" u="sng" kern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koordinace</a:t>
            </a:r>
          </a:p>
        </p:txBody>
      </p:sp>
      <p:sp>
        <p:nvSpPr>
          <p:cNvPr id="7" name="Zástupný obsah 1">
            <a:extLst>
              <a:ext uri="{FF2B5EF4-FFF2-40B4-BE49-F238E27FC236}">
                <a16:creationId xmlns:a16="http://schemas.microsoft.com/office/drawing/2014/main" id="{66AAB824-4696-4552-AF8B-8E42F082D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92696"/>
            <a:ext cx="7772400" cy="5760640"/>
          </a:xfrm>
        </p:spPr>
        <p:txBody>
          <a:bodyPr/>
          <a:lstStyle/>
          <a:p>
            <a:pPr marL="0" indent="0" algn="l">
              <a:buNone/>
            </a:pPr>
            <a:endParaRPr lang="cs-CZ" sz="1800" dirty="0">
              <a:solidFill>
                <a:srgbClr val="1A1A1A"/>
              </a:solidFill>
              <a:latin typeface="IBMPlexMono"/>
            </a:endParaRPr>
          </a:p>
          <a:p>
            <a:pPr marL="457200" lvl="1" indent="0">
              <a:lnSpc>
                <a:spcPct val="106000"/>
              </a:lnSpc>
              <a:buNone/>
            </a:pP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110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Obsah</a:t>
            </a:r>
            <a:endParaRPr lang="cs-CZ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28600" lvl="0" indent="-22860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8"/>
            </a:pPr>
            <a:r>
              <a:rPr lang="cs-CZ" sz="1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Průběh pilotáže</a:t>
            </a:r>
          </a:p>
          <a:p>
            <a:pPr marL="1143000" lvl="2" indent="-22860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Krok 1</a:t>
            </a:r>
          </a:p>
          <a:p>
            <a:pPr marL="1143000" lvl="2" indent="-22860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Krok 2 …..</a:t>
            </a:r>
          </a:p>
          <a:p>
            <a:pPr marL="914400" lvl="2" indent="0" algn="l">
              <a:lnSpc>
                <a:spcPct val="107000"/>
              </a:lnSpc>
              <a:spcAft>
                <a:spcPts val="800"/>
              </a:spcAft>
              <a:buNone/>
            </a:pPr>
            <a:endParaRPr lang="cs-CZ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28600" lvl="0" indent="-22860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9"/>
            </a:pPr>
            <a:r>
              <a:rPr lang="cs-CZ" sz="1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Sdílení informací mezi aktéry </a:t>
            </a:r>
            <a:r>
              <a:rPr lang="cs-CZ" sz="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lvl="0" indent="0" algn="l">
              <a:lnSpc>
                <a:spcPct val="107000"/>
              </a:lnSpc>
              <a:spcAft>
                <a:spcPts val="800"/>
              </a:spcAft>
              <a:buNone/>
            </a:pPr>
            <a:endParaRPr lang="cs-CZ" sz="1100" b="1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lvl="0" indent="0" algn="l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10. Potřeby a požadavky úspěšné pilotáže </a:t>
            </a:r>
          </a:p>
          <a:p>
            <a:pPr marL="0" lvl="0" indent="0" algn="l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 </a:t>
            </a:r>
            <a:endParaRPr lang="cs-CZ" sz="1100" b="1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28600" lvl="0" indent="-22860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11"/>
            </a:pPr>
            <a:r>
              <a:rPr lang="cs-CZ" sz="1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Rizika realizace a jejich eliminace</a:t>
            </a:r>
            <a:r>
              <a:rPr lang="cs-CZ" sz="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lvl="0" indent="0" algn="l">
              <a:lnSpc>
                <a:spcPct val="107000"/>
              </a:lnSpc>
              <a:spcAft>
                <a:spcPts val="800"/>
              </a:spcAft>
              <a:buNone/>
            </a:pPr>
            <a:endParaRPr lang="cs-CZ" sz="8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28600" lvl="0" indent="-22860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12"/>
            </a:pPr>
            <a:r>
              <a:rPr lang="cs-CZ" sz="1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Evaluace a vyhodnocení pilotáže</a:t>
            </a:r>
            <a:r>
              <a:rPr lang="cs-CZ" sz="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 </a:t>
            </a:r>
            <a:endParaRPr lang="cs-CZ" sz="11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2" algn="l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cs-CZ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Hodnotící nástroje</a:t>
            </a:r>
          </a:p>
          <a:p>
            <a:pPr lvl="2" algn="l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cs-CZ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Sledovaná kritéria</a:t>
            </a:r>
          </a:p>
          <a:p>
            <a:pPr lvl="2" algn="l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Sběr dat</a:t>
            </a:r>
          </a:p>
        </p:txBody>
      </p:sp>
    </p:spTree>
    <p:extLst>
      <p:ext uri="{BB962C8B-B14F-4D97-AF65-F5344CB8AC3E}">
        <p14:creationId xmlns:p14="http://schemas.microsoft.com/office/powerpoint/2010/main" val="806858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3">
            <a:extLst>
              <a:ext uri="{FF2B5EF4-FFF2-40B4-BE49-F238E27FC236}">
                <a16:creationId xmlns:a16="http://schemas.microsoft.com/office/drawing/2014/main" id="{38B51F61-FE36-4996-8D55-38CAA12D5B4D}"/>
              </a:ext>
            </a:extLst>
          </p:cNvPr>
          <p:cNvSpPr txBox="1">
            <a:spLocks/>
          </p:cNvSpPr>
          <p:nvPr/>
        </p:nvSpPr>
        <p:spPr bwMode="auto">
          <a:xfrm>
            <a:off x="6525980" y="116632"/>
            <a:ext cx="287055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cs-CZ" sz="3200" u="sng" kern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Otázky </a:t>
            </a:r>
            <a:br>
              <a:rPr lang="cs-CZ" sz="3200" u="sng" kern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u="sng" kern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projektu</a:t>
            </a:r>
          </a:p>
        </p:txBody>
      </p:sp>
      <p:sp>
        <p:nvSpPr>
          <p:cNvPr id="7" name="Zástupný obsah 1">
            <a:extLst>
              <a:ext uri="{FF2B5EF4-FFF2-40B4-BE49-F238E27FC236}">
                <a16:creationId xmlns:a16="http://schemas.microsoft.com/office/drawing/2014/main" id="{66AAB824-4696-4552-AF8B-8E42F082D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92696"/>
            <a:ext cx="7772400" cy="5760640"/>
          </a:xfrm>
        </p:spPr>
        <p:txBody>
          <a:bodyPr/>
          <a:lstStyle/>
          <a:p>
            <a:pPr marL="0" indent="0" algn="l">
              <a:buNone/>
            </a:pPr>
            <a:endParaRPr lang="cs-CZ" sz="1800" dirty="0">
              <a:solidFill>
                <a:srgbClr val="1A1A1A"/>
              </a:solidFill>
              <a:latin typeface="IBMPlexMono"/>
            </a:endParaRPr>
          </a:p>
          <a:p>
            <a:pPr marL="457200" lvl="1" indent="0">
              <a:lnSpc>
                <a:spcPct val="106000"/>
              </a:lnSpc>
              <a:buNone/>
            </a:pP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l">
              <a:buNone/>
            </a:pPr>
            <a:endParaRPr lang="cs-CZ" sz="120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endParaRPr lang="cs-CZ" sz="120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endParaRPr lang="cs-CZ" sz="160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endParaRPr lang="cs-CZ" sz="1600" dirty="0">
              <a:solidFill>
                <a:srgbClr val="1A1A1A"/>
              </a:solidFill>
              <a:latin typeface="IBMPlexMono"/>
            </a:endParaRPr>
          </a:p>
          <a:p>
            <a:pPr marL="0" indent="0" algn="ctr">
              <a:buNone/>
            </a:pPr>
            <a:r>
              <a:rPr lang="cs-CZ" sz="2800" dirty="0">
                <a:solidFill>
                  <a:srgbClr val="000066"/>
                </a:solidFill>
                <a:latin typeface="IBMPlexMono"/>
              </a:rPr>
              <a:t>TĚŠÍME SE NA SPOLUPRÁCI</a:t>
            </a:r>
          </a:p>
          <a:p>
            <a:pPr marL="0" indent="0" algn="ctr">
              <a:buNone/>
            </a:pPr>
            <a:endParaRPr lang="cs-CZ" sz="1600" dirty="0">
              <a:solidFill>
                <a:srgbClr val="FF0000"/>
              </a:solidFill>
              <a:latin typeface="IBMPlexMono"/>
            </a:endParaRPr>
          </a:p>
          <a:p>
            <a:pPr marL="0" indent="0">
              <a:buNone/>
            </a:pPr>
            <a:endParaRPr lang="cs-CZ" sz="1600" dirty="0">
              <a:latin typeface="IBMPlexMono"/>
            </a:endParaRPr>
          </a:p>
          <a:p>
            <a:pPr marL="0" indent="0">
              <a:buNone/>
            </a:pPr>
            <a:r>
              <a:rPr lang="cs-CZ" sz="1600" dirty="0">
                <a:latin typeface="IBMPlexMono"/>
              </a:rPr>
              <a:t>Mgr. et Mgr. Jaroslava Šibravová   		</a:t>
            </a:r>
            <a:r>
              <a:rPr lang="cs-CZ" sz="1600" dirty="0">
                <a:solidFill>
                  <a:srgbClr val="002060"/>
                </a:solidFill>
                <a:latin typeface="IBMPlexMon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jaroslava.sibravova@mpsv.cz</a:t>
            </a:r>
            <a:endParaRPr lang="cs-CZ" sz="1600" dirty="0">
              <a:solidFill>
                <a:srgbClr val="002060"/>
              </a:solidFill>
              <a:latin typeface="IBMPlexMono"/>
            </a:endParaRPr>
          </a:p>
          <a:p>
            <a:pPr marL="0" indent="0" algn="ctr">
              <a:buNone/>
            </a:pPr>
            <a:endParaRPr lang="cs-CZ" sz="1600" u="sng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cs-CZ" sz="1600" u="sng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r>
              <a:rPr lang="cs-CZ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www.facebook.cz/budmeprofi</a:t>
            </a:r>
            <a:endParaRPr lang="cs-CZ" sz="1600" dirty="0">
              <a:latin typeface="IBMPlexMono"/>
            </a:endParaRPr>
          </a:p>
          <a:p>
            <a:pPr marL="0" indent="0" algn="ctr">
              <a:spcAft>
                <a:spcPts val="1100"/>
              </a:spcAft>
              <a:buNone/>
            </a:pPr>
            <a:endParaRPr lang="cs-CZ" sz="11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1100"/>
              </a:spcAft>
              <a:buNone/>
            </a:pPr>
            <a:endParaRPr lang="cs-CZ" sz="11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Koordinace sociální ochrany v praxi –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</a:t>
            </a: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číslo: CZ.03.02.02/00/22_004/0001320</a:t>
            </a:r>
          </a:p>
          <a:p>
            <a:pPr marL="0" indent="0" algn="ctr">
              <a:buNone/>
              <a:defRPr/>
            </a:pP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1100"/>
              </a:spcAft>
              <a:buNone/>
            </a:pPr>
            <a:endParaRPr lang="cs-CZ" sz="11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3" name="Obrázek 62">
            <a:extLst>
              <a:ext uri="{FF2B5EF4-FFF2-40B4-BE49-F238E27FC236}">
                <a16:creationId xmlns:a16="http://schemas.microsoft.com/office/drawing/2014/main" id="{DF8E79F8-8201-CCF9-6161-D9BFA173CD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6288" y="201841"/>
            <a:ext cx="5760720" cy="98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130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1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444208" y="332656"/>
            <a:ext cx="2606824" cy="1179984"/>
          </a:xfrm>
        </p:spPr>
        <p:txBody>
          <a:bodyPr/>
          <a:lstStyle/>
          <a:p>
            <a:r>
              <a:rPr lang="cs-CZ" sz="3200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projektu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58F523C-8527-408B-B1D6-A56F8E218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92696"/>
            <a:ext cx="7772400" cy="5403304"/>
          </a:xfrm>
        </p:spPr>
        <p:txBody>
          <a:bodyPr/>
          <a:lstStyle/>
          <a:p>
            <a:pPr marL="0" indent="0"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500" dirty="0">
                <a:latin typeface="Calibri" panose="020F0502020204030204" pitchFamily="34" charset="0"/>
                <a:cs typeface="Times New Roman" panose="02020603050405020304" pitchFamily="18" charset="0"/>
              </a:rPr>
              <a:t>Podpora změn </a:t>
            </a:r>
            <a:r>
              <a:rPr lang="cs-CZ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současného poskytování sociální ochrany</a:t>
            </a:r>
          </a:p>
          <a:p>
            <a:pPr marL="0" indent="0">
              <a:buNone/>
            </a:pPr>
            <a:endParaRPr lang="cs-CZ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Zavedení a podpora koordinace do procesu zajištění pomoci občanům na úrovni ORP</a:t>
            </a:r>
          </a:p>
          <a:p>
            <a:pPr marL="0" indent="0">
              <a:buNone/>
            </a:pPr>
            <a:endParaRPr lang="cs-CZ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Využití přínosů </a:t>
            </a:r>
            <a:r>
              <a:rPr lang="cs-CZ" sz="2500" dirty="0">
                <a:latin typeface="Calibri" panose="020F0502020204030204" pitchFamily="34" charset="0"/>
                <a:cs typeface="Times New Roman" panose="02020603050405020304" pitchFamily="18" charset="0"/>
              </a:rPr>
              <a:t>koordinovaného přístupu při řešení nepříznivých životních situací občanů s mnohačetnými problémy</a:t>
            </a:r>
          </a:p>
          <a:p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034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1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3">
            <a:extLst>
              <a:ext uri="{FF2B5EF4-FFF2-40B4-BE49-F238E27FC236}">
                <a16:creationId xmlns:a16="http://schemas.microsoft.com/office/drawing/2014/main" id="{F78BA5E4-F92D-4816-8C12-E4B75BC03718}"/>
              </a:ext>
            </a:extLst>
          </p:cNvPr>
          <p:cNvSpPr txBox="1">
            <a:spLocks/>
          </p:cNvSpPr>
          <p:nvPr/>
        </p:nvSpPr>
        <p:spPr bwMode="auto">
          <a:xfrm>
            <a:off x="6444208" y="116632"/>
            <a:ext cx="260682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cs-CZ" sz="3200" u="sng" kern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Důvody pro realizaci</a:t>
            </a:r>
          </a:p>
        </p:txBody>
      </p:sp>
      <p:sp>
        <p:nvSpPr>
          <p:cNvPr id="7" name="Zástupný obsah 1">
            <a:extLst>
              <a:ext uri="{FF2B5EF4-FFF2-40B4-BE49-F238E27FC236}">
                <a16:creationId xmlns:a16="http://schemas.microsoft.com/office/drawing/2014/main" id="{54612C31-7A79-454E-9259-B44E27AD9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92696"/>
            <a:ext cx="7772400" cy="5616624"/>
          </a:xfrm>
        </p:spPr>
        <p:txBody>
          <a:bodyPr/>
          <a:lstStyle/>
          <a:p>
            <a:r>
              <a:rPr lang="cs-CZ" sz="25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Hospodárnost </a:t>
            </a:r>
            <a:r>
              <a:rPr lang="cs-CZ" sz="25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řešení případu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úspora času - občan „neobíhá“ se stejnými informacemi různá místa v systému, pracovníci nezjišťují informace duplicitně</a:t>
            </a:r>
          </a:p>
          <a:p>
            <a:pPr marL="0" indent="0">
              <a:buNone/>
            </a:pP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úspora financí - omezení čerpání podpory na více místech, pracovníci „obslouží“ více klientů  </a:t>
            </a:r>
          </a:p>
          <a:p>
            <a:pPr marL="0" indent="0">
              <a:buNone/>
            </a:pPr>
            <a:endParaRPr lang="cs-CZ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5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Přenos i</a:t>
            </a:r>
            <a:r>
              <a:rPr lang="cs-CZ" sz="25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nformací z ter</a:t>
            </a:r>
            <a:r>
              <a:rPr lang="cs-CZ" sz="25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énu </a:t>
            </a:r>
          </a:p>
          <a:p>
            <a:pPr marL="0" indent="0">
              <a:buNone/>
            </a:pPr>
            <a:r>
              <a:rPr lang="cs-CZ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koordinace </a:t>
            </a:r>
            <a:r>
              <a:rPr lang="cs-CZ" sz="2500" dirty="0">
                <a:latin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rychlý </a:t>
            </a:r>
            <a:r>
              <a:rPr lang="cs-CZ" sz="2500" dirty="0">
                <a:latin typeface="Calibri" panose="020F0502020204030204" pitchFamily="34" charset="0"/>
                <a:cs typeface="Times New Roman" panose="02020603050405020304" pitchFamily="18" charset="0"/>
              </a:rPr>
              <a:t>zdroj informací o fungování systému, dírách i duplicitách v něm</a:t>
            </a:r>
          </a:p>
          <a:p>
            <a:pPr marL="0" indent="0">
              <a:buNone/>
            </a:pPr>
            <a:r>
              <a:rPr lang="cs-CZ" sz="2500" dirty="0">
                <a:latin typeface="Calibri" panose="020F0502020204030204" pitchFamily="34" charset="0"/>
                <a:cs typeface="Times New Roman" panose="02020603050405020304" pitchFamily="18" charset="0"/>
              </a:rPr>
              <a:t>	b) koordinace = pomocník pro obce, kraje, MPSV při plánování fungování systému sociálních služeb a tvorbě rozpočtů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221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1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3">
            <a:extLst>
              <a:ext uri="{FF2B5EF4-FFF2-40B4-BE49-F238E27FC236}">
                <a16:creationId xmlns:a16="http://schemas.microsoft.com/office/drawing/2014/main" id="{38B51F61-FE36-4996-8D55-38CAA12D5B4D}"/>
              </a:ext>
            </a:extLst>
          </p:cNvPr>
          <p:cNvSpPr txBox="1">
            <a:spLocks/>
          </p:cNvSpPr>
          <p:nvPr/>
        </p:nvSpPr>
        <p:spPr bwMode="auto">
          <a:xfrm>
            <a:off x="6444208" y="116632"/>
            <a:ext cx="260682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cs-CZ" sz="3200" u="sng" kern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 </a:t>
            </a:r>
            <a:br>
              <a:rPr lang="cs-CZ" sz="3200" u="sng" kern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u="sng" kern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praxe</a:t>
            </a:r>
          </a:p>
        </p:txBody>
      </p:sp>
      <p:sp>
        <p:nvSpPr>
          <p:cNvPr id="7" name="Zástupný obsah 1">
            <a:extLst>
              <a:ext uri="{FF2B5EF4-FFF2-40B4-BE49-F238E27FC236}">
                <a16:creationId xmlns:a16="http://schemas.microsoft.com/office/drawing/2014/main" id="{66AAB824-4696-4552-AF8B-8E42F082D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92696"/>
            <a:ext cx="7772400" cy="5760640"/>
          </a:xfrm>
        </p:spPr>
        <p:txBody>
          <a:bodyPr/>
          <a:lstStyle/>
          <a:p>
            <a:pPr marL="0" indent="0" algn="ctr">
              <a:buNone/>
            </a:pP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Klientka - paní Bára</a:t>
            </a:r>
          </a:p>
          <a:p>
            <a:pPr marL="0" indent="0" algn="ctr">
              <a:buNone/>
            </a:pPr>
            <a:endParaRPr lang="cs-CZ" sz="1800" b="0" i="0" u="none" strike="noStrike" baseline="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r>
              <a:rPr lang="pt-BR" sz="1800" b="0" i="0" u="none" strike="noStrike" baseline="0" dirty="0">
                <a:solidFill>
                  <a:srgbClr val="1A1A1A"/>
                </a:solidFill>
                <a:latin typeface="IBMPlexMono"/>
              </a:rPr>
              <a:t>Práce s </a:t>
            </a: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klientem </a:t>
            </a:r>
            <a:r>
              <a:rPr lang="pt-BR" sz="1800" b="0" i="0" u="none" strike="noStrike" baseline="0" dirty="0">
                <a:solidFill>
                  <a:srgbClr val="1A1A1A"/>
                </a:solidFill>
                <a:latin typeface="IBMPlexMono"/>
              </a:rPr>
              <a:t>se d</a:t>
            </a: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á</a:t>
            </a:r>
            <a:r>
              <a:rPr lang="pt-BR" sz="1800" b="0" i="0" u="none" strike="noStrike" baseline="0" dirty="0">
                <a:solidFill>
                  <a:srgbClr val="1A1A1A"/>
                </a:solidFill>
                <a:latin typeface="IBMPlexMono"/>
              </a:rPr>
              <a:t> rozdělit do tří fází -</a:t>
            </a:r>
          </a:p>
          <a:p>
            <a:pPr marL="0" indent="0" algn="l">
              <a:buNone/>
            </a:pP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	a) Screening problémů klienta, zjišťování potřebnosti </a:t>
            </a:r>
          </a:p>
          <a:p>
            <a:pPr marL="0" indent="0" algn="l">
              <a:buNone/>
            </a:pPr>
            <a:r>
              <a:rPr lang="cs-CZ" sz="1800" dirty="0">
                <a:solidFill>
                  <a:srgbClr val="1A1A1A"/>
                </a:solidFill>
                <a:latin typeface="IBMPlexMono"/>
              </a:rPr>
              <a:t>	b</a:t>
            </a: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) Práce na řešení klientových problémů</a:t>
            </a:r>
          </a:p>
          <a:p>
            <a:pPr marL="0" indent="0" algn="l">
              <a:buNone/>
            </a:pPr>
            <a:r>
              <a:rPr lang="cs-CZ" sz="1800" dirty="0">
                <a:solidFill>
                  <a:srgbClr val="1A1A1A"/>
                </a:solidFill>
                <a:latin typeface="IBMPlexMono"/>
              </a:rPr>
              <a:t>	c) Předání klienta jiné organizaci </a:t>
            </a:r>
          </a:p>
          <a:p>
            <a:pPr marL="0" indent="0" algn="ctr">
              <a:buNone/>
            </a:pPr>
            <a:r>
              <a:rPr lang="cs-CZ" sz="1800" dirty="0">
                <a:solidFill>
                  <a:srgbClr val="FF0000"/>
                </a:solidFill>
                <a:latin typeface="IBMPlexMono"/>
              </a:rPr>
              <a:t>Pokud systém </a:t>
            </a:r>
            <a:r>
              <a:rPr lang="cs-CZ" sz="1800" b="0" i="0" u="none" strike="noStrike" baseline="0" dirty="0">
                <a:solidFill>
                  <a:srgbClr val="FF0000"/>
                </a:solidFill>
                <a:latin typeface="IBMPlexMono"/>
              </a:rPr>
              <a:t>nefunguje dobře, často se pro klienta dokola opakují fáze A- C, samotná podpora není poskytnuta.</a:t>
            </a:r>
          </a:p>
          <a:p>
            <a:pPr marL="0" indent="0" algn="ctr">
              <a:buNone/>
            </a:pPr>
            <a:endParaRPr lang="cs-CZ" sz="1800" b="0" i="0" u="none" strike="noStrike" baseline="0" dirty="0">
              <a:solidFill>
                <a:srgbClr val="FF0000"/>
              </a:solidFill>
              <a:latin typeface="IBMPlexMono"/>
            </a:endParaRPr>
          </a:p>
          <a:p>
            <a:pPr marL="0" indent="0" algn="ctr">
              <a:buNone/>
            </a:pP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Zjišťování oprávněnosti podpory</a:t>
            </a:r>
          </a:p>
          <a:p>
            <a:pPr marL="0" indent="0" algn="ctr">
              <a:buNone/>
            </a:pP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 </a:t>
            </a:r>
          </a:p>
          <a:p>
            <a:pPr marL="0" indent="0" algn="ctr">
              <a:buNone/>
            </a:pP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Pokud se v šetření ukáže, že klient není "to </a:t>
            </a:r>
            <a:r>
              <a:rPr lang="pl-PL" sz="1800" b="0" i="0" u="none" strike="noStrike" baseline="0" dirty="0">
                <a:solidFill>
                  <a:srgbClr val="1A1A1A"/>
                </a:solidFill>
                <a:latin typeface="IBMPlexMono"/>
              </a:rPr>
              <a:t>pravé" pro organizaci a pomoct mu má někdo další, </a:t>
            </a: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je přeposlán jinam, kde se často proces screeningu a šetření opakuje.</a:t>
            </a:r>
          </a:p>
          <a:p>
            <a:pPr marL="0" indent="0" algn="ctr">
              <a:buNone/>
            </a:pPr>
            <a:endParaRPr lang="cs-CZ" sz="1800" dirty="0">
              <a:solidFill>
                <a:srgbClr val="1A1A1A"/>
              </a:solidFill>
              <a:latin typeface="IBMPlexMono"/>
            </a:endParaRPr>
          </a:p>
          <a:p>
            <a:pPr marL="0" indent="0" algn="ctr">
              <a:buNone/>
            </a:pP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Časově, finančně a administrativně náročná část agendy organizací</a:t>
            </a:r>
          </a:p>
          <a:p>
            <a:pPr marL="0" indent="0" algn="ctr">
              <a:buNone/>
            </a:pPr>
            <a:endParaRPr lang="cs-CZ" sz="1800" dirty="0">
              <a:solidFill>
                <a:srgbClr val="1A1A1A"/>
              </a:solidFill>
              <a:latin typeface="IBMPlexMono"/>
            </a:endParaRPr>
          </a:p>
          <a:p>
            <a:pPr marL="0" indent="0" algn="ctr">
              <a:buNone/>
            </a:pPr>
            <a:r>
              <a:rPr lang="cs-CZ" sz="1800" dirty="0">
                <a:solidFill>
                  <a:srgbClr val="1A1A1A"/>
                </a:solidFill>
                <a:latin typeface="IBMPlexMono"/>
              </a:rPr>
              <a:t>Řešením je koordinovaný přístup</a:t>
            </a:r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9C8CB5AA-32C9-40B3-9236-FB2B13C50256}"/>
              </a:ext>
            </a:extLst>
          </p:cNvPr>
          <p:cNvSpPr/>
          <p:nvPr/>
        </p:nvSpPr>
        <p:spPr>
          <a:xfrm>
            <a:off x="4329684" y="3977680"/>
            <a:ext cx="4846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CB83FA55-50B6-4DD4-9EEB-29133B724F98}"/>
              </a:ext>
            </a:extLst>
          </p:cNvPr>
          <p:cNvSpPr/>
          <p:nvPr/>
        </p:nvSpPr>
        <p:spPr>
          <a:xfrm>
            <a:off x="4329684" y="5157192"/>
            <a:ext cx="4846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lů 9">
            <a:extLst>
              <a:ext uri="{FF2B5EF4-FFF2-40B4-BE49-F238E27FC236}">
                <a16:creationId xmlns:a16="http://schemas.microsoft.com/office/drawing/2014/main" id="{C721D11C-A3EC-4112-9965-1885AD5F0272}"/>
              </a:ext>
            </a:extLst>
          </p:cNvPr>
          <p:cNvSpPr/>
          <p:nvPr/>
        </p:nvSpPr>
        <p:spPr>
          <a:xfrm>
            <a:off x="4329684" y="5817770"/>
            <a:ext cx="4846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15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1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3">
            <a:extLst>
              <a:ext uri="{FF2B5EF4-FFF2-40B4-BE49-F238E27FC236}">
                <a16:creationId xmlns:a16="http://schemas.microsoft.com/office/drawing/2014/main" id="{38B51F61-FE36-4996-8D55-38CAA12D5B4D}"/>
              </a:ext>
            </a:extLst>
          </p:cNvPr>
          <p:cNvSpPr txBox="1">
            <a:spLocks/>
          </p:cNvSpPr>
          <p:nvPr/>
        </p:nvSpPr>
        <p:spPr bwMode="auto">
          <a:xfrm>
            <a:off x="6525980" y="116632"/>
            <a:ext cx="287055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cs-CZ" sz="3200" u="sng" kern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Obsah projektu</a:t>
            </a:r>
          </a:p>
        </p:txBody>
      </p:sp>
      <p:sp>
        <p:nvSpPr>
          <p:cNvPr id="7" name="Zástupný obsah 1">
            <a:extLst>
              <a:ext uri="{FF2B5EF4-FFF2-40B4-BE49-F238E27FC236}">
                <a16:creationId xmlns:a16="http://schemas.microsoft.com/office/drawing/2014/main" id="{66AAB824-4696-4552-AF8B-8E42F082D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92696"/>
            <a:ext cx="7772400" cy="5760640"/>
          </a:xfrm>
        </p:spPr>
        <p:txBody>
          <a:bodyPr/>
          <a:lstStyle/>
          <a:p>
            <a:pPr marL="0" indent="0" algn="ctr">
              <a:buNone/>
            </a:pPr>
            <a:endParaRPr lang="cs-CZ" sz="1800" b="0" i="0" u="none" strike="noStrike" baseline="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r>
              <a:rPr lang="cs-CZ" sz="1800" u="sng" dirty="0">
                <a:solidFill>
                  <a:srgbClr val="1A1A1A"/>
                </a:solidFill>
                <a:latin typeface="IBMPlexMono"/>
              </a:rPr>
              <a:t>1. Vytvoření modelu koordinace pro zavedení do praxe na úrovni ORP</a:t>
            </a:r>
            <a:endParaRPr lang="pt-BR" sz="1800" b="0" i="0" u="sng" strike="noStrike" baseline="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	a) zapojení odborníků/expertů na case management</a:t>
            </a:r>
          </a:p>
          <a:p>
            <a:pPr marL="0" indent="0" algn="l">
              <a:buNone/>
            </a:pPr>
            <a:r>
              <a:rPr lang="cs-CZ" sz="1800" dirty="0">
                <a:solidFill>
                  <a:srgbClr val="1A1A1A"/>
                </a:solidFill>
                <a:latin typeface="IBMPlexMono"/>
              </a:rPr>
              <a:t>	b</a:t>
            </a: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) spolupráce s klíčovými aktéry změny zapojeného ORP</a:t>
            </a:r>
          </a:p>
          <a:p>
            <a:pPr marL="0" indent="0" algn="l">
              <a:buNone/>
            </a:pPr>
            <a:r>
              <a:rPr lang="cs-CZ" sz="1800" dirty="0">
                <a:solidFill>
                  <a:srgbClr val="1A1A1A"/>
                </a:solidFill>
                <a:latin typeface="IBMPlexMono"/>
              </a:rPr>
              <a:t>	c) model řekne – co, kdy, kde, jak a s čím </a:t>
            </a:r>
            <a:endParaRPr lang="cs-CZ" sz="1800" b="0" i="0" u="none" strike="noStrike" baseline="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endParaRPr lang="cs-CZ" sz="1800" i="1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r>
              <a:rPr lang="cs-CZ" sz="1800" u="sng" dirty="0">
                <a:solidFill>
                  <a:srgbClr val="1A1A1A"/>
                </a:solidFill>
                <a:latin typeface="IBMPlexMono"/>
              </a:rPr>
              <a:t>2. Proškolení aktérů zapojených do procesu změny </a:t>
            </a:r>
            <a:endParaRPr lang="pt-BR" sz="1800" b="0" i="0" u="sng" strike="noStrike" baseline="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	a) intenzivní a průběžné </a:t>
            </a:r>
          </a:p>
          <a:p>
            <a:pPr marL="0" indent="0" algn="l">
              <a:buNone/>
            </a:pPr>
            <a:r>
              <a:rPr lang="cs-CZ" sz="1800" dirty="0">
                <a:solidFill>
                  <a:srgbClr val="1A1A1A"/>
                </a:solidFill>
                <a:latin typeface="IBMPlexMono"/>
              </a:rPr>
              <a:t>	b</a:t>
            </a: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) tematicky zaměřené – podstata koordinace, znalosti, dovednosti </a:t>
            </a:r>
          </a:p>
          <a:p>
            <a:pPr marL="0" indent="0" algn="l">
              <a:buNone/>
            </a:pPr>
            <a:r>
              <a:rPr lang="cs-CZ" sz="1800" dirty="0">
                <a:solidFill>
                  <a:srgbClr val="1A1A1A"/>
                </a:solidFill>
                <a:latin typeface="IBMPlexMono"/>
              </a:rPr>
              <a:t>	c) pro týmy z řad ORP i jednotlivce</a:t>
            </a:r>
          </a:p>
          <a:p>
            <a:pPr marL="0" indent="0" algn="l">
              <a:buNone/>
            </a:pPr>
            <a:endParaRPr lang="cs-CZ" sz="180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r>
              <a:rPr lang="cs-CZ" sz="1800" u="sng" dirty="0">
                <a:solidFill>
                  <a:srgbClr val="1A1A1A"/>
                </a:solidFill>
                <a:latin typeface="IBMPlexMono"/>
              </a:rPr>
              <a:t>3. Podpora zavedení koordinace do praxe </a:t>
            </a:r>
            <a:endParaRPr lang="pt-BR" sz="1800" b="0" i="0" u="sng" strike="noStrike" baseline="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	a) s využitím vytvořeného modelu koordinace </a:t>
            </a:r>
          </a:p>
          <a:p>
            <a:pPr marL="0" indent="0" algn="l">
              <a:buNone/>
            </a:pPr>
            <a:r>
              <a:rPr lang="cs-CZ" sz="1800" dirty="0">
                <a:solidFill>
                  <a:srgbClr val="1A1A1A"/>
                </a:solidFill>
                <a:latin typeface="IBMPlexMono"/>
              </a:rPr>
              <a:t>	b</a:t>
            </a: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) za podpory </a:t>
            </a:r>
            <a:r>
              <a:rPr lang="cs-CZ" sz="1800" dirty="0">
                <a:solidFill>
                  <a:srgbClr val="1A1A1A"/>
                </a:solidFill>
                <a:latin typeface="IBMPlexMono"/>
              </a:rPr>
              <a:t>expertního týmu složeného z odborníků na téma</a:t>
            </a:r>
            <a:endParaRPr lang="cs-CZ" sz="1800" b="0" i="0" u="none" strike="noStrike" baseline="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r>
              <a:rPr lang="cs-CZ" sz="1800" dirty="0">
                <a:solidFill>
                  <a:srgbClr val="1A1A1A"/>
                </a:solidFill>
                <a:latin typeface="IBMPlexMono"/>
              </a:rPr>
              <a:t>	c) od procesu tvorby modelu po zavedení koordinace v praxi</a:t>
            </a:r>
          </a:p>
          <a:p>
            <a:pPr marL="0" indent="0" algn="l">
              <a:buNone/>
            </a:pPr>
            <a:endParaRPr lang="cs-CZ" sz="1800" dirty="0">
              <a:solidFill>
                <a:srgbClr val="1A1A1A"/>
              </a:solidFill>
              <a:latin typeface="IBMPlexMono"/>
            </a:endParaRPr>
          </a:p>
        </p:txBody>
      </p:sp>
    </p:spTree>
    <p:extLst>
      <p:ext uri="{BB962C8B-B14F-4D97-AF65-F5344CB8AC3E}">
        <p14:creationId xmlns:p14="http://schemas.microsoft.com/office/powerpoint/2010/main" val="1508297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1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3">
            <a:extLst>
              <a:ext uri="{FF2B5EF4-FFF2-40B4-BE49-F238E27FC236}">
                <a16:creationId xmlns:a16="http://schemas.microsoft.com/office/drawing/2014/main" id="{38B51F61-FE36-4996-8D55-38CAA12D5B4D}"/>
              </a:ext>
            </a:extLst>
          </p:cNvPr>
          <p:cNvSpPr txBox="1">
            <a:spLocks/>
          </p:cNvSpPr>
          <p:nvPr/>
        </p:nvSpPr>
        <p:spPr bwMode="auto">
          <a:xfrm>
            <a:off x="6525980" y="116632"/>
            <a:ext cx="287055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cs-CZ" sz="3200" u="sng" kern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Obsah projektu</a:t>
            </a:r>
          </a:p>
        </p:txBody>
      </p:sp>
      <p:sp>
        <p:nvSpPr>
          <p:cNvPr id="7" name="Zástupný obsah 1">
            <a:extLst>
              <a:ext uri="{FF2B5EF4-FFF2-40B4-BE49-F238E27FC236}">
                <a16:creationId xmlns:a16="http://schemas.microsoft.com/office/drawing/2014/main" id="{66AAB824-4696-4552-AF8B-8E42F082D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92696"/>
            <a:ext cx="7772400" cy="5760640"/>
          </a:xfrm>
        </p:spPr>
        <p:txBody>
          <a:bodyPr/>
          <a:lstStyle/>
          <a:p>
            <a:pPr marL="0" indent="0" algn="ctr">
              <a:buNone/>
            </a:pPr>
            <a:endParaRPr lang="cs-CZ" sz="1800" b="0" i="0" u="none" strike="noStrike" baseline="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r>
              <a:rPr lang="cs-CZ" sz="1800" u="sng" dirty="0">
                <a:solidFill>
                  <a:srgbClr val="1A1A1A"/>
                </a:solidFill>
                <a:latin typeface="IBMPlexMono"/>
              </a:rPr>
              <a:t>4. Průběžné hodnocení procesu zavádění koordinace do praxe</a:t>
            </a:r>
            <a:endParaRPr lang="pt-BR" sz="1800" b="0" i="0" u="sng" strike="noStrike" baseline="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	a) sledování a průběžné hodnocení realizované změny</a:t>
            </a:r>
          </a:p>
          <a:p>
            <a:pPr marL="0" indent="0" algn="l">
              <a:buNone/>
            </a:pPr>
            <a:r>
              <a:rPr lang="cs-CZ" sz="1800" dirty="0">
                <a:solidFill>
                  <a:srgbClr val="1A1A1A"/>
                </a:solidFill>
                <a:latin typeface="IBMPlexMono"/>
              </a:rPr>
              <a:t>	b</a:t>
            </a: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) hloubkové hodnocení až na úrovni kazuistik klientů</a:t>
            </a:r>
          </a:p>
          <a:p>
            <a:pPr marL="0" indent="0" algn="l">
              <a:buNone/>
            </a:pPr>
            <a:r>
              <a:rPr lang="cs-CZ" sz="1800" dirty="0">
                <a:solidFill>
                  <a:srgbClr val="1A1A1A"/>
                </a:solidFill>
                <a:latin typeface="IBMPlexMono"/>
              </a:rPr>
              <a:t>	c) podpora reagující na průběžné výsledky hodnocení </a:t>
            </a:r>
            <a:endParaRPr lang="cs-CZ" sz="1800" b="0" i="0" u="none" strike="noStrike" baseline="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endParaRPr lang="cs-CZ" sz="1800" i="1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r>
              <a:rPr lang="cs-CZ" sz="1800" u="sng" dirty="0">
                <a:solidFill>
                  <a:srgbClr val="1A1A1A"/>
                </a:solidFill>
                <a:latin typeface="IBMPlexMono"/>
              </a:rPr>
              <a:t>5. Zpracování doporučení a podpůrných materiálů pro další rozvoj </a:t>
            </a:r>
            <a:endParaRPr lang="pt-BR" sz="1800" b="0" i="0" u="sng" strike="noStrike" baseline="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	a) pro další využití na úrovni ORP, krajů i MPSV</a:t>
            </a:r>
          </a:p>
          <a:p>
            <a:pPr marL="0" indent="0" algn="l">
              <a:buNone/>
            </a:pPr>
            <a:r>
              <a:rPr lang="cs-CZ" sz="1800" dirty="0">
                <a:solidFill>
                  <a:srgbClr val="1A1A1A"/>
                </a:solidFill>
                <a:latin typeface="IBMPlexMono"/>
              </a:rPr>
              <a:t>	b</a:t>
            </a: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) písemná doporučení a manuály – jak zavádět, jak vzdělávat,</a:t>
            </a:r>
          </a:p>
          <a:p>
            <a:pPr marL="0" indent="0" algn="l">
              <a:buNone/>
            </a:pPr>
            <a:r>
              <a:rPr lang="cs-CZ" sz="1800" dirty="0">
                <a:solidFill>
                  <a:srgbClr val="1A1A1A"/>
                </a:solidFill>
                <a:latin typeface="IBMPlexMono"/>
              </a:rPr>
              <a:t>	     jak upravit legislativu a strategické dokumenty</a:t>
            </a:r>
            <a:endParaRPr lang="cs-CZ" sz="1800" b="0" i="0" u="none" strike="noStrike" baseline="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r>
              <a:rPr lang="cs-CZ" sz="1800" dirty="0">
                <a:solidFill>
                  <a:srgbClr val="1A1A1A"/>
                </a:solidFill>
                <a:latin typeface="IBMPlexMono"/>
              </a:rPr>
              <a:t>	c) vytvoření návodů a postupů, jak zavádět i po skončení projektu</a:t>
            </a:r>
          </a:p>
          <a:p>
            <a:pPr marL="0" indent="0" algn="l">
              <a:buNone/>
            </a:pPr>
            <a:endParaRPr lang="cs-CZ" sz="180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r>
              <a:rPr lang="cs-CZ" sz="1800" u="sng" dirty="0">
                <a:solidFill>
                  <a:srgbClr val="1A1A1A"/>
                </a:solidFill>
                <a:latin typeface="IBMPlexMono"/>
              </a:rPr>
              <a:t>6. Rozšiřování povědomí a osvěta v tématu koordinace a case managementu</a:t>
            </a:r>
            <a:endParaRPr lang="pt-BR" sz="1800" b="0" i="0" u="sng" strike="noStrike" baseline="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	a) otevření tématu komplexně a v celé šíři</a:t>
            </a:r>
          </a:p>
          <a:p>
            <a:pPr marL="0" indent="0" algn="l">
              <a:buNone/>
            </a:pPr>
            <a:r>
              <a:rPr lang="cs-CZ" sz="1800" dirty="0">
                <a:solidFill>
                  <a:srgbClr val="1A1A1A"/>
                </a:solidFill>
                <a:latin typeface="IBMPlexMono"/>
              </a:rPr>
              <a:t>	b</a:t>
            </a: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) pro odbornou veřejnost, zástupce měst a obcí, metodiky, atd. </a:t>
            </a:r>
          </a:p>
          <a:p>
            <a:pPr marL="0" indent="0" algn="l">
              <a:buNone/>
            </a:pPr>
            <a:r>
              <a:rPr lang="cs-CZ" sz="1800" dirty="0">
                <a:solidFill>
                  <a:srgbClr val="1A1A1A"/>
                </a:solidFill>
                <a:latin typeface="IBMPlexMono"/>
              </a:rPr>
              <a:t>	c) odborná fóra, články v odborném tisku, weby</a:t>
            </a:r>
          </a:p>
          <a:p>
            <a:pPr marL="0" indent="0" algn="l">
              <a:buNone/>
            </a:pPr>
            <a:endParaRPr lang="cs-CZ" sz="1800" dirty="0">
              <a:solidFill>
                <a:srgbClr val="1A1A1A"/>
              </a:solidFill>
              <a:latin typeface="IBMPlexMono"/>
            </a:endParaRPr>
          </a:p>
        </p:txBody>
      </p:sp>
    </p:spTree>
    <p:extLst>
      <p:ext uri="{BB962C8B-B14F-4D97-AF65-F5344CB8AC3E}">
        <p14:creationId xmlns:p14="http://schemas.microsoft.com/office/powerpoint/2010/main" val="1207087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1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3">
            <a:extLst>
              <a:ext uri="{FF2B5EF4-FFF2-40B4-BE49-F238E27FC236}">
                <a16:creationId xmlns:a16="http://schemas.microsoft.com/office/drawing/2014/main" id="{38B51F61-FE36-4996-8D55-38CAA12D5B4D}"/>
              </a:ext>
            </a:extLst>
          </p:cNvPr>
          <p:cNvSpPr txBox="1">
            <a:spLocks/>
          </p:cNvSpPr>
          <p:nvPr/>
        </p:nvSpPr>
        <p:spPr bwMode="auto">
          <a:xfrm>
            <a:off x="6525980" y="116632"/>
            <a:ext cx="287055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cs-CZ" sz="3200" u="sng" kern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Obsah projektu</a:t>
            </a:r>
          </a:p>
        </p:txBody>
      </p:sp>
      <p:sp>
        <p:nvSpPr>
          <p:cNvPr id="7" name="Zástupný obsah 1">
            <a:extLst>
              <a:ext uri="{FF2B5EF4-FFF2-40B4-BE49-F238E27FC236}">
                <a16:creationId xmlns:a16="http://schemas.microsoft.com/office/drawing/2014/main" id="{66AAB824-4696-4552-AF8B-8E42F082D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92696"/>
            <a:ext cx="7772400" cy="5760640"/>
          </a:xfrm>
        </p:spPr>
        <p:txBody>
          <a:bodyPr/>
          <a:lstStyle/>
          <a:p>
            <a:pPr marL="0" indent="0" algn="ctr">
              <a:buNone/>
            </a:pPr>
            <a:endParaRPr lang="cs-CZ" sz="1800" b="0" i="0" u="none" strike="noStrike" baseline="0" dirty="0">
              <a:solidFill>
                <a:srgbClr val="1A1A1A"/>
              </a:solidFill>
              <a:latin typeface="IBMPlexMono"/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002060"/>
                </a:solidFill>
                <a:latin typeface="IBMPlexMono"/>
              </a:rPr>
              <a:t>Podpora pro žadatele výzvy č. 03_22_009 Podpora sociální práce</a:t>
            </a:r>
          </a:p>
          <a:p>
            <a:pPr marL="0" indent="0" algn="l">
              <a:buNone/>
            </a:pPr>
            <a:endParaRPr lang="cs-CZ" sz="180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r>
              <a:rPr lang="cs-CZ" sz="1800" u="sng" dirty="0">
                <a:solidFill>
                  <a:srgbClr val="1A1A1A"/>
                </a:solidFill>
                <a:latin typeface="IBMPlexMono"/>
              </a:rPr>
              <a:t>1. Proškolení zapojených aktérů</a:t>
            </a:r>
            <a:endParaRPr lang="pt-BR" sz="1800" b="0" i="0" u="sng" strike="noStrike" baseline="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	a) intenzivní a průběžné </a:t>
            </a:r>
          </a:p>
          <a:p>
            <a:pPr marL="0" indent="0" algn="l">
              <a:buNone/>
            </a:pPr>
            <a:r>
              <a:rPr lang="cs-CZ" sz="1800" dirty="0">
                <a:solidFill>
                  <a:srgbClr val="1A1A1A"/>
                </a:solidFill>
                <a:latin typeface="IBMPlexMono"/>
              </a:rPr>
              <a:t>	b</a:t>
            </a: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) tematicky zaměřené – podstata koordinace, znalosti, dovednosti </a:t>
            </a:r>
          </a:p>
          <a:p>
            <a:pPr marL="0" indent="0" algn="l">
              <a:buNone/>
            </a:pPr>
            <a:r>
              <a:rPr lang="cs-CZ" sz="1800" dirty="0">
                <a:solidFill>
                  <a:srgbClr val="1A1A1A"/>
                </a:solidFill>
                <a:latin typeface="IBMPlexMono"/>
              </a:rPr>
              <a:t>	c) pro týmy z řad ORP i jednotlivce</a:t>
            </a:r>
          </a:p>
          <a:p>
            <a:pPr marL="0" indent="0" algn="l">
              <a:buNone/>
            </a:pPr>
            <a:endParaRPr lang="cs-CZ" sz="180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r>
              <a:rPr lang="cs-CZ" sz="1800" u="sng" dirty="0">
                <a:solidFill>
                  <a:srgbClr val="1A1A1A"/>
                </a:solidFill>
                <a:latin typeface="IBMPlexMono"/>
              </a:rPr>
              <a:t>2. Podpora zavedení koordinace do praxe </a:t>
            </a:r>
            <a:endParaRPr lang="pt-BR" sz="1800" b="0" i="0" u="sng" strike="noStrike" baseline="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r>
              <a:rPr lang="cs-CZ" sz="1800" dirty="0">
                <a:solidFill>
                  <a:srgbClr val="1A1A1A"/>
                </a:solidFill>
                <a:latin typeface="IBMPlexMono"/>
              </a:rPr>
              <a:t>	a</a:t>
            </a: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) za podpory </a:t>
            </a:r>
            <a:r>
              <a:rPr lang="cs-CZ" sz="1800" dirty="0">
                <a:solidFill>
                  <a:srgbClr val="1A1A1A"/>
                </a:solidFill>
                <a:latin typeface="IBMPlexMono"/>
              </a:rPr>
              <a:t>expertního týmu složeného z odborníků na téma</a:t>
            </a:r>
            <a:endParaRPr lang="cs-CZ" sz="1800" b="0" i="0" u="none" strike="noStrike" baseline="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r>
              <a:rPr lang="cs-CZ" sz="1800" dirty="0">
                <a:solidFill>
                  <a:srgbClr val="1A1A1A"/>
                </a:solidFill>
                <a:latin typeface="IBMPlexMono"/>
              </a:rPr>
              <a:t>	b) konzultace </a:t>
            </a:r>
          </a:p>
          <a:p>
            <a:pPr marL="0" indent="0" algn="l">
              <a:buNone/>
            </a:pPr>
            <a:endParaRPr lang="cs-CZ" sz="180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r>
              <a:rPr lang="cs-CZ" sz="1800" u="sng" dirty="0">
                <a:solidFill>
                  <a:srgbClr val="1A1A1A"/>
                </a:solidFill>
                <a:latin typeface="IBMPlexMono"/>
              </a:rPr>
              <a:t>3. Hodnocení procesu zavádění koordinace do praxe</a:t>
            </a:r>
            <a:endParaRPr lang="pt-BR" sz="1800" b="0" i="0" u="sng" strike="noStrike" baseline="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	a) zpracování podkladů hodnocení procesu</a:t>
            </a:r>
          </a:p>
          <a:p>
            <a:pPr marL="0" indent="0" algn="l">
              <a:buNone/>
            </a:pPr>
            <a:r>
              <a:rPr lang="cs-CZ" sz="1800" dirty="0">
                <a:solidFill>
                  <a:srgbClr val="1A1A1A"/>
                </a:solidFill>
                <a:latin typeface="IBMPlexMono"/>
              </a:rPr>
              <a:t>	b</a:t>
            </a:r>
            <a:r>
              <a:rPr lang="cs-CZ" sz="1800" b="0" i="0" u="none" strike="noStrike" baseline="0" dirty="0">
                <a:solidFill>
                  <a:srgbClr val="1A1A1A"/>
                </a:solidFill>
                <a:latin typeface="IBMPlexMono"/>
              </a:rPr>
              <a:t>) porovnání mezi zapojenými obcemi projektu a žadateli výzvy</a:t>
            </a:r>
          </a:p>
          <a:p>
            <a:pPr marL="0" indent="0" algn="l">
              <a:buNone/>
            </a:pPr>
            <a:endParaRPr lang="cs-CZ" sz="1800" b="0" i="0" u="none" strike="noStrike" baseline="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endParaRPr lang="cs-CZ" sz="1800" b="0" i="0" u="none" strike="noStrike" baseline="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r>
              <a:rPr lang="cs-CZ" sz="1800" dirty="0">
                <a:solidFill>
                  <a:srgbClr val="1A1A1A"/>
                </a:solidFill>
                <a:latin typeface="IBMPlexMono"/>
              </a:rPr>
              <a:t>	</a:t>
            </a:r>
            <a:endParaRPr lang="cs-CZ" sz="1800" b="0" i="0" u="none" strike="noStrike" baseline="0" dirty="0">
              <a:solidFill>
                <a:srgbClr val="1A1A1A"/>
              </a:solidFill>
              <a:latin typeface="IBMPlexMono"/>
            </a:endParaRPr>
          </a:p>
          <a:p>
            <a:pPr marL="0" indent="0" algn="l">
              <a:buNone/>
            </a:pPr>
            <a:endParaRPr lang="cs-CZ" sz="1800" dirty="0">
              <a:solidFill>
                <a:srgbClr val="1A1A1A"/>
              </a:solidFill>
              <a:latin typeface="IBMPlexMono"/>
            </a:endParaRPr>
          </a:p>
        </p:txBody>
      </p:sp>
    </p:spTree>
    <p:extLst>
      <p:ext uri="{BB962C8B-B14F-4D97-AF65-F5344CB8AC3E}">
        <p14:creationId xmlns:p14="http://schemas.microsoft.com/office/powerpoint/2010/main" val="2348927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1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3">
            <a:extLst>
              <a:ext uri="{FF2B5EF4-FFF2-40B4-BE49-F238E27FC236}">
                <a16:creationId xmlns:a16="http://schemas.microsoft.com/office/drawing/2014/main" id="{38B51F61-FE36-4996-8D55-38CAA12D5B4D}"/>
              </a:ext>
            </a:extLst>
          </p:cNvPr>
          <p:cNvSpPr txBox="1">
            <a:spLocks/>
          </p:cNvSpPr>
          <p:nvPr/>
        </p:nvSpPr>
        <p:spPr bwMode="auto">
          <a:xfrm>
            <a:off x="6525980" y="116632"/>
            <a:ext cx="287055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cs-CZ" sz="3200" u="sng" kern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Benefity projektu</a:t>
            </a:r>
          </a:p>
        </p:txBody>
      </p:sp>
      <p:sp>
        <p:nvSpPr>
          <p:cNvPr id="7" name="Zástupný obsah 1">
            <a:extLst>
              <a:ext uri="{FF2B5EF4-FFF2-40B4-BE49-F238E27FC236}">
                <a16:creationId xmlns:a16="http://schemas.microsoft.com/office/drawing/2014/main" id="{66AAB824-4696-4552-AF8B-8E42F082D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92696"/>
            <a:ext cx="7772400" cy="5760640"/>
          </a:xfrm>
        </p:spPr>
        <p:txBody>
          <a:bodyPr/>
          <a:lstStyle/>
          <a:p>
            <a:pPr marL="0" indent="0" algn="l">
              <a:buNone/>
            </a:pPr>
            <a:endParaRPr lang="cs-CZ" sz="1800" dirty="0">
              <a:solidFill>
                <a:srgbClr val="1A1A1A"/>
              </a:solidFill>
              <a:latin typeface="IBMPlexMono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Pracujeme s tím, co funguje, hledáme cesty řešení toho, co nefunguje – a to, co limituje a nefunguje, reflektujeme přímo na MPSV.</a:t>
            </a:r>
          </a:p>
          <a:p>
            <a:pPr marL="0" lvl="0" indent="0">
              <a:lnSpc>
                <a:spcPct val="106000"/>
              </a:lnSpc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Pracujeme s konkrétními kazuistikami občanů ORP – hledáme cesty řešení za podpory výjezdního týmu projektu, spolupracujeme s odborníky na metodu case managementu.</a:t>
            </a:r>
          </a:p>
          <a:p>
            <a:pPr marL="0" lvl="0" indent="0">
              <a:lnSpc>
                <a:spcPct val="106000"/>
              </a:lnSpc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Nabízíme úzce tematicky zaměřené proškolení všech aktérů – a to včetně praktického pojetí, účastníci školení se stávají nositeli změny, účastníci se též učí vzájemně spolupracovat.</a:t>
            </a:r>
          </a:p>
          <a:p>
            <a:pPr marL="0" lvl="0" indent="0">
              <a:lnSpc>
                <a:spcPct val="106000"/>
              </a:lnSpc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Řešíme podporu fungování a udržení sítí pomoci v ORP – včetně formalizace vztahů v sítích pomoci a mezi odbory, a podpory pozice obecního sociálního pracovníka.</a:t>
            </a:r>
          </a:p>
        </p:txBody>
      </p:sp>
    </p:spTree>
    <p:extLst>
      <p:ext uri="{BB962C8B-B14F-4D97-AF65-F5344CB8AC3E}">
        <p14:creationId xmlns:p14="http://schemas.microsoft.com/office/powerpoint/2010/main" val="1196398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1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3">
            <a:extLst>
              <a:ext uri="{FF2B5EF4-FFF2-40B4-BE49-F238E27FC236}">
                <a16:creationId xmlns:a16="http://schemas.microsoft.com/office/drawing/2014/main" id="{38B51F61-FE36-4996-8D55-38CAA12D5B4D}"/>
              </a:ext>
            </a:extLst>
          </p:cNvPr>
          <p:cNvSpPr txBox="1">
            <a:spLocks/>
          </p:cNvSpPr>
          <p:nvPr/>
        </p:nvSpPr>
        <p:spPr bwMode="auto">
          <a:xfrm>
            <a:off x="6525980" y="116632"/>
            <a:ext cx="287055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cs-CZ" sz="3200" u="sng" kern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Benefity projektu</a:t>
            </a:r>
          </a:p>
        </p:txBody>
      </p:sp>
      <p:sp>
        <p:nvSpPr>
          <p:cNvPr id="7" name="Zástupný obsah 1">
            <a:extLst>
              <a:ext uri="{FF2B5EF4-FFF2-40B4-BE49-F238E27FC236}">
                <a16:creationId xmlns:a16="http://schemas.microsoft.com/office/drawing/2014/main" id="{66AAB824-4696-4552-AF8B-8E42F082D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92696"/>
            <a:ext cx="7772400" cy="5760640"/>
          </a:xfrm>
        </p:spPr>
        <p:txBody>
          <a:bodyPr/>
          <a:lstStyle/>
          <a:p>
            <a:pPr marL="0" indent="0" algn="l">
              <a:buNone/>
            </a:pPr>
            <a:endParaRPr lang="cs-CZ" sz="1800" dirty="0">
              <a:solidFill>
                <a:srgbClr val="1A1A1A"/>
              </a:solidFill>
              <a:latin typeface="IBMPlexMono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Nabízíme prostor pro sdílení informací mezi ORP i přímé propojení s MPSV.  </a:t>
            </a:r>
          </a:p>
          <a:p>
            <a:pPr marL="0" lvl="0" indent="0">
              <a:lnSpc>
                <a:spcPct val="106000"/>
              </a:lnSpc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Testujeme funkční pojetí výkonu koordinace v prostředí systému ČR – změny vymýšlíme v souladu s dosavadní praxí, eliminujeme přístup pokus x omyl. </a:t>
            </a:r>
          </a:p>
          <a:p>
            <a:pPr marL="0" lvl="0" indent="0">
              <a:lnSpc>
                <a:spcPct val="106000"/>
              </a:lnSpc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Potkáváme se v době přípravy novel zákonů – máme možnost společně ovlivnit jejich znění a pojetí výkonu koordinace v nich. </a:t>
            </a:r>
          </a:p>
          <a:p>
            <a:pPr marL="0" lvl="0" indent="0">
              <a:lnSpc>
                <a:spcPct val="106000"/>
              </a:lnSpc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Sledujeme dopady koordinace na občana, pracovníky obce, spolupráci v ORP – výsledky průběžně sdílíme a poskytujeme vedení obce. </a:t>
            </a:r>
          </a:p>
          <a:p>
            <a:pPr marL="0" lvl="0" indent="0">
              <a:lnSpc>
                <a:spcPct val="106000"/>
              </a:lnSpc>
              <a:spcAft>
                <a:spcPts val="8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Účast v projektu připraví ORP na chystané změny legislativy – ORP jsou informovány o vývoji. </a:t>
            </a:r>
            <a:endParaRPr lang="cs-CZ" sz="1800" dirty="0">
              <a:solidFill>
                <a:schemeClr val="accent1">
                  <a:lumMod val="50000"/>
                </a:schemeClr>
              </a:solidFill>
              <a:latin typeface="IBMPlexMono"/>
            </a:endParaRPr>
          </a:p>
        </p:txBody>
      </p:sp>
    </p:spTree>
    <p:extLst>
      <p:ext uri="{BB962C8B-B14F-4D97-AF65-F5344CB8AC3E}">
        <p14:creationId xmlns:p14="http://schemas.microsoft.com/office/powerpoint/2010/main" val="2570646272"/>
      </p:ext>
    </p:extLst>
  </p:cSld>
  <p:clrMapOvr>
    <a:masterClrMapping/>
  </p:clrMapOvr>
</p:sld>
</file>

<file path=ppt/theme/theme1.xml><?xml version="1.0" encoding="utf-8"?>
<a:theme xmlns:a="http://schemas.openxmlformats.org/drawingml/2006/main" name="ŠKOLENÍ-PREZENTAC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1FC8C144F35E74C9E8444AAF8B084F0" ma:contentTypeVersion="2" ma:contentTypeDescription="Vytvoří nový dokument" ma:contentTypeScope="" ma:versionID="220e0fc293e598b70e851677bfa8edcc">
  <xsd:schema xmlns:xsd="http://www.w3.org/2001/XMLSchema" xmlns:xs="http://www.w3.org/2001/XMLSchema" xmlns:p="http://schemas.microsoft.com/office/2006/metadata/properties" xmlns:ns2="dc17f594-1057-4337-8c5d-d2678663f599" targetNamespace="http://schemas.microsoft.com/office/2006/metadata/properties" ma:root="true" ma:fieldsID="12d3c6b4f938514c17a77784c2160f5c" ns2:_="">
    <xsd:import namespace="dc17f594-1057-4337-8c5d-d2678663f59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17f594-1057-4337-8c5d-d2678663f5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D09248-DC73-44AB-99E7-7821076BE293}"/>
</file>

<file path=customXml/itemProps2.xml><?xml version="1.0" encoding="utf-8"?>
<ds:datastoreItem xmlns:ds="http://schemas.openxmlformats.org/officeDocument/2006/customXml" ds:itemID="{C2C2418B-361F-4164-A973-FD7ED24E1852}">
  <ds:schemaRefs>
    <ds:schemaRef ds:uri="http://purl.org/dc/terms/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C8A273E-BA1D-43F3-BC40-756343A86A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ŠKOLENÍ-PREZENTACE</Template>
  <TotalTime>1190</TotalTime>
  <Words>1261</Words>
  <Application>Microsoft Office PowerPoint</Application>
  <PresentationFormat>Předvádění na obrazovce (4:3)</PresentationFormat>
  <Paragraphs>214</Paragraphs>
  <Slides>15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IBMPlexMono</vt:lpstr>
      <vt:lpstr>Symbol</vt:lpstr>
      <vt:lpstr>Times New Roman</vt:lpstr>
      <vt:lpstr>ŠKOLENÍ-PREZENTACE</vt:lpstr>
      <vt:lpstr>Projekt  Koordinace sociální ochrany v praxi </vt:lpstr>
      <vt:lpstr>Cíle projektu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spisové služby Arsys Spisový a Skartační řád MPSV</dc:title>
  <dc:creator>Ševčíková Marie Bc. (MPSV)</dc:creator>
  <cp:lastModifiedBy>Guth Viktor Ludvík Bc., DiS. (MPSV)</cp:lastModifiedBy>
  <cp:revision>94</cp:revision>
  <cp:lastPrinted>2014-08-11T11:37:07Z</cp:lastPrinted>
  <dcterms:created xsi:type="dcterms:W3CDTF">2014-08-07T13:11:15Z</dcterms:created>
  <dcterms:modified xsi:type="dcterms:W3CDTF">2023-12-22T17:24:58Z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0x01010031FC8C144F35E74C9E8444AAF8B084F0</vt:lpwstr>
  </property>
</Properties>
</file>