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2.xml" ContentType="application/vnd.openxmlformats-officedocument.drawingml.diagramData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1.xml" ContentType="application/vnd.openxmlformats-officedocument.drawingml.diagramData+xml"/>
  <Override PartName="/ppt/diagrams/data5.xml" ContentType="application/vnd.openxmlformats-officedocument.drawingml.diagramData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9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colors1.xml" ContentType="application/vnd.openxmlformats-officedocument.drawingml.diagramColors+xml"/>
  <Override PartName="/ppt/diagrams/layout3.xml" ContentType="application/vnd.openxmlformats-officedocument.drawingml.diagramLayout+xml"/>
  <Override PartName="/ppt/diagrams/drawing5.xml" ContentType="application/vnd.ms-office.drawingml.diagramDrawing+xml"/>
  <Override PartName="/ppt/diagrams/colors3.xml" ContentType="application/vnd.openxmlformats-officedocument.drawingml.diagramColors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3.xml" ContentType="application/vnd.ms-office.drawingml.diagramDrawing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diagrams/quickStyle3.xml" ContentType="application/vnd.openxmlformats-officedocument.drawingml.diagramStyl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colors5.xml" ContentType="application/vnd.openxmlformats-officedocument.drawingml.diagramColor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7" r:id="rId5"/>
    <p:sldId id="278" r:id="rId6"/>
    <p:sldId id="285" r:id="rId7"/>
    <p:sldId id="299" r:id="rId8"/>
    <p:sldId id="300" r:id="rId9"/>
    <p:sldId id="304" r:id="rId10"/>
    <p:sldId id="302" r:id="rId11"/>
    <p:sldId id="303" r:id="rId12"/>
    <p:sldId id="305" r:id="rId13"/>
    <p:sldId id="298" r:id="rId1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777777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0929"/>
  </p:normalViewPr>
  <p:slideViewPr>
    <p:cSldViewPr>
      <p:cViewPr varScale="1">
        <p:scale>
          <a:sx n="66" d="100"/>
          <a:sy n="66" d="100"/>
        </p:scale>
        <p:origin x="1264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762194-EBAB-4A29-AB64-63F47BBC86F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1757F92-6729-45DC-A8AE-0F138DB59A83}">
      <dgm:prSet/>
      <dgm:spPr/>
      <dgm:t>
        <a:bodyPr/>
        <a:lstStyle/>
        <a:p>
          <a:r>
            <a:rPr lang="cs-CZ" dirty="0"/>
            <a:t>Výkon sociální práce co nejblíže člověku</a:t>
          </a:r>
          <a:endParaRPr lang="en-US" dirty="0"/>
        </a:p>
      </dgm:t>
    </dgm:pt>
    <dgm:pt modelId="{B655D717-CB4E-4E2D-926D-2C25E3F87BEE}" type="parTrans" cxnId="{8B1372FF-1B7C-4BB7-8F8E-98EA7A8F0F00}">
      <dgm:prSet/>
      <dgm:spPr/>
      <dgm:t>
        <a:bodyPr/>
        <a:lstStyle/>
        <a:p>
          <a:endParaRPr lang="en-US"/>
        </a:p>
      </dgm:t>
    </dgm:pt>
    <dgm:pt modelId="{3DE68560-FDB7-4E7C-B43B-1D6BAE89FFA4}" type="sibTrans" cxnId="{8B1372FF-1B7C-4BB7-8F8E-98EA7A8F0F00}">
      <dgm:prSet/>
      <dgm:spPr/>
      <dgm:t>
        <a:bodyPr/>
        <a:lstStyle/>
        <a:p>
          <a:endParaRPr lang="en-US"/>
        </a:p>
      </dgm:t>
    </dgm:pt>
    <dgm:pt modelId="{95838EA4-1C4C-4F31-8E14-AA64EB211982}">
      <dgm:prSet/>
      <dgm:spPr/>
      <dgm:t>
        <a:bodyPr/>
        <a:lstStyle/>
        <a:p>
          <a:r>
            <a:rPr lang="cs-CZ"/>
            <a:t>Garance dostupnosti služeb v jednotném a transparentním systému</a:t>
          </a:r>
          <a:endParaRPr lang="en-US"/>
        </a:p>
      </dgm:t>
    </dgm:pt>
    <dgm:pt modelId="{CF3F115E-23B7-45B5-AE76-955D34F6B8E2}" type="parTrans" cxnId="{0DA08AF6-351B-4B11-9528-1E9C1198363B}">
      <dgm:prSet/>
      <dgm:spPr/>
      <dgm:t>
        <a:bodyPr/>
        <a:lstStyle/>
        <a:p>
          <a:endParaRPr lang="en-US"/>
        </a:p>
      </dgm:t>
    </dgm:pt>
    <dgm:pt modelId="{3C23584F-F47C-4F17-B8DF-FE8EF816F6E5}" type="sibTrans" cxnId="{0DA08AF6-351B-4B11-9528-1E9C1198363B}">
      <dgm:prSet/>
      <dgm:spPr/>
      <dgm:t>
        <a:bodyPr/>
        <a:lstStyle/>
        <a:p>
          <a:endParaRPr lang="en-US"/>
        </a:p>
      </dgm:t>
    </dgm:pt>
    <dgm:pt modelId="{DFAEEAC4-D985-4CAA-A042-50C662123000}">
      <dgm:prSet/>
      <dgm:spPr/>
      <dgm:t>
        <a:bodyPr/>
        <a:lstStyle/>
        <a:p>
          <a:r>
            <a:rPr lang="cs-CZ"/>
            <a:t>Jednotné zjišťování potřeb a koordinované plánování způsobu jejich uspokojení</a:t>
          </a:r>
          <a:endParaRPr lang="en-US"/>
        </a:p>
      </dgm:t>
    </dgm:pt>
    <dgm:pt modelId="{DB19D282-8166-46B9-988B-5EF8B31550DA}" type="parTrans" cxnId="{2229E259-E15D-4C7A-B3B0-A846020001B3}">
      <dgm:prSet/>
      <dgm:spPr/>
      <dgm:t>
        <a:bodyPr/>
        <a:lstStyle/>
        <a:p>
          <a:endParaRPr lang="en-US"/>
        </a:p>
      </dgm:t>
    </dgm:pt>
    <dgm:pt modelId="{52CA55C4-C4C4-4FE3-900A-93D6BD81ED03}" type="sibTrans" cxnId="{2229E259-E15D-4C7A-B3B0-A846020001B3}">
      <dgm:prSet/>
      <dgm:spPr/>
      <dgm:t>
        <a:bodyPr/>
        <a:lstStyle/>
        <a:p>
          <a:endParaRPr lang="en-US"/>
        </a:p>
      </dgm:t>
    </dgm:pt>
    <dgm:pt modelId="{8366C341-2BD2-444C-8A57-FAF049EEC934}">
      <dgm:prSet/>
      <dgm:spPr/>
      <dgm:t>
        <a:bodyPr/>
        <a:lstStyle/>
        <a:p>
          <a:r>
            <a:rPr lang="cs-CZ"/>
            <a:t>Předvídatelné financování sociálních služeb</a:t>
          </a:r>
          <a:endParaRPr lang="en-US"/>
        </a:p>
      </dgm:t>
    </dgm:pt>
    <dgm:pt modelId="{9ACC5CA7-46A7-44E3-AE93-70BFF5E7EFD1}" type="parTrans" cxnId="{811F4E5D-7A88-4B61-AB54-33A6867E7DD4}">
      <dgm:prSet/>
      <dgm:spPr/>
      <dgm:t>
        <a:bodyPr/>
        <a:lstStyle/>
        <a:p>
          <a:endParaRPr lang="en-US"/>
        </a:p>
      </dgm:t>
    </dgm:pt>
    <dgm:pt modelId="{F3239E6B-E29A-4B3E-81C8-23C9E2260AD2}" type="sibTrans" cxnId="{811F4E5D-7A88-4B61-AB54-33A6867E7DD4}">
      <dgm:prSet/>
      <dgm:spPr/>
      <dgm:t>
        <a:bodyPr/>
        <a:lstStyle/>
        <a:p>
          <a:endParaRPr lang="en-US"/>
        </a:p>
      </dgm:t>
    </dgm:pt>
    <dgm:pt modelId="{AA1C459C-D20D-4E67-8088-F0110A4AD05C}">
      <dgm:prSet/>
      <dgm:spPr/>
      <dgm:t>
        <a:bodyPr/>
        <a:lstStyle/>
        <a:p>
          <a:r>
            <a:rPr lang="cs-CZ" dirty="0"/>
            <a:t>Podpora sdílení péče a neformálně pečujících</a:t>
          </a:r>
          <a:endParaRPr lang="en-US" dirty="0"/>
        </a:p>
      </dgm:t>
    </dgm:pt>
    <dgm:pt modelId="{E4F809F2-5857-4035-A3B6-7085F23B39EB}" type="parTrans" cxnId="{D36FD559-0AD0-4D1F-BC9B-A1D7D9017D1A}">
      <dgm:prSet/>
      <dgm:spPr/>
      <dgm:t>
        <a:bodyPr/>
        <a:lstStyle/>
        <a:p>
          <a:endParaRPr lang="en-US"/>
        </a:p>
      </dgm:t>
    </dgm:pt>
    <dgm:pt modelId="{F7C714CC-97AA-42AE-B22F-93FDD7B18D55}" type="sibTrans" cxnId="{D36FD559-0AD0-4D1F-BC9B-A1D7D9017D1A}">
      <dgm:prSet/>
      <dgm:spPr/>
      <dgm:t>
        <a:bodyPr/>
        <a:lstStyle/>
        <a:p>
          <a:endParaRPr lang="en-US"/>
        </a:p>
      </dgm:t>
    </dgm:pt>
    <dgm:pt modelId="{2A9E0C54-A003-4CE9-8AA5-E242F5A4C049}">
      <dgm:prSet/>
      <dgm:spPr/>
      <dgm:t>
        <a:bodyPr/>
        <a:lstStyle/>
        <a:p>
          <a:r>
            <a:rPr lang="cs-CZ"/>
            <a:t>Zjednodušení administrativní zátěže</a:t>
          </a:r>
          <a:endParaRPr lang="en-US"/>
        </a:p>
      </dgm:t>
    </dgm:pt>
    <dgm:pt modelId="{2E14EB5B-9A25-40AA-9E8C-F9BF15B49E4E}" type="parTrans" cxnId="{FBDB3EEA-4DCB-4A3F-8BA7-31BF4C57DE9F}">
      <dgm:prSet/>
      <dgm:spPr/>
      <dgm:t>
        <a:bodyPr/>
        <a:lstStyle/>
        <a:p>
          <a:endParaRPr lang="en-US"/>
        </a:p>
      </dgm:t>
    </dgm:pt>
    <dgm:pt modelId="{95D14F9D-944F-4204-9C39-CC4E22A8FD5E}" type="sibTrans" cxnId="{FBDB3EEA-4DCB-4A3F-8BA7-31BF4C57DE9F}">
      <dgm:prSet/>
      <dgm:spPr/>
      <dgm:t>
        <a:bodyPr/>
        <a:lstStyle/>
        <a:p>
          <a:endParaRPr lang="en-US"/>
        </a:p>
      </dgm:t>
    </dgm:pt>
    <dgm:pt modelId="{594943D9-8051-4A08-A7CB-972A0F0DFA04}" type="pres">
      <dgm:prSet presAssocID="{C0762194-EBAB-4A29-AB64-63F47BBC86FA}" presName="linear" presStyleCnt="0">
        <dgm:presLayoutVars>
          <dgm:animLvl val="lvl"/>
          <dgm:resizeHandles val="exact"/>
        </dgm:presLayoutVars>
      </dgm:prSet>
      <dgm:spPr/>
    </dgm:pt>
    <dgm:pt modelId="{BB21A250-F98C-4125-BB41-CBD6289C20AE}" type="pres">
      <dgm:prSet presAssocID="{B1757F92-6729-45DC-A8AE-0F138DB59A83}" presName="parentText" presStyleLbl="node1" presStyleIdx="0" presStyleCnt="6" custLinFactNeighborX="-564" custLinFactNeighborY="-13836">
        <dgm:presLayoutVars>
          <dgm:chMax val="0"/>
          <dgm:bulletEnabled val="1"/>
        </dgm:presLayoutVars>
      </dgm:prSet>
      <dgm:spPr/>
    </dgm:pt>
    <dgm:pt modelId="{515D85E2-0193-4C14-BCB8-4325A216B303}" type="pres">
      <dgm:prSet presAssocID="{3DE68560-FDB7-4E7C-B43B-1D6BAE89FFA4}" presName="spacer" presStyleCnt="0"/>
      <dgm:spPr/>
    </dgm:pt>
    <dgm:pt modelId="{9B4FE72B-588C-416A-8F2D-A19607D00A6A}" type="pres">
      <dgm:prSet presAssocID="{95838EA4-1C4C-4F31-8E14-AA64EB211982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981309C1-FDA0-4083-ACA4-55610A9D6457}" type="pres">
      <dgm:prSet presAssocID="{3C23584F-F47C-4F17-B8DF-FE8EF816F6E5}" presName="spacer" presStyleCnt="0"/>
      <dgm:spPr/>
    </dgm:pt>
    <dgm:pt modelId="{33B25F0D-3C27-4CF1-AAD9-DD10AFD06E68}" type="pres">
      <dgm:prSet presAssocID="{DFAEEAC4-D985-4CAA-A042-50C662123000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8ABD3425-6B07-4518-90E8-E7DA5A4F5B7D}" type="pres">
      <dgm:prSet presAssocID="{52CA55C4-C4C4-4FE3-900A-93D6BD81ED03}" presName="spacer" presStyleCnt="0"/>
      <dgm:spPr/>
    </dgm:pt>
    <dgm:pt modelId="{3D1015D5-9252-4856-BF42-4EA131F24D95}" type="pres">
      <dgm:prSet presAssocID="{8366C341-2BD2-444C-8A57-FAF049EEC934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B072E703-B730-4D2C-96D5-47E16318C8AE}" type="pres">
      <dgm:prSet presAssocID="{F3239E6B-E29A-4B3E-81C8-23C9E2260AD2}" presName="spacer" presStyleCnt="0"/>
      <dgm:spPr/>
    </dgm:pt>
    <dgm:pt modelId="{31AF3D1E-776D-4319-B017-3252E54D17C2}" type="pres">
      <dgm:prSet presAssocID="{AA1C459C-D20D-4E67-8088-F0110A4AD05C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5D1F527E-359D-4B49-BBC7-5CAE7BA9690D}" type="pres">
      <dgm:prSet presAssocID="{F7C714CC-97AA-42AE-B22F-93FDD7B18D55}" presName="spacer" presStyleCnt="0"/>
      <dgm:spPr/>
    </dgm:pt>
    <dgm:pt modelId="{80A96591-3592-4A9A-B8D0-F1ABEAFBD9F1}" type="pres">
      <dgm:prSet presAssocID="{2A9E0C54-A003-4CE9-8AA5-E242F5A4C049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B392882D-E530-4E97-8E19-2C77EA8D3CC7}" type="presOf" srcId="{95838EA4-1C4C-4F31-8E14-AA64EB211982}" destId="{9B4FE72B-588C-416A-8F2D-A19607D00A6A}" srcOrd="0" destOrd="0" presId="urn:microsoft.com/office/officeart/2005/8/layout/vList2"/>
    <dgm:cxn modelId="{E195EA2D-1807-4635-B919-328FD0D36F37}" type="presOf" srcId="{B1757F92-6729-45DC-A8AE-0F138DB59A83}" destId="{BB21A250-F98C-4125-BB41-CBD6289C20AE}" srcOrd="0" destOrd="0" presId="urn:microsoft.com/office/officeart/2005/8/layout/vList2"/>
    <dgm:cxn modelId="{811F4E5D-7A88-4B61-AB54-33A6867E7DD4}" srcId="{C0762194-EBAB-4A29-AB64-63F47BBC86FA}" destId="{8366C341-2BD2-444C-8A57-FAF049EEC934}" srcOrd="3" destOrd="0" parTransId="{9ACC5CA7-46A7-44E3-AE93-70BFF5E7EFD1}" sibTransId="{F3239E6B-E29A-4B3E-81C8-23C9E2260AD2}"/>
    <dgm:cxn modelId="{D36FD559-0AD0-4D1F-BC9B-A1D7D9017D1A}" srcId="{C0762194-EBAB-4A29-AB64-63F47BBC86FA}" destId="{AA1C459C-D20D-4E67-8088-F0110A4AD05C}" srcOrd="4" destOrd="0" parTransId="{E4F809F2-5857-4035-A3B6-7085F23B39EB}" sibTransId="{F7C714CC-97AA-42AE-B22F-93FDD7B18D55}"/>
    <dgm:cxn modelId="{2229E259-E15D-4C7A-B3B0-A846020001B3}" srcId="{C0762194-EBAB-4A29-AB64-63F47BBC86FA}" destId="{DFAEEAC4-D985-4CAA-A042-50C662123000}" srcOrd="2" destOrd="0" parTransId="{DB19D282-8166-46B9-988B-5EF8B31550DA}" sibTransId="{52CA55C4-C4C4-4FE3-900A-93D6BD81ED03}"/>
    <dgm:cxn modelId="{8B4D4391-8CDC-46BE-AB7B-ED44FB5A4860}" type="presOf" srcId="{AA1C459C-D20D-4E67-8088-F0110A4AD05C}" destId="{31AF3D1E-776D-4319-B017-3252E54D17C2}" srcOrd="0" destOrd="0" presId="urn:microsoft.com/office/officeart/2005/8/layout/vList2"/>
    <dgm:cxn modelId="{33915B9D-998C-4555-8D70-AC757A59386F}" type="presOf" srcId="{C0762194-EBAB-4A29-AB64-63F47BBC86FA}" destId="{594943D9-8051-4A08-A7CB-972A0F0DFA04}" srcOrd="0" destOrd="0" presId="urn:microsoft.com/office/officeart/2005/8/layout/vList2"/>
    <dgm:cxn modelId="{EE79F1B9-9680-48EA-9F96-830FA0445BAA}" type="presOf" srcId="{8366C341-2BD2-444C-8A57-FAF049EEC934}" destId="{3D1015D5-9252-4856-BF42-4EA131F24D95}" srcOrd="0" destOrd="0" presId="urn:microsoft.com/office/officeart/2005/8/layout/vList2"/>
    <dgm:cxn modelId="{91F7F7C7-5797-4192-B036-7DE7C2A02321}" type="presOf" srcId="{DFAEEAC4-D985-4CAA-A042-50C662123000}" destId="{33B25F0D-3C27-4CF1-AAD9-DD10AFD06E68}" srcOrd="0" destOrd="0" presId="urn:microsoft.com/office/officeart/2005/8/layout/vList2"/>
    <dgm:cxn modelId="{FBDB3EEA-4DCB-4A3F-8BA7-31BF4C57DE9F}" srcId="{C0762194-EBAB-4A29-AB64-63F47BBC86FA}" destId="{2A9E0C54-A003-4CE9-8AA5-E242F5A4C049}" srcOrd="5" destOrd="0" parTransId="{2E14EB5B-9A25-40AA-9E8C-F9BF15B49E4E}" sibTransId="{95D14F9D-944F-4204-9C39-CC4E22A8FD5E}"/>
    <dgm:cxn modelId="{0DA08AF6-351B-4B11-9528-1E9C1198363B}" srcId="{C0762194-EBAB-4A29-AB64-63F47BBC86FA}" destId="{95838EA4-1C4C-4F31-8E14-AA64EB211982}" srcOrd="1" destOrd="0" parTransId="{CF3F115E-23B7-45B5-AE76-955D34F6B8E2}" sibTransId="{3C23584F-F47C-4F17-B8DF-FE8EF816F6E5}"/>
    <dgm:cxn modelId="{FE199AFA-BA48-4B46-A770-87B6300B0451}" type="presOf" srcId="{2A9E0C54-A003-4CE9-8AA5-E242F5A4C049}" destId="{80A96591-3592-4A9A-B8D0-F1ABEAFBD9F1}" srcOrd="0" destOrd="0" presId="urn:microsoft.com/office/officeart/2005/8/layout/vList2"/>
    <dgm:cxn modelId="{8B1372FF-1B7C-4BB7-8F8E-98EA7A8F0F00}" srcId="{C0762194-EBAB-4A29-AB64-63F47BBC86FA}" destId="{B1757F92-6729-45DC-A8AE-0F138DB59A83}" srcOrd="0" destOrd="0" parTransId="{B655D717-CB4E-4E2D-926D-2C25E3F87BEE}" sibTransId="{3DE68560-FDB7-4E7C-B43B-1D6BAE89FFA4}"/>
    <dgm:cxn modelId="{EF6B3915-0674-458D-975D-39B4C717FAF4}" type="presParOf" srcId="{594943D9-8051-4A08-A7CB-972A0F0DFA04}" destId="{BB21A250-F98C-4125-BB41-CBD6289C20AE}" srcOrd="0" destOrd="0" presId="urn:microsoft.com/office/officeart/2005/8/layout/vList2"/>
    <dgm:cxn modelId="{1A966A1D-89FA-46BB-B227-CA241121742D}" type="presParOf" srcId="{594943D9-8051-4A08-A7CB-972A0F0DFA04}" destId="{515D85E2-0193-4C14-BCB8-4325A216B303}" srcOrd="1" destOrd="0" presId="urn:microsoft.com/office/officeart/2005/8/layout/vList2"/>
    <dgm:cxn modelId="{BD2C1451-5861-4453-8BAA-4D099B54A99E}" type="presParOf" srcId="{594943D9-8051-4A08-A7CB-972A0F0DFA04}" destId="{9B4FE72B-588C-416A-8F2D-A19607D00A6A}" srcOrd="2" destOrd="0" presId="urn:microsoft.com/office/officeart/2005/8/layout/vList2"/>
    <dgm:cxn modelId="{00E35154-0CE3-4EF4-B9C2-718287F68C06}" type="presParOf" srcId="{594943D9-8051-4A08-A7CB-972A0F0DFA04}" destId="{981309C1-FDA0-4083-ACA4-55610A9D6457}" srcOrd="3" destOrd="0" presId="urn:microsoft.com/office/officeart/2005/8/layout/vList2"/>
    <dgm:cxn modelId="{92BB0551-AFB5-4260-B7EC-C355233681FE}" type="presParOf" srcId="{594943D9-8051-4A08-A7CB-972A0F0DFA04}" destId="{33B25F0D-3C27-4CF1-AAD9-DD10AFD06E68}" srcOrd="4" destOrd="0" presId="urn:microsoft.com/office/officeart/2005/8/layout/vList2"/>
    <dgm:cxn modelId="{E32F749C-3B71-4C38-BAA0-A79C83D96AEA}" type="presParOf" srcId="{594943D9-8051-4A08-A7CB-972A0F0DFA04}" destId="{8ABD3425-6B07-4518-90E8-E7DA5A4F5B7D}" srcOrd="5" destOrd="0" presId="urn:microsoft.com/office/officeart/2005/8/layout/vList2"/>
    <dgm:cxn modelId="{9B76095C-496E-4798-9E57-C0988DA6A897}" type="presParOf" srcId="{594943D9-8051-4A08-A7CB-972A0F0DFA04}" destId="{3D1015D5-9252-4856-BF42-4EA131F24D95}" srcOrd="6" destOrd="0" presId="urn:microsoft.com/office/officeart/2005/8/layout/vList2"/>
    <dgm:cxn modelId="{D380F591-F25D-4B2F-92FE-F6867BDB763B}" type="presParOf" srcId="{594943D9-8051-4A08-A7CB-972A0F0DFA04}" destId="{B072E703-B730-4D2C-96D5-47E16318C8AE}" srcOrd="7" destOrd="0" presId="urn:microsoft.com/office/officeart/2005/8/layout/vList2"/>
    <dgm:cxn modelId="{6A6620A4-4283-456A-90B7-3660C19CCBF9}" type="presParOf" srcId="{594943D9-8051-4A08-A7CB-972A0F0DFA04}" destId="{31AF3D1E-776D-4319-B017-3252E54D17C2}" srcOrd="8" destOrd="0" presId="urn:microsoft.com/office/officeart/2005/8/layout/vList2"/>
    <dgm:cxn modelId="{6EB5164D-23F9-4463-812C-343CB4F28D5B}" type="presParOf" srcId="{594943D9-8051-4A08-A7CB-972A0F0DFA04}" destId="{5D1F527E-359D-4B49-BBC7-5CAE7BA9690D}" srcOrd="9" destOrd="0" presId="urn:microsoft.com/office/officeart/2005/8/layout/vList2"/>
    <dgm:cxn modelId="{FCF64DC8-F89F-4422-A879-985C40488C96}" type="presParOf" srcId="{594943D9-8051-4A08-A7CB-972A0F0DFA04}" destId="{80A96591-3592-4A9A-B8D0-F1ABEAFBD9F1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762194-EBAB-4A29-AB64-63F47BBC86F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757F92-6729-45DC-A8AE-0F138DB59A83}">
      <dgm:prSet/>
      <dgm:spPr/>
      <dgm:t>
        <a:bodyPr/>
        <a:lstStyle/>
        <a:p>
          <a:r>
            <a:rPr lang="cs-CZ" dirty="0"/>
            <a:t>Změny v oblasti náhradní rodinné péče</a:t>
          </a:r>
          <a:endParaRPr lang="en-US" dirty="0"/>
        </a:p>
      </dgm:t>
    </dgm:pt>
    <dgm:pt modelId="{B655D717-CB4E-4E2D-926D-2C25E3F87BEE}" type="parTrans" cxnId="{8B1372FF-1B7C-4BB7-8F8E-98EA7A8F0F00}">
      <dgm:prSet/>
      <dgm:spPr/>
      <dgm:t>
        <a:bodyPr/>
        <a:lstStyle/>
        <a:p>
          <a:endParaRPr lang="en-US"/>
        </a:p>
      </dgm:t>
    </dgm:pt>
    <dgm:pt modelId="{3DE68560-FDB7-4E7C-B43B-1D6BAE89FFA4}" type="sibTrans" cxnId="{8B1372FF-1B7C-4BB7-8F8E-98EA7A8F0F00}">
      <dgm:prSet/>
      <dgm:spPr/>
      <dgm:t>
        <a:bodyPr/>
        <a:lstStyle/>
        <a:p>
          <a:endParaRPr lang="en-US"/>
        </a:p>
      </dgm:t>
    </dgm:pt>
    <dgm:pt modelId="{95838EA4-1C4C-4F31-8E14-AA64EB211982}">
      <dgm:prSet/>
      <dgm:spPr/>
      <dgm:t>
        <a:bodyPr/>
        <a:lstStyle/>
        <a:p>
          <a:r>
            <a:rPr lang="cs-CZ" dirty="0"/>
            <a:t>Podpora mladých dospělých opouštějících náhradní péči</a:t>
          </a:r>
          <a:endParaRPr lang="en-US" dirty="0"/>
        </a:p>
      </dgm:t>
    </dgm:pt>
    <dgm:pt modelId="{CF3F115E-23B7-45B5-AE76-955D34F6B8E2}" type="parTrans" cxnId="{0DA08AF6-351B-4B11-9528-1E9C1198363B}">
      <dgm:prSet/>
      <dgm:spPr/>
      <dgm:t>
        <a:bodyPr/>
        <a:lstStyle/>
        <a:p>
          <a:endParaRPr lang="en-US"/>
        </a:p>
      </dgm:t>
    </dgm:pt>
    <dgm:pt modelId="{3C23584F-F47C-4F17-B8DF-FE8EF816F6E5}" type="sibTrans" cxnId="{0DA08AF6-351B-4B11-9528-1E9C1198363B}">
      <dgm:prSet/>
      <dgm:spPr/>
      <dgm:t>
        <a:bodyPr/>
        <a:lstStyle/>
        <a:p>
          <a:endParaRPr lang="en-US"/>
        </a:p>
      </dgm:t>
    </dgm:pt>
    <dgm:pt modelId="{DFAEEAC4-D985-4CAA-A042-50C662123000}">
      <dgm:prSet/>
      <dgm:spPr/>
      <dgm:t>
        <a:bodyPr/>
        <a:lstStyle/>
        <a:p>
          <a:r>
            <a:rPr lang="cs-CZ" dirty="0"/>
            <a:t>Podpora péče o děti v krizových zařízeních </a:t>
          </a:r>
          <a:endParaRPr lang="en-US" dirty="0"/>
        </a:p>
      </dgm:t>
    </dgm:pt>
    <dgm:pt modelId="{DB19D282-8166-46B9-988B-5EF8B31550DA}" type="parTrans" cxnId="{2229E259-E15D-4C7A-B3B0-A846020001B3}">
      <dgm:prSet/>
      <dgm:spPr/>
      <dgm:t>
        <a:bodyPr/>
        <a:lstStyle/>
        <a:p>
          <a:endParaRPr lang="en-US"/>
        </a:p>
      </dgm:t>
    </dgm:pt>
    <dgm:pt modelId="{52CA55C4-C4C4-4FE3-900A-93D6BD81ED03}" type="sibTrans" cxnId="{2229E259-E15D-4C7A-B3B0-A846020001B3}">
      <dgm:prSet/>
      <dgm:spPr/>
      <dgm:t>
        <a:bodyPr/>
        <a:lstStyle/>
        <a:p>
          <a:endParaRPr lang="en-US"/>
        </a:p>
      </dgm:t>
    </dgm:pt>
    <dgm:pt modelId="{8366C341-2BD2-444C-8A57-FAF049EEC934}">
      <dgm:prSet/>
      <dgm:spPr/>
      <dgm:t>
        <a:bodyPr/>
        <a:lstStyle/>
        <a:p>
          <a:r>
            <a:rPr lang="cs-CZ" dirty="0"/>
            <a:t>Omezení institucionální péče o nejmladší děti</a:t>
          </a:r>
          <a:endParaRPr lang="en-US" dirty="0"/>
        </a:p>
      </dgm:t>
    </dgm:pt>
    <dgm:pt modelId="{9ACC5CA7-46A7-44E3-AE93-70BFF5E7EFD1}" type="parTrans" cxnId="{811F4E5D-7A88-4B61-AB54-33A6867E7DD4}">
      <dgm:prSet/>
      <dgm:spPr/>
      <dgm:t>
        <a:bodyPr/>
        <a:lstStyle/>
        <a:p>
          <a:endParaRPr lang="en-US"/>
        </a:p>
      </dgm:t>
    </dgm:pt>
    <dgm:pt modelId="{F3239E6B-E29A-4B3E-81C8-23C9E2260AD2}" type="sibTrans" cxnId="{811F4E5D-7A88-4B61-AB54-33A6867E7DD4}">
      <dgm:prSet/>
      <dgm:spPr/>
      <dgm:t>
        <a:bodyPr/>
        <a:lstStyle/>
        <a:p>
          <a:endParaRPr lang="en-US"/>
        </a:p>
      </dgm:t>
    </dgm:pt>
    <dgm:pt modelId="{AA1C459C-D20D-4E67-8088-F0110A4AD05C}">
      <dgm:prSet/>
      <dgm:spPr/>
      <dgm:t>
        <a:bodyPr/>
        <a:lstStyle/>
        <a:p>
          <a:r>
            <a:rPr lang="cs-CZ" dirty="0"/>
            <a:t>Změny v souvisejících právních předpisech</a:t>
          </a:r>
          <a:endParaRPr lang="en-US" dirty="0"/>
        </a:p>
      </dgm:t>
    </dgm:pt>
    <dgm:pt modelId="{E4F809F2-5857-4035-A3B6-7085F23B39EB}" type="parTrans" cxnId="{D36FD559-0AD0-4D1F-BC9B-A1D7D9017D1A}">
      <dgm:prSet/>
      <dgm:spPr/>
      <dgm:t>
        <a:bodyPr/>
        <a:lstStyle/>
        <a:p>
          <a:endParaRPr lang="en-US"/>
        </a:p>
      </dgm:t>
    </dgm:pt>
    <dgm:pt modelId="{F7C714CC-97AA-42AE-B22F-93FDD7B18D55}" type="sibTrans" cxnId="{D36FD559-0AD0-4D1F-BC9B-A1D7D9017D1A}">
      <dgm:prSet/>
      <dgm:spPr/>
      <dgm:t>
        <a:bodyPr/>
        <a:lstStyle/>
        <a:p>
          <a:endParaRPr lang="en-US"/>
        </a:p>
      </dgm:t>
    </dgm:pt>
    <dgm:pt modelId="{594943D9-8051-4A08-A7CB-972A0F0DFA04}" type="pres">
      <dgm:prSet presAssocID="{C0762194-EBAB-4A29-AB64-63F47BBC86FA}" presName="linear" presStyleCnt="0">
        <dgm:presLayoutVars>
          <dgm:animLvl val="lvl"/>
          <dgm:resizeHandles val="exact"/>
        </dgm:presLayoutVars>
      </dgm:prSet>
      <dgm:spPr/>
    </dgm:pt>
    <dgm:pt modelId="{BB21A250-F98C-4125-BB41-CBD6289C20AE}" type="pres">
      <dgm:prSet presAssocID="{B1757F92-6729-45DC-A8AE-0F138DB59A83}" presName="parentText" presStyleLbl="node1" presStyleIdx="0" presStyleCnt="5" custLinFactNeighborX="-2178" custLinFactNeighborY="-86718">
        <dgm:presLayoutVars>
          <dgm:chMax val="0"/>
          <dgm:bulletEnabled val="1"/>
        </dgm:presLayoutVars>
      </dgm:prSet>
      <dgm:spPr/>
    </dgm:pt>
    <dgm:pt modelId="{515D85E2-0193-4C14-BCB8-4325A216B303}" type="pres">
      <dgm:prSet presAssocID="{3DE68560-FDB7-4E7C-B43B-1D6BAE89FFA4}" presName="spacer" presStyleCnt="0"/>
      <dgm:spPr/>
    </dgm:pt>
    <dgm:pt modelId="{9B4FE72B-588C-416A-8F2D-A19607D00A6A}" type="pres">
      <dgm:prSet presAssocID="{95838EA4-1C4C-4F31-8E14-AA64EB211982}" presName="parentText" presStyleLbl="node1" presStyleIdx="1" presStyleCnt="5" custLinFactY="-4250" custLinFactNeighborY="-100000">
        <dgm:presLayoutVars>
          <dgm:chMax val="0"/>
          <dgm:bulletEnabled val="1"/>
        </dgm:presLayoutVars>
      </dgm:prSet>
      <dgm:spPr/>
    </dgm:pt>
    <dgm:pt modelId="{981309C1-FDA0-4083-ACA4-55610A9D6457}" type="pres">
      <dgm:prSet presAssocID="{3C23584F-F47C-4F17-B8DF-FE8EF816F6E5}" presName="spacer" presStyleCnt="0"/>
      <dgm:spPr/>
    </dgm:pt>
    <dgm:pt modelId="{33B25F0D-3C27-4CF1-AAD9-DD10AFD06E68}" type="pres">
      <dgm:prSet presAssocID="{DFAEEAC4-D985-4CAA-A042-50C662123000}" presName="parentText" presStyleLbl="node1" presStyleIdx="2" presStyleCnt="5" custLinFactY="-13982" custLinFactNeighborY="-100000">
        <dgm:presLayoutVars>
          <dgm:chMax val="0"/>
          <dgm:bulletEnabled val="1"/>
        </dgm:presLayoutVars>
      </dgm:prSet>
      <dgm:spPr/>
    </dgm:pt>
    <dgm:pt modelId="{8ABD3425-6B07-4518-90E8-E7DA5A4F5B7D}" type="pres">
      <dgm:prSet presAssocID="{52CA55C4-C4C4-4FE3-900A-93D6BD81ED03}" presName="spacer" presStyleCnt="0"/>
      <dgm:spPr/>
    </dgm:pt>
    <dgm:pt modelId="{3D1015D5-9252-4856-BF42-4EA131F24D95}" type="pres">
      <dgm:prSet presAssocID="{8366C341-2BD2-444C-8A57-FAF049EEC934}" presName="parentText" presStyleLbl="node1" presStyleIdx="3" presStyleCnt="5" custLinFactY="-23715" custLinFactNeighborY="-100000">
        <dgm:presLayoutVars>
          <dgm:chMax val="0"/>
          <dgm:bulletEnabled val="1"/>
        </dgm:presLayoutVars>
      </dgm:prSet>
      <dgm:spPr/>
    </dgm:pt>
    <dgm:pt modelId="{B072E703-B730-4D2C-96D5-47E16318C8AE}" type="pres">
      <dgm:prSet presAssocID="{F3239E6B-E29A-4B3E-81C8-23C9E2260AD2}" presName="spacer" presStyleCnt="0"/>
      <dgm:spPr/>
    </dgm:pt>
    <dgm:pt modelId="{31AF3D1E-776D-4319-B017-3252E54D17C2}" type="pres">
      <dgm:prSet presAssocID="{AA1C459C-D20D-4E67-8088-F0110A4AD05C}" presName="parentText" presStyleLbl="node1" presStyleIdx="4" presStyleCnt="5" custLinFactY="-33447" custLinFactNeighborY="-100000">
        <dgm:presLayoutVars>
          <dgm:chMax val="0"/>
          <dgm:bulletEnabled val="1"/>
        </dgm:presLayoutVars>
      </dgm:prSet>
      <dgm:spPr/>
    </dgm:pt>
  </dgm:ptLst>
  <dgm:cxnLst>
    <dgm:cxn modelId="{B392882D-E530-4E97-8E19-2C77EA8D3CC7}" type="presOf" srcId="{95838EA4-1C4C-4F31-8E14-AA64EB211982}" destId="{9B4FE72B-588C-416A-8F2D-A19607D00A6A}" srcOrd="0" destOrd="0" presId="urn:microsoft.com/office/officeart/2005/8/layout/vList2"/>
    <dgm:cxn modelId="{E195EA2D-1807-4635-B919-328FD0D36F37}" type="presOf" srcId="{B1757F92-6729-45DC-A8AE-0F138DB59A83}" destId="{BB21A250-F98C-4125-BB41-CBD6289C20AE}" srcOrd="0" destOrd="0" presId="urn:microsoft.com/office/officeart/2005/8/layout/vList2"/>
    <dgm:cxn modelId="{811F4E5D-7A88-4B61-AB54-33A6867E7DD4}" srcId="{C0762194-EBAB-4A29-AB64-63F47BBC86FA}" destId="{8366C341-2BD2-444C-8A57-FAF049EEC934}" srcOrd="3" destOrd="0" parTransId="{9ACC5CA7-46A7-44E3-AE93-70BFF5E7EFD1}" sibTransId="{F3239E6B-E29A-4B3E-81C8-23C9E2260AD2}"/>
    <dgm:cxn modelId="{D36FD559-0AD0-4D1F-BC9B-A1D7D9017D1A}" srcId="{C0762194-EBAB-4A29-AB64-63F47BBC86FA}" destId="{AA1C459C-D20D-4E67-8088-F0110A4AD05C}" srcOrd="4" destOrd="0" parTransId="{E4F809F2-5857-4035-A3B6-7085F23B39EB}" sibTransId="{F7C714CC-97AA-42AE-B22F-93FDD7B18D55}"/>
    <dgm:cxn modelId="{2229E259-E15D-4C7A-B3B0-A846020001B3}" srcId="{C0762194-EBAB-4A29-AB64-63F47BBC86FA}" destId="{DFAEEAC4-D985-4CAA-A042-50C662123000}" srcOrd="2" destOrd="0" parTransId="{DB19D282-8166-46B9-988B-5EF8B31550DA}" sibTransId="{52CA55C4-C4C4-4FE3-900A-93D6BD81ED03}"/>
    <dgm:cxn modelId="{8B4D4391-8CDC-46BE-AB7B-ED44FB5A4860}" type="presOf" srcId="{AA1C459C-D20D-4E67-8088-F0110A4AD05C}" destId="{31AF3D1E-776D-4319-B017-3252E54D17C2}" srcOrd="0" destOrd="0" presId="urn:microsoft.com/office/officeart/2005/8/layout/vList2"/>
    <dgm:cxn modelId="{33915B9D-998C-4555-8D70-AC757A59386F}" type="presOf" srcId="{C0762194-EBAB-4A29-AB64-63F47BBC86FA}" destId="{594943D9-8051-4A08-A7CB-972A0F0DFA04}" srcOrd="0" destOrd="0" presId="urn:microsoft.com/office/officeart/2005/8/layout/vList2"/>
    <dgm:cxn modelId="{EE79F1B9-9680-48EA-9F96-830FA0445BAA}" type="presOf" srcId="{8366C341-2BD2-444C-8A57-FAF049EEC934}" destId="{3D1015D5-9252-4856-BF42-4EA131F24D95}" srcOrd="0" destOrd="0" presId="urn:microsoft.com/office/officeart/2005/8/layout/vList2"/>
    <dgm:cxn modelId="{91F7F7C7-5797-4192-B036-7DE7C2A02321}" type="presOf" srcId="{DFAEEAC4-D985-4CAA-A042-50C662123000}" destId="{33B25F0D-3C27-4CF1-AAD9-DD10AFD06E68}" srcOrd="0" destOrd="0" presId="urn:microsoft.com/office/officeart/2005/8/layout/vList2"/>
    <dgm:cxn modelId="{0DA08AF6-351B-4B11-9528-1E9C1198363B}" srcId="{C0762194-EBAB-4A29-AB64-63F47BBC86FA}" destId="{95838EA4-1C4C-4F31-8E14-AA64EB211982}" srcOrd="1" destOrd="0" parTransId="{CF3F115E-23B7-45B5-AE76-955D34F6B8E2}" sibTransId="{3C23584F-F47C-4F17-B8DF-FE8EF816F6E5}"/>
    <dgm:cxn modelId="{8B1372FF-1B7C-4BB7-8F8E-98EA7A8F0F00}" srcId="{C0762194-EBAB-4A29-AB64-63F47BBC86FA}" destId="{B1757F92-6729-45DC-A8AE-0F138DB59A83}" srcOrd="0" destOrd="0" parTransId="{B655D717-CB4E-4E2D-926D-2C25E3F87BEE}" sibTransId="{3DE68560-FDB7-4E7C-B43B-1D6BAE89FFA4}"/>
    <dgm:cxn modelId="{EF6B3915-0674-458D-975D-39B4C717FAF4}" type="presParOf" srcId="{594943D9-8051-4A08-A7CB-972A0F0DFA04}" destId="{BB21A250-F98C-4125-BB41-CBD6289C20AE}" srcOrd="0" destOrd="0" presId="urn:microsoft.com/office/officeart/2005/8/layout/vList2"/>
    <dgm:cxn modelId="{1A966A1D-89FA-46BB-B227-CA241121742D}" type="presParOf" srcId="{594943D9-8051-4A08-A7CB-972A0F0DFA04}" destId="{515D85E2-0193-4C14-BCB8-4325A216B303}" srcOrd="1" destOrd="0" presId="urn:microsoft.com/office/officeart/2005/8/layout/vList2"/>
    <dgm:cxn modelId="{BD2C1451-5861-4453-8BAA-4D099B54A99E}" type="presParOf" srcId="{594943D9-8051-4A08-A7CB-972A0F0DFA04}" destId="{9B4FE72B-588C-416A-8F2D-A19607D00A6A}" srcOrd="2" destOrd="0" presId="urn:microsoft.com/office/officeart/2005/8/layout/vList2"/>
    <dgm:cxn modelId="{00E35154-0CE3-4EF4-B9C2-718287F68C06}" type="presParOf" srcId="{594943D9-8051-4A08-A7CB-972A0F0DFA04}" destId="{981309C1-FDA0-4083-ACA4-55610A9D6457}" srcOrd="3" destOrd="0" presId="urn:microsoft.com/office/officeart/2005/8/layout/vList2"/>
    <dgm:cxn modelId="{92BB0551-AFB5-4260-B7EC-C355233681FE}" type="presParOf" srcId="{594943D9-8051-4A08-A7CB-972A0F0DFA04}" destId="{33B25F0D-3C27-4CF1-AAD9-DD10AFD06E68}" srcOrd="4" destOrd="0" presId="urn:microsoft.com/office/officeart/2005/8/layout/vList2"/>
    <dgm:cxn modelId="{E32F749C-3B71-4C38-BAA0-A79C83D96AEA}" type="presParOf" srcId="{594943D9-8051-4A08-A7CB-972A0F0DFA04}" destId="{8ABD3425-6B07-4518-90E8-E7DA5A4F5B7D}" srcOrd="5" destOrd="0" presId="urn:microsoft.com/office/officeart/2005/8/layout/vList2"/>
    <dgm:cxn modelId="{9B76095C-496E-4798-9E57-C0988DA6A897}" type="presParOf" srcId="{594943D9-8051-4A08-A7CB-972A0F0DFA04}" destId="{3D1015D5-9252-4856-BF42-4EA131F24D95}" srcOrd="6" destOrd="0" presId="urn:microsoft.com/office/officeart/2005/8/layout/vList2"/>
    <dgm:cxn modelId="{D380F591-F25D-4B2F-92FE-F6867BDB763B}" type="presParOf" srcId="{594943D9-8051-4A08-A7CB-972A0F0DFA04}" destId="{B072E703-B730-4D2C-96D5-47E16318C8AE}" srcOrd="7" destOrd="0" presId="urn:microsoft.com/office/officeart/2005/8/layout/vList2"/>
    <dgm:cxn modelId="{6A6620A4-4283-456A-90B7-3660C19CCBF9}" type="presParOf" srcId="{594943D9-8051-4A08-A7CB-972A0F0DFA04}" destId="{31AF3D1E-776D-4319-B017-3252E54D17C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762194-EBAB-4A29-AB64-63F47BBC86F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757F92-6729-45DC-A8AE-0F138DB59A83}">
      <dgm:prSet/>
      <dgm:spPr/>
      <dgm:t>
        <a:bodyPr/>
        <a:lstStyle/>
        <a:p>
          <a:r>
            <a:rPr lang="cs-CZ" dirty="0"/>
            <a:t>Vymezení pojmu a definice sociální práce a sociálního pracovníka</a:t>
          </a:r>
          <a:endParaRPr lang="en-US" dirty="0"/>
        </a:p>
      </dgm:t>
    </dgm:pt>
    <dgm:pt modelId="{B655D717-CB4E-4E2D-926D-2C25E3F87BEE}" type="parTrans" cxnId="{8B1372FF-1B7C-4BB7-8F8E-98EA7A8F0F00}">
      <dgm:prSet/>
      <dgm:spPr/>
      <dgm:t>
        <a:bodyPr/>
        <a:lstStyle/>
        <a:p>
          <a:endParaRPr lang="en-US"/>
        </a:p>
      </dgm:t>
    </dgm:pt>
    <dgm:pt modelId="{3DE68560-FDB7-4E7C-B43B-1D6BAE89FFA4}" type="sibTrans" cxnId="{8B1372FF-1B7C-4BB7-8F8E-98EA7A8F0F00}">
      <dgm:prSet/>
      <dgm:spPr/>
      <dgm:t>
        <a:bodyPr/>
        <a:lstStyle/>
        <a:p>
          <a:endParaRPr lang="en-US"/>
        </a:p>
      </dgm:t>
    </dgm:pt>
    <dgm:pt modelId="{95838EA4-1C4C-4F31-8E14-AA64EB211982}">
      <dgm:prSet/>
      <dgm:spPr/>
      <dgm:t>
        <a:bodyPr/>
        <a:lstStyle/>
        <a:p>
          <a:r>
            <a:rPr lang="cs-CZ" dirty="0"/>
            <a:t>Úprava podmínek způsobilosti k výkonu práce sociálních pracovníků</a:t>
          </a:r>
          <a:endParaRPr lang="en-US" dirty="0"/>
        </a:p>
      </dgm:t>
    </dgm:pt>
    <dgm:pt modelId="{CF3F115E-23B7-45B5-AE76-955D34F6B8E2}" type="parTrans" cxnId="{0DA08AF6-351B-4B11-9528-1E9C1198363B}">
      <dgm:prSet/>
      <dgm:spPr/>
      <dgm:t>
        <a:bodyPr/>
        <a:lstStyle/>
        <a:p>
          <a:endParaRPr lang="en-US"/>
        </a:p>
      </dgm:t>
    </dgm:pt>
    <dgm:pt modelId="{3C23584F-F47C-4F17-B8DF-FE8EF816F6E5}" type="sibTrans" cxnId="{0DA08AF6-351B-4B11-9528-1E9C1198363B}">
      <dgm:prSet/>
      <dgm:spPr/>
      <dgm:t>
        <a:bodyPr/>
        <a:lstStyle/>
        <a:p>
          <a:endParaRPr lang="en-US"/>
        </a:p>
      </dgm:t>
    </dgm:pt>
    <dgm:pt modelId="{DFAEEAC4-D985-4CAA-A042-50C662123000}">
      <dgm:prSet/>
      <dgm:spPr/>
      <dgm:t>
        <a:bodyPr/>
        <a:lstStyle/>
        <a:p>
          <a:r>
            <a:rPr lang="cs-CZ" dirty="0"/>
            <a:t>Úprava dalšího vzdělávání a rozvoje sociálních pracovníků</a:t>
          </a:r>
          <a:endParaRPr lang="en-US" dirty="0"/>
        </a:p>
      </dgm:t>
    </dgm:pt>
    <dgm:pt modelId="{DB19D282-8166-46B9-988B-5EF8B31550DA}" type="parTrans" cxnId="{2229E259-E15D-4C7A-B3B0-A846020001B3}">
      <dgm:prSet/>
      <dgm:spPr/>
      <dgm:t>
        <a:bodyPr/>
        <a:lstStyle/>
        <a:p>
          <a:endParaRPr lang="en-US"/>
        </a:p>
      </dgm:t>
    </dgm:pt>
    <dgm:pt modelId="{52CA55C4-C4C4-4FE3-900A-93D6BD81ED03}" type="sibTrans" cxnId="{2229E259-E15D-4C7A-B3B0-A846020001B3}">
      <dgm:prSet/>
      <dgm:spPr/>
      <dgm:t>
        <a:bodyPr/>
        <a:lstStyle/>
        <a:p>
          <a:endParaRPr lang="en-US"/>
        </a:p>
      </dgm:t>
    </dgm:pt>
    <dgm:pt modelId="{594943D9-8051-4A08-A7CB-972A0F0DFA04}" type="pres">
      <dgm:prSet presAssocID="{C0762194-EBAB-4A29-AB64-63F47BBC86FA}" presName="linear" presStyleCnt="0">
        <dgm:presLayoutVars>
          <dgm:animLvl val="lvl"/>
          <dgm:resizeHandles val="exact"/>
        </dgm:presLayoutVars>
      </dgm:prSet>
      <dgm:spPr/>
    </dgm:pt>
    <dgm:pt modelId="{BB21A250-F98C-4125-BB41-CBD6289C20AE}" type="pres">
      <dgm:prSet presAssocID="{B1757F92-6729-45DC-A8AE-0F138DB59A83}" presName="parentText" presStyleLbl="node1" presStyleIdx="0" presStyleCnt="3" custLinFactNeighborX="-564" custLinFactNeighborY="-13836">
        <dgm:presLayoutVars>
          <dgm:chMax val="0"/>
          <dgm:bulletEnabled val="1"/>
        </dgm:presLayoutVars>
      </dgm:prSet>
      <dgm:spPr/>
    </dgm:pt>
    <dgm:pt modelId="{515D85E2-0193-4C14-BCB8-4325A216B303}" type="pres">
      <dgm:prSet presAssocID="{3DE68560-FDB7-4E7C-B43B-1D6BAE89FFA4}" presName="spacer" presStyleCnt="0"/>
      <dgm:spPr/>
    </dgm:pt>
    <dgm:pt modelId="{9B4FE72B-588C-416A-8F2D-A19607D00A6A}" type="pres">
      <dgm:prSet presAssocID="{95838EA4-1C4C-4F31-8E14-AA64EB21198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81309C1-FDA0-4083-ACA4-55610A9D6457}" type="pres">
      <dgm:prSet presAssocID="{3C23584F-F47C-4F17-B8DF-FE8EF816F6E5}" presName="spacer" presStyleCnt="0"/>
      <dgm:spPr/>
    </dgm:pt>
    <dgm:pt modelId="{33B25F0D-3C27-4CF1-AAD9-DD10AFD06E68}" type="pres">
      <dgm:prSet presAssocID="{DFAEEAC4-D985-4CAA-A042-50C662123000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392882D-E530-4E97-8E19-2C77EA8D3CC7}" type="presOf" srcId="{95838EA4-1C4C-4F31-8E14-AA64EB211982}" destId="{9B4FE72B-588C-416A-8F2D-A19607D00A6A}" srcOrd="0" destOrd="0" presId="urn:microsoft.com/office/officeart/2005/8/layout/vList2"/>
    <dgm:cxn modelId="{E195EA2D-1807-4635-B919-328FD0D36F37}" type="presOf" srcId="{B1757F92-6729-45DC-A8AE-0F138DB59A83}" destId="{BB21A250-F98C-4125-BB41-CBD6289C20AE}" srcOrd="0" destOrd="0" presId="urn:microsoft.com/office/officeart/2005/8/layout/vList2"/>
    <dgm:cxn modelId="{2229E259-E15D-4C7A-B3B0-A846020001B3}" srcId="{C0762194-EBAB-4A29-AB64-63F47BBC86FA}" destId="{DFAEEAC4-D985-4CAA-A042-50C662123000}" srcOrd="2" destOrd="0" parTransId="{DB19D282-8166-46B9-988B-5EF8B31550DA}" sibTransId="{52CA55C4-C4C4-4FE3-900A-93D6BD81ED03}"/>
    <dgm:cxn modelId="{33915B9D-998C-4555-8D70-AC757A59386F}" type="presOf" srcId="{C0762194-EBAB-4A29-AB64-63F47BBC86FA}" destId="{594943D9-8051-4A08-A7CB-972A0F0DFA04}" srcOrd="0" destOrd="0" presId="urn:microsoft.com/office/officeart/2005/8/layout/vList2"/>
    <dgm:cxn modelId="{91F7F7C7-5797-4192-B036-7DE7C2A02321}" type="presOf" srcId="{DFAEEAC4-D985-4CAA-A042-50C662123000}" destId="{33B25F0D-3C27-4CF1-AAD9-DD10AFD06E68}" srcOrd="0" destOrd="0" presId="urn:microsoft.com/office/officeart/2005/8/layout/vList2"/>
    <dgm:cxn modelId="{0DA08AF6-351B-4B11-9528-1E9C1198363B}" srcId="{C0762194-EBAB-4A29-AB64-63F47BBC86FA}" destId="{95838EA4-1C4C-4F31-8E14-AA64EB211982}" srcOrd="1" destOrd="0" parTransId="{CF3F115E-23B7-45B5-AE76-955D34F6B8E2}" sibTransId="{3C23584F-F47C-4F17-B8DF-FE8EF816F6E5}"/>
    <dgm:cxn modelId="{8B1372FF-1B7C-4BB7-8F8E-98EA7A8F0F00}" srcId="{C0762194-EBAB-4A29-AB64-63F47BBC86FA}" destId="{B1757F92-6729-45DC-A8AE-0F138DB59A83}" srcOrd="0" destOrd="0" parTransId="{B655D717-CB4E-4E2D-926D-2C25E3F87BEE}" sibTransId="{3DE68560-FDB7-4E7C-B43B-1D6BAE89FFA4}"/>
    <dgm:cxn modelId="{EF6B3915-0674-458D-975D-39B4C717FAF4}" type="presParOf" srcId="{594943D9-8051-4A08-A7CB-972A0F0DFA04}" destId="{BB21A250-F98C-4125-BB41-CBD6289C20AE}" srcOrd="0" destOrd="0" presId="urn:microsoft.com/office/officeart/2005/8/layout/vList2"/>
    <dgm:cxn modelId="{1A966A1D-89FA-46BB-B227-CA241121742D}" type="presParOf" srcId="{594943D9-8051-4A08-A7CB-972A0F0DFA04}" destId="{515D85E2-0193-4C14-BCB8-4325A216B303}" srcOrd="1" destOrd="0" presId="urn:microsoft.com/office/officeart/2005/8/layout/vList2"/>
    <dgm:cxn modelId="{BD2C1451-5861-4453-8BAA-4D099B54A99E}" type="presParOf" srcId="{594943D9-8051-4A08-A7CB-972A0F0DFA04}" destId="{9B4FE72B-588C-416A-8F2D-A19607D00A6A}" srcOrd="2" destOrd="0" presId="urn:microsoft.com/office/officeart/2005/8/layout/vList2"/>
    <dgm:cxn modelId="{00E35154-0CE3-4EF4-B9C2-718287F68C06}" type="presParOf" srcId="{594943D9-8051-4A08-A7CB-972A0F0DFA04}" destId="{981309C1-FDA0-4083-ACA4-55610A9D6457}" srcOrd="3" destOrd="0" presId="urn:microsoft.com/office/officeart/2005/8/layout/vList2"/>
    <dgm:cxn modelId="{92BB0551-AFB5-4260-B7EC-C355233681FE}" type="presParOf" srcId="{594943D9-8051-4A08-A7CB-972A0F0DFA04}" destId="{33B25F0D-3C27-4CF1-AAD9-DD10AFD06E6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762194-EBAB-4A29-AB64-63F47BBC86F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757F92-6729-45DC-A8AE-0F138DB59A83}">
      <dgm:prSet/>
      <dgm:spPr/>
      <dgm:t>
        <a:bodyPr/>
        <a:lstStyle/>
        <a:p>
          <a:r>
            <a:rPr lang="cs-CZ" dirty="0"/>
            <a:t>Jednotná strategie podpory v bydlení pro obce i jednotlivé úrovně veřejné správy</a:t>
          </a:r>
          <a:endParaRPr lang="en-US" dirty="0"/>
        </a:p>
      </dgm:t>
    </dgm:pt>
    <dgm:pt modelId="{B655D717-CB4E-4E2D-926D-2C25E3F87BEE}" type="parTrans" cxnId="{8B1372FF-1B7C-4BB7-8F8E-98EA7A8F0F00}">
      <dgm:prSet/>
      <dgm:spPr/>
      <dgm:t>
        <a:bodyPr/>
        <a:lstStyle/>
        <a:p>
          <a:endParaRPr lang="en-US"/>
        </a:p>
      </dgm:t>
    </dgm:pt>
    <dgm:pt modelId="{3DE68560-FDB7-4E7C-B43B-1D6BAE89FFA4}" type="sibTrans" cxnId="{8B1372FF-1B7C-4BB7-8F8E-98EA7A8F0F00}">
      <dgm:prSet/>
      <dgm:spPr/>
      <dgm:t>
        <a:bodyPr/>
        <a:lstStyle/>
        <a:p>
          <a:endParaRPr lang="en-US"/>
        </a:p>
      </dgm:t>
    </dgm:pt>
    <dgm:pt modelId="{95838EA4-1C4C-4F31-8E14-AA64EB211982}">
      <dgm:prSet/>
      <dgm:spPr/>
      <dgm:t>
        <a:bodyPr/>
        <a:lstStyle/>
        <a:p>
          <a:r>
            <a:rPr lang="cs-CZ" dirty="0"/>
            <a:t>Ukotvení a provázání činností sociální práce s podporou v bydlení, vč. zajištění dlouhodobosti a stability financování</a:t>
          </a:r>
          <a:endParaRPr lang="en-US" dirty="0"/>
        </a:p>
      </dgm:t>
    </dgm:pt>
    <dgm:pt modelId="{CF3F115E-23B7-45B5-AE76-955D34F6B8E2}" type="parTrans" cxnId="{0DA08AF6-351B-4B11-9528-1E9C1198363B}">
      <dgm:prSet/>
      <dgm:spPr/>
      <dgm:t>
        <a:bodyPr/>
        <a:lstStyle/>
        <a:p>
          <a:endParaRPr lang="en-US"/>
        </a:p>
      </dgm:t>
    </dgm:pt>
    <dgm:pt modelId="{3C23584F-F47C-4F17-B8DF-FE8EF816F6E5}" type="sibTrans" cxnId="{0DA08AF6-351B-4B11-9528-1E9C1198363B}">
      <dgm:prSet/>
      <dgm:spPr/>
      <dgm:t>
        <a:bodyPr/>
        <a:lstStyle/>
        <a:p>
          <a:endParaRPr lang="en-US"/>
        </a:p>
      </dgm:t>
    </dgm:pt>
    <dgm:pt modelId="{DFAEEAC4-D985-4CAA-A042-50C662123000}">
      <dgm:prSet/>
      <dgm:spPr/>
      <dgm:t>
        <a:bodyPr/>
        <a:lstStyle/>
        <a:p>
          <a:r>
            <a:rPr lang="cs-CZ" dirty="0"/>
            <a:t>Důraz na prevenci ztráty bydlení</a:t>
          </a:r>
          <a:endParaRPr lang="en-US" dirty="0"/>
        </a:p>
      </dgm:t>
    </dgm:pt>
    <dgm:pt modelId="{DB19D282-8166-46B9-988B-5EF8B31550DA}" type="parTrans" cxnId="{2229E259-E15D-4C7A-B3B0-A846020001B3}">
      <dgm:prSet/>
      <dgm:spPr/>
      <dgm:t>
        <a:bodyPr/>
        <a:lstStyle/>
        <a:p>
          <a:endParaRPr lang="en-US"/>
        </a:p>
      </dgm:t>
    </dgm:pt>
    <dgm:pt modelId="{52CA55C4-C4C4-4FE3-900A-93D6BD81ED03}" type="sibTrans" cxnId="{2229E259-E15D-4C7A-B3B0-A846020001B3}">
      <dgm:prSet/>
      <dgm:spPr/>
      <dgm:t>
        <a:bodyPr/>
        <a:lstStyle/>
        <a:p>
          <a:endParaRPr lang="en-US"/>
        </a:p>
      </dgm:t>
    </dgm:pt>
    <dgm:pt modelId="{6461BD41-F964-4981-A0FE-6E8B527482D2}">
      <dgm:prSet/>
      <dgm:spPr/>
      <dgm:t>
        <a:bodyPr/>
        <a:lstStyle/>
        <a:p>
          <a:r>
            <a:rPr lang="cs-CZ" dirty="0"/>
            <a:t>Zaměření na podporu cílových skupin ohrožených ztrátou bydlení</a:t>
          </a:r>
          <a:endParaRPr lang="en-US" dirty="0"/>
        </a:p>
      </dgm:t>
    </dgm:pt>
    <dgm:pt modelId="{21DF9098-41B7-4F5A-A527-D674E3C04C3C}" type="parTrans" cxnId="{85E77637-BC1A-4070-9A30-6C92863515B1}">
      <dgm:prSet/>
      <dgm:spPr/>
      <dgm:t>
        <a:bodyPr/>
        <a:lstStyle/>
        <a:p>
          <a:endParaRPr lang="cs-CZ"/>
        </a:p>
      </dgm:t>
    </dgm:pt>
    <dgm:pt modelId="{2725D8AE-88C3-4359-8577-8507DC005583}" type="sibTrans" cxnId="{85E77637-BC1A-4070-9A30-6C92863515B1}">
      <dgm:prSet/>
      <dgm:spPr/>
      <dgm:t>
        <a:bodyPr/>
        <a:lstStyle/>
        <a:p>
          <a:endParaRPr lang="cs-CZ"/>
        </a:p>
      </dgm:t>
    </dgm:pt>
    <dgm:pt modelId="{594943D9-8051-4A08-A7CB-972A0F0DFA04}" type="pres">
      <dgm:prSet presAssocID="{C0762194-EBAB-4A29-AB64-63F47BBC86FA}" presName="linear" presStyleCnt="0">
        <dgm:presLayoutVars>
          <dgm:animLvl val="lvl"/>
          <dgm:resizeHandles val="exact"/>
        </dgm:presLayoutVars>
      </dgm:prSet>
      <dgm:spPr/>
    </dgm:pt>
    <dgm:pt modelId="{BB21A250-F98C-4125-BB41-CBD6289C20AE}" type="pres">
      <dgm:prSet presAssocID="{B1757F92-6729-45DC-A8AE-0F138DB59A83}" presName="parentText" presStyleLbl="node1" presStyleIdx="0" presStyleCnt="4" custLinFactNeighborX="-564" custLinFactNeighborY="-13836">
        <dgm:presLayoutVars>
          <dgm:chMax val="0"/>
          <dgm:bulletEnabled val="1"/>
        </dgm:presLayoutVars>
      </dgm:prSet>
      <dgm:spPr/>
    </dgm:pt>
    <dgm:pt modelId="{515D85E2-0193-4C14-BCB8-4325A216B303}" type="pres">
      <dgm:prSet presAssocID="{3DE68560-FDB7-4E7C-B43B-1D6BAE89FFA4}" presName="spacer" presStyleCnt="0"/>
      <dgm:spPr/>
    </dgm:pt>
    <dgm:pt modelId="{9B4FE72B-588C-416A-8F2D-A19607D00A6A}" type="pres">
      <dgm:prSet presAssocID="{95838EA4-1C4C-4F31-8E14-AA64EB21198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81309C1-FDA0-4083-ACA4-55610A9D6457}" type="pres">
      <dgm:prSet presAssocID="{3C23584F-F47C-4F17-B8DF-FE8EF816F6E5}" presName="spacer" presStyleCnt="0"/>
      <dgm:spPr/>
    </dgm:pt>
    <dgm:pt modelId="{33B25F0D-3C27-4CF1-AAD9-DD10AFD06E68}" type="pres">
      <dgm:prSet presAssocID="{DFAEEAC4-D985-4CAA-A042-50C662123000}" presName="parentText" presStyleLbl="node1" presStyleIdx="2" presStyleCnt="4" custLinFactNeighborX="-1043" custLinFactNeighborY="74041">
        <dgm:presLayoutVars>
          <dgm:chMax val="0"/>
          <dgm:bulletEnabled val="1"/>
        </dgm:presLayoutVars>
      </dgm:prSet>
      <dgm:spPr/>
    </dgm:pt>
    <dgm:pt modelId="{6C9DBEFB-603C-4DFF-A489-B8240AEF2FB9}" type="pres">
      <dgm:prSet presAssocID="{52CA55C4-C4C4-4FE3-900A-93D6BD81ED03}" presName="spacer" presStyleCnt="0"/>
      <dgm:spPr/>
    </dgm:pt>
    <dgm:pt modelId="{1D000918-7CDE-418F-B158-91D015538DBC}" type="pres">
      <dgm:prSet presAssocID="{6461BD41-F964-4981-A0FE-6E8B527482D2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B392882D-E530-4E97-8E19-2C77EA8D3CC7}" type="presOf" srcId="{95838EA4-1C4C-4F31-8E14-AA64EB211982}" destId="{9B4FE72B-588C-416A-8F2D-A19607D00A6A}" srcOrd="0" destOrd="0" presId="urn:microsoft.com/office/officeart/2005/8/layout/vList2"/>
    <dgm:cxn modelId="{E195EA2D-1807-4635-B919-328FD0D36F37}" type="presOf" srcId="{B1757F92-6729-45DC-A8AE-0F138DB59A83}" destId="{BB21A250-F98C-4125-BB41-CBD6289C20AE}" srcOrd="0" destOrd="0" presId="urn:microsoft.com/office/officeart/2005/8/layout/vList2"/>
    <dgm:cxn modelId="{85E77637-BC1A-4070-9A30-6C92863515B1}" srcId="{C0762194-EBAB-4A29-AB64-63F47BBC86FA}" destId="{6461BD41-F964-4981-A0FE-6E8B527482D2}" srcOrd="3" destOrd="0" parTransId="{21DF9098-41B7-4F5A-A527-D674E3C04C3C}" sibTransId="{2725D8AE-88C3-4359-8577-8507DC005583}"/>
    <dgm:cxn modelId="{D9E0366D-0C25-4C0E-96ED-751A1ACBDF36}" type="presOf" srcId="{6461BD41-F964-4981-A0FE-6E8B527482D2}" destId="{1D000918-7CDE-418F-B158-91D015538DBC}" srcOrd="0" destOrd="0" presId="urn:microsoft.com/office/officeart/2005/8/layout/vList2"/>
    <dgm:cxn modelId="{2229E259-E15D-4C7A-B3B0-A846020001B3}" srcId="{C0762194-EBAB-4A29-AB64-63F47BBC86FA}" destId="{DFAEEAC4-D985-4CAA-A042-50C662123000}" srcOrd="2" destOrd="0" parTransId="{DB19D282-8166-46B9-988B-5EF8B31550DA}" sibTransId="{52CA55C4-C4C4-4FE3-900A-93D6BD81ED03}"/>
    <dgm:cxn modelId="{33915B9D-998C-4555-8D70-AC757A59386F}" type="presOf" srcId="{C0762194-EBAB-4A29-AB64-63F47BBC86FA}" destId="{594943D9-8051-4A08-A7CB-972A0F0DFA04}" srcOrd="0" destOrd="0" presId="urn:microsoft.com/office/officeart/2005/8/layout/vList2"/>
    <dgm:cxn modelId="{91F7F7C7-5797-4192-B036-7DE7C2A02321}" type="presOf" srcId="{DFAEEAC4-D985-4CAA-A042-50C662123000}" destId="{33B25F0D-3C27-4CF1-AAD9-DD10AFD06E68}" srcOrd="0" destOrd="0" presId="urn:microsoft.com/office/officeart/2005/8/layout/vList2"/>
    <dgm:cxn modelId="{0DA08AF6-351B-4B11-9528-1E9C1198363B}" srcId="{C0762194-EBAB-4A29-AB64-63F47BBC86FA}" destId="{95838EA4-1C4C-4F31-8E14-AA64EB211982}" srcOrd="1" destOrd="0" parTransId="{CF3F115E-23B7-45B5-AE76-955D34F6B8E2}" sibTransId="{3C23584F-F47C-4F17-B8DF-FE8EF816F6E5}"/>
    <dgm:cxn modelId="{8B1372FF-1B7C-4BB7-8F8E-98EA7A8F0F00}" srcId="{C0762194-EBAB-4A29-AB64-63F47BBC86FA}" destId="{B1757F92-6729-45DC-A8AE-0F138DB59A83}" srcOrd="0" destOrd="0" parTransId="{B655D717-CB4E-4E2D-926D-2C25E3F87BEE}" sibTransId="{3DE68560-FDB7-4E7C-B43B-1D6BAE89FFA4}"/>
    <dgm:cxn modelId="{EF6B3915-0674-458D-975D-39B4C717FAF4}" type="presParOf" srcId="{594943D9-8051-4A08-A7CB-972A0F0DFA04}" destId="{BB21A250-F98C-4125-BB41-CBD6289C20AE}" srcOrd="0" destOrd="0" presId="urn:microsoft.com/office/officeart/2005/8/layout/vList2"/>
    <dgm:cxn modelId="{1A966A1D-89FA-46BB-B227-CA241121742D}" type="presParOf" srcId="{594943D9-8051-4A08-A7CB-972A0F0DFA04}" destId="{515D85E2-0193-4C14-BCB8-4325A216B303}" srcOrd="1" destOrd="0" presId="urn:microsoft.com/office/officeart/2005/8/layout/vList2"/>
    <dgm:cxn modelId="{BD2C1451-5861-4453-8BAA-4D099B54A99E}" type="presParOf" srcId="{594943D9-8051-4A08-A7CB-972A0F0DFA04}" destId="{9B4FE72B-588C-416A-8F2D-A19607D00A6A}" srcOrd="2" destOrd="0" presId="urn:microsoft.com/office/officeart/2005/8/layout/vList2"/>
    <dgm:cxn modelId="{00E35154-0CE3-4EF4-B9C2-718287F68C06}" type="presParOf" srcId="{594943D9-8051-4A08-A7CB-972A0F0DFA04}" destId="{981309C1-FDA0-4083-ACA4-55610A9D6457}" srcOrd="3" destOrd="0" presId="urn:microsoft.com/office/officeart/2005/8/layout/vList2"/>
    <dgm:cxn modelId="{92BB0551-AFB5-4260-B7EC-C355233681FE}" type="presParOf" srcId="{594943D9-8051-4A08-A7CB-972A0F0DFA04}" destId="{33B25F0D-3C27-4CF1-AAD9-DD10AFD06E68}" srcOrd="4" destOrd="0" presId="urn:microsoft.com/office/officeart/2005/8/layout/vList2"/>
    <dgm:cxn modelId="{18CFD553-FAC4-4094-AFE5-9BD9234F912B}" type="presParOf" srcId="{594943D9-8051-4A08-A7CB-972A0F0DFA04}" destId="{6C9DBEFB-603C-4DFF-A489-B8240AEF2FB9}" srcOrd="5" destOrd="0" presId="urn:microsoft.com/office/officeart/2005/8/layout/vList2"/>
    <dgm:cxn modelId="{44C6C16C-68C5-48D5-8212-D3E93489FF0C}" type="presParOf" srcId="{594943D9-8051-4A08-A7CB-972A0F0DFA04}" destId="{1D000918-7CDE-418F-B158-91D015538DB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0762194-EBAB-4A29-AB64-63F47BBC86F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757F92-6729-45DC-A8AE-0F138DB59A83}">
      <dgm:prSet custT="1"/>
      <dgm:spPr/>
      <dgm:t>
        <a:bodyPr/>
        <a:lstStyle/>
        <a:p>
          <a:r>
            <a:rPr lang="cs-CZ" sz="1600" kern="1200" dirty="0">
              <a:solidFill>
                <a:srgbClr val="FFFFFF"/>
              </a:solidFill>
              <a:latin typeface="Times New Roman"/>
              <a:ea typeface="+mn-ea"/>
              <a:cs typeface="+mn-cs"/>
            </a:rPr>
            <a:t>Propojení a vzájemná koordinace dosud oddělené sféry sociální a zdravotní péče </a:t>
          </a:r>
          <a:endParaRPr lang="en-US" sz="1600" kern="1200" dirty="0">
            <a:solidFill>
              <a:srgbClr val="FFFFFF"/>
            </a:solidFill>
            <a:latin typeface="Times New Roman"/>
            <a:ea typeface="+mn-ea"/>
            <a:cs typeface="+mn-cs"/>
          </a:endParaRPr>
        </a:p>
      </dgm:t>
    </dgm:pt>
    <dgm:pt modelId="{B655D717-CB4E-4E2D-926D-2C25E3F87BEE}" type="parTrans" cxnId="{8B1372FF-1B7C-4BB7-8F8E-98EA7A8F0F00}">
      <dgm:prSet/>
      <dgm:spPr/>
      <dgm:t>
        <a:bodyPr/>
        <a:lstStyle/>
        <a:p>
          <a:endParaRPr lang="en-US"/>
        </a:p>
      </dgm:t>
    </dgm:pt>
    <dgm:pt modelId="{3DE68560-FDB7-4E7C-B43B-1D6BAE89FFA4}" type="sibTrans" cxnId="{8B1372FF-1B7C-4BB7-8F8E-98EA7A8F0F00}">
      <dgm:prSet/>
      <dgm:spPr/>
      <dgm:t>
        <a:bodyPr/>
        <a:lstStyle/>
        <a:p>
          <a:endParaRPr lang="en-US"/>
        </a:p>
      </dgm:t>
    </dgm:pt>
    <dgm:pt modelId="{95838EA4-1C4C-4F31-8E14-AA64EB211982}">
      <dgm:prSet custT="1"/>
      <dgm:spPr/>
      <dgm:t>
        <a:bodyPr/>
        <a:lstStyle/>
        <a:p>
          <a:r>
            <a:rPr lang="cs-CZ" sz="1600" kern="1200" dirty="0">
              <a:solidFill>
                <a:srgbClr val="FFFFFF"/>
              </a:solidFill>
              <a:latin typeface="Times New Roman"/>
              <a:ea typeface="+mn-ea"/>
              <a:cs typeface="+mn-cs"/>
            </a:rPr>
            <a:t>Narovnání stávajících podmínek pro poskytování zdravotních a sociálních služeb</a:t>
          </a:r>
          <a:endParaRPr lang="en-US" sz="1600" kern="1200" dirty="0">
            <a:solidFill>
              <a:srgbClr val="FFFFFF"/>
            </a:solidFill>
            <a:latin typeface="Times New Roman"/>
            <a:ea typeface="+mn-ea"/>
            <a:cs typeface="+mn-cs"/>
          </a:endParaRPr>
        </a:p>
      </dgm:t>
    </dgm:pt>
    <dgm:pt modelId="{CF3F115E-23B7-45B5-AE76-955D34F6B8E2}" type="parTrans" cxnId="{0DA08AF6-351B-4B11-9528-1E9C1198363B}">
      <dgm:prSet/>
      <dgm:spPr/>
      <dgm:t>
        <a:bodyPr/>
        <a:lstStyle/>
        <a:p>
          <a:endParaRPr lang="en-US"/>
        </a:p>
      </dgm:t>
    </dgm:pt>
    <dgm:pt modelId="{3C23584F-F47C-4F17-B8DF-FE8EF816F6E5}" type="sibTrans" cxnId="{0DA08AF6-351B-4B11-9528-1E9C1198363B}">
      <dgm:prSet/>
      <dgm:spPr/>
      <dgm:t>
        <a:bodyPr/>
        <a:lstStyle/>
        <a:p>
          <a:endParaRPr lang="en-US"/>
        </a:p>
      </dgm:t>
    </dgm:pt>
    <dgm:pt modelId="{DFAEEAC4-D985-4CAA-A042-50C662123000}">
      <dgm:prSet custT="1"/>
      <dgm:spPr/>
      <dgm:t>
        <a:bodyPr/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rgbClr val="FFFFFF"/>
              </a:solidFill>
              <a:latin typeface="Times New Roman"/>
              <a:ea typeface="+mn-ea"/>
              <a:cs typeface="+mn-cs"/>
            </a:rPr>
            <a:t>Zrušení stávajících “výjimek“ (poskytování péče bez oprávnění či registrace)</a:t>
          </a:r>
          <a:endParaRPr lang="en-US" sz="1600" kern="1200" dirty="0">
            <a:solidFill>
              <a:srgbClr val="FFFFFF"/>
            </a:solidFill>
            <a:latin typeface="Times New Roman"/>
            <a:ea typeface="+mn-ea"/>
            <a:cs typeface="+mn-cs"/>
          </a:endParaRPr>
        </a:p>
      </dgm:t>
    </dgm:pt>
    <dgm:pt modelId="{DB19D282-8166-46B9-988B-5EF8B31550DA}" type="parTrans" cxnId="{2229E259-E15D-4C7A-B3B0-A846020001B3}">
      <dgm:prSet/>
      <dgm:spPr/>
      <dgm:t>
        <a:bodyPr/>
        <a:lstStyle/>
        <a:p>
          <a:endParaRPr lang="en-US"/>
        </a:p>
      </dgm:t>
    </dgm:pt>
    <dgm:pt modelId="{52CA55C4-C4C4-4FE3-900A-93D6BD81ED03}" type="sibTrans" cxnId="{2229E259-E15D-4C7A-B3B0-A846020001B3}">
      <dgm:prSet/>
      <dgm:spPr/>
      <dgm:t>
        <a:bodyPr/>
        <a:lstStyle/>
        <a:p>
          <a:endParaRPr lang="en-US"/>
        </a:p>
      </dgm:t>
    </dgm:pt>
    <dgm:pt modelId="{6461BD41-F964-4981-A0FE-6E8B527482D2}">
      <dgm:prSet custT="1"/>
      <dgm:spPr/>
      <dgm:t>
        <a:bodyPr/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rgbClr val="FFFFFF"/>
              </a:solidFill>
              <a:latin typeface="Times New Roman"/>
              <a:ea typeface="+mn-ea"/>
              <a:cs typeface="+mn-cs"/>
            </a:rPr>
            <a:t>Legislativní ukotvení Sociálně zdravotní lůžkové péče</a:t>
          </a:r>
          <a:endParaRPr lang="en-US" sz="1600" kern="1200" dirty="0">
            <a:solidFill>
              <a:srgbClr val="FFFFFF"/>
            </a:solidFill>
            <a:latin typeface="Times New Roman"/>
            <a:ea typeface="+mn-ea"/>
            <a:cs typeface="+mn-cs"/>
          </a:endParaRPr>
        </a:p>
      </dgm:t>
    </dgm:pt>
    <dgm:pt modelId="{21DF9098-41B7-4F5A-A527-D674E3C04C3C}" type="parTrans" cxnId="{85E77637-BC1A-4070-9A30-6C92863515B1}">
      <dgm:prSet/>
      <dgm:spPr/>
      <dgm:t>
        <a:bodyPr/>
        <a:lstStyle/>
        <a:p>
          <a:endParaRPr lang="cs-CZ"/>
        </a:p>
      </dgm:t>
    </dgm:pt>
    <dgm:pt modelId="{2725D8AE-88C3-4359-8577-8507DC005583}" type="sibTrans" cxnId="{85E77637-BC1A-4070-9A30-6C92863515B1}">
      <dgm:prSet/>
      <dgm:spPr/>
      <dgm:t>
        <a:bodyPr/>
        <a:lstStyle/>
        <a:p>
          <a:endParaRPr lang="cs-CZ"/>
        </a:p>
      </dgm:t>
    </dgm:pt>
    <dgm:pt modelId="{594943D9-8051-4A08-A7CB-972A0F0DFA04}" type="pres">
      <dgm:prSet presAssocID="{C0762194-EBAB-4A29-AB64-63F47BBC86FA}" presName="linear" presStyleCnt="0">
        <dgm:presLayoutVars>
          <dgm:animLvl val="lvl"/>
          <dgm:resizeHandles val="exact"/>
        </dgm:presLayoutVars>
      </dgm:prSet>
      <dgm:spPr/>
    </dgm:pt>
    <dgm:pt modelId="{BB21A250-F98C-4125-BB41-CBD6289C20AE}" type="pres">
      <dgm:prSet presAssocID="{B1757F92-6729-45DC-A8AE-0F138DB59A83}" presName="parentText" presStyleLbl="node1" presStyleIdx="0" presStyleCnt="4" custLinFactNeighborX="-564" custLinFactNeighborY="-13836">
        <dgm:presLayoutVars>
          <dgm:chMax val="0"/>
          <dgm:bulletEnabled val="1"/>
        </dgm:presLayoutVars>
      </dgm:prSet>
      <dgm:spPr/>
    </dgm:pt>
    <dgm:pt modelId="{515D85E2-0193-4C14-BCB8-4325A216B303}" type="pres">
      <dgm:prSet presAssocID="{3DE68560-FDB7-4E7C-B43B-1D6BAE89FFA4}" presName="spacer" presStyleCnt="0"/>
      <dgm:spPr/>
    </dgm:pt>
    <dgm:pt modelId="{9B4FE72B-588C-416A-8F2D-A19607D00A6A}" type="pres">
      <dgm:prSet presAssocID="{95838EA4-1C4C-4F31-8E14-AA64EB211982}" presName="parentText" presStyleLbl="node1" presStyleIdx="1" presStyleCnt="4" custLinFactNeighborY="-73285">
        <dgm:presLayoutVars>
          <dgm:chMax val="0"/>
          <dgm:bulletEnabled val="1"/>
        </dgm:presLayoutVars>
      </dgm:prSet>
      <dgm:spPr/>
    </dgm:pt>
    <dgm:pt modelId="{981309C1-FDA0-4083-ACA4-55610A9D6457}" type="pres">
      <dgm:prSet presAssocID="{3C23584F-F47C-4F17-B8DF-FE8EF816F6E5}" presName="spacer" presStyleCnt="0"/>
      <dgm:spPr/>
    </dgm:pt>
    <dgm:pt modelId="{33B25F0D-3C27-4CF1-AAD9-DD10AFD06E68}" type="pres">
      <dgm:prSet presAssocID="{DFAEEAC4-D985-4CAA-A042-50C662123000}" presName="parentText" presStyleLbl="node1" presStyleIdx="2" presStyleCnt="4" custLinFactY="-6368" custLinFactNeighborY="-100000">
        <dgm:presLayoutVars>
          <dgm:chMax val="0"/>
          <dgm:bulletEnabled val="1"/>
        </dgm:presLayoutVars>
      </dgm:prSet>
      <dgm:spPr/>
    </dgm:pt>
    <dgm:pt modelId="{6C9DBEFB-603C-4DFF-A489-B8240AEF2FB9}" type="pres">
      <dgm:prSet presAssocID="{52CA55C4-C4C4-4FE3-900A-93D6BD81ED03}" presName="spacer" presStyleCnt="0"/>
      <dgm:spPr/>
    </dgm:pt>
    <dgm:pt modelId="{1D000918-7CDE-418F-B158-91D015538DBC}" type="pres">
      <dgm:prSet presAssocID="{6461BD41-F964-4981-A0FE-6E8B527482D2}" presName="parentText" presStyleLbl="node1" presStyleIdx="3" presStyleCnt="4" custLinFactY="-17530" custLinFactNeighborX="-548" custLinFactNeighborY="-100000">
        <dgm:presLayoutVars>
          <dgm:chMax val="0"/>
          <dgm:bulletEnabled val="1"/>
        </dgm:presLayoutVars>
      </dgm:prSet>
      <dgm:spPr/>
    </dgm:pt>
  </dgm:ptLst>
  <dgm:cxnLst>
    <dgm:cxn modelId="{B392882D-E530-4E97-8E19-2C77EA8D3CC7}" type="presOf" srcId="{95838EA4-1C4C-4F31-8E14-AA64EB211982}" destId="{9B4FE72B-588C-416A-8F2D-A19607D00A6A}" srcOrd="0" destOrd="0" presId="urn:microsoft.com/office/officeart/2005/8/layout/vList2"/>
    <dgm:cxn modelId="{E195EA2D-1807-4635-B919-328FD0D36F37}" type="presOf" srcId="{B1757F92-6729-45DC-A8AE-0F138DB59A83}" destId="{BB21A250-F98C-4125-BB41-CBD6289C20AE}" srcOrd="0" destOrd="0" presId="urn:microsoft.com/office/officeart/2005/8/layout/vList2"/>
    <dgm:cxn modelId="{85E77637-BC1A-4070-9A30-6C92863515B1}" srcId="{C0762194-EBAB-4A29-AB64-63F47BBC86FA}" destId="{6461BD41-F964-4981-A0FE-6E8B527482D2}" srcOrd="3" destOrd="0" parTransId="{21DF9098-41B7-4F5A-A527-D674E3C04C3C}" sibTransId="{2725D8AE-88C3-4359-8577-8507DC005583}"/>
    <dgm:cxn modelId="{D9E0366D-0C25-4C0E-96ED-751A1ACBDF36}" type="presOf" srcId="{6461BD41-F964-4981-A0FE-6E8B527482D2}" destId="{1D000918-7CDE-418F-B158-91D015538DBC}" srcOrd="0" destOrd="0" presId="urn:microsoft.com/office/officeart/2005/8/layout/vList2"/>
    <dgm:cxn modelId="{2229E259-E15D-4C7A-B3B0-A846020001B3}" srcId="{C0762194-EBAB-4A29-AB64-63F47BBC86FA}" destId="{DFAEEAC4-D985-4CAA-A042-50C662123000}" srcOrd="2" destOrd="0" parTransId="{DB19D282-8166-46B9-988B-5EF8B31550DA}" sibTransId="{52CA55C4-C4C4-4FE3-900A-93D6BD81ED03}"/>
    <dgm:cxn modelId="{33915B9D-998C-4555-8D70-AC757A59386F}" type="presOf" srcId="{C0762194-EBAB-4A29-AB64-63F47BBC86FA}" destId="{594943D9-8051-4A08-A7CB-972A0F0DFA04}" srcOrd="0" destOrd="0" presId="urn:microsoft.com/office/officeart/2005/8/layout/vList2"/>
    <dgm:cxn modelId="{91F7F7C7-5797-4192-B036-7DE7C2A02321}" type="presOf" srcId="{DFAEEAC4-D985-4CAA-A042-50C662123000}" destId="{33B25F0D-3C27-4CF1-AAD9-DD10AFD06E68}" srcOrd="0" destOrd="0" presId="urn:microsoft.com/office/officeart/2005/8/layout/vList2"/>
    <dgm:cxn modelId="{0DA08AF6-351B-4B11-9528-1E9C1198363B}" srcId="{C0762194-EBAB-4A29-AB64-63F47BBC86FA}" destId="{95838EA4-1C4C-4F31-8E14-AA64EB211982}" srcOrd="1" destOrd="0" parTransId="{CF3F115E-23B7-45B5-AE76-955D34F6B8E2}" sibTransId="{3C23584F-F47C-4F17-B8DF-FE8EF816F6E5}"/>
    <dgm:cxn modelId="{8B1372FF-1B7C-4BB7-8F8E-98EA7A8F0F00}" srcId="{C0762194-EBAB-4A29-AB64-63F47BBC86FA}" destId="{B1757F92-6729-45DC-A8AE-0F138DB59A83}" srcOrd="0" destOrd="0" parTransId="{B655D717-CB4E-4E2D-926D-2C25E3F87BEE}" sibTransId="{3DE68560-FDB7-4E7C-B43B-1D6BAE89FFA4}"/>
    <dgm:cxn modelId="{EF6B3915-0674-458D-975D-39B4C717FAF4}" type="presParOf" srcId="{594943D9-8051-4A08-A7CB-972A0F0DFA04}" destId="{BB21A250-F98C-4125-BB41-CBD6289C20AE}" srcOrd="0" destOrd="0" presId="urn:microsoft.com/office/officeart/2005/8/layout/vList2"/>
    <dgm:cxn modelId="{1A966A1D-89FA-46BB-B227-CA241121742D}" type="presParOf" srcId="{594943D9-8051-4A08-A7CB-972A0F0DFA04}" destId="{515D85E2-0193-4C14-BCB8-4325A216B303}" srcOrd="1" destOrd="0" presId="urn:microsoft.com/office/officeart/2005/8/layout/vList2"/>
    <dgm:cxn modelId="{BD2C1451-5861-4453-8BAA-4D099B54A99E}" type="presParOf" srcId="{594943D9-8051-4A08-A7CB-972A0F0DFA04}" destId="{9B4FE72B-588C-416A-8F2D-A19607D00A6A}" srcOrd="2" destOrd="0" presId="urn:microsoft.com/office/officeart/2005/8/layout/vList2"/>
    <dgm:cxn modelId="{00E35154-0CE3-4EF4-B9C2-718287F68C06}" type="presParOf" srcId="{594943D9-8051-4A08-A7CB-972A0F0DFA04}" destId="{981309C1-FDA0-4083-ACA4-55610A9D6457}" srcOrd="3" destOrd="0" presId="urn:microsoft.com/office/officeart/2005/8/layout/vList2"/>
    <dgm:cxn modelId="{92BB0551-AFB5-4260-B7EC-C355233681FE}" type="presParOf" srcId="{594943D9-8051-4A08-A7CB-972A0F0DFA04}" destId="{33B25F0D-3C27-4CF1-AAD9-DD10AFD06E68}" srcOrd="4" destOrd="0" presId="urn:microsoft.com/office/officeart/2005/8/layout/vList2"/>
    <dgm:cxn modelId="{18CFD553-FAC4-4094-AFE5-9BD9234F912B}" type="presParOf" srcId="{594943D9-8051-4A08-A7CB-972A0F0DFA04}" destId="{6C9DBEFB-603C-4DFF-A489-B8240AEF2FB9}" srcOrd="5" destOrd="0" presId="urn:microsoft.com/office/officeart/2005/8/layout/vList2"/>
    <dgm:cxn modelId="{44C6C16C-68C5-48D5-8212-D3E93489FF0C}" type="presParOf" srcId="{594943D9-8051-4A08-A7CB-972A0F0DFA04}" destId="{1D000918-7CDE-418F-B158-91D015538DB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21A250-F98C-4125-BB41-CBD6289C20AE}">
      <dsp:nvSpPr>
        <dsp:cNvPr id="0" name=""/>
        <dsp:cNvSpPr/>
      </dsp:nvSpPr>
      <dsp:spPr>
        <a:xfrm>
          <a:off x="0" y="216025"/>
          <a:ext cx="6613217" cy="35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Výkon sociální práce co nejblíže člověku</a:t>
          </a:r>
          <a:endParaRPr lang="en-US" sz="1500" kern="1200" dirty="0"/>
        </a:p>
      </dsp:txBody>
      <dsp:txXfrm>
        <a:off x="17134" y="233159"/>
        <a:ext cx="6578949" cy="316732"/>
      </dsp:txXfrm>
    </dsp:sp>
    <dsp:sp modelId="{9B4FE72B-588C-416A-8F2D-A19607D00A6A}">
      <dsp:nvSpPr>
        <dsp:cNvPr id="0" name=""/>
        <dsp:cNvSpPr/>
      </dsp:nvSpPr>
      <dsp:spPr>
        <a:xfrm>
          <a:off x="0" y="616202"/>
          <a:ext cx="6613217" cy="35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Garance dostupnosti služeb v jednotném a transparentním systému</a:t>
          </a:r>
          <a:endParaRPr lang="en-US" sz="1500" kern="1200"/>
        </a:p>
      </dsp:txBody>
      <dsp:txXfrm>
        <a:off x="17134" y="633336"/>
        <a:ext cx="6578949" cy="316732"/>
      </dsp:txXfrm>
    </dsp:sp>
    <dsp:sp modelId="{33B25F0D-3C27-4CF1-AAD9-DD10AFD06E68}">
      <dsp:nvSpPr>
        <dsp:cNvPr id="0" name=""/>
        <dsp:cNvSpPr/>
      </dsp:nvSpPr>
      <dsp:spPr>
        <a:xfrm>
          <a:off x="0" y="1010402"/>
          <a:ext cx="6613217" cy="35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Jednotné zjišťování potřeb a koordinované plánování způsobu jejich uspokojení</a:t>
          </a:r>
          <a:endParaRPr lang="en-US" sz="1500" kern="1200"/>
        </a:p>
      </dsp:txBody>
      <dsp:txXfrm>
        <a:off x="17134" y="1027536"/>
        <a:ext cx="6578949" cy="316732"/>
      </dsp:txXfrm>
    </dsp:sp>
    <dsp:sp modelId="{3D1015D5-9252-4856-BF42-4EA131F24D95}">
      <dsp:nvSpPr>
        <dsp:cNvPr id="0" name=""/>
        <dsp:cNvSpPr/>
      </dsp:nvSpPr>
      <dsp:spPr>
        <a:xfrm>
          <a:off x="0" y="1404602"/>
          <a:ext cx="6613217" cy="35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Předvídatelné financování sociálních služeb</a:t>
          </a:r>
          <a:endParaRPr lang="en-US" sz="1500" kern="1200"/>
        </a:p>
      </dsp:txBody>
      <dsp:txXfrm>
        <a:off x="17134" y="1421736"/>
        <a:ext cx="6578949" cy="316732"/>
      </dsp:txXfrm>
    </dsp:sp>
    <dsp:sp modelId="{31AF3D1E-776D-4319-B017-3252E54D17C2}">
      <dsp:nvSpPr>
        <dsp:cNvPr id="0" name=""/>
        <dsp:cNvSpPr/>
      </dsp:nvSpPr>
      <dsp:spPr>
        <a:xfrm>
          <a:off x="0" y="1798802"/>
          <a:ext cx="6613217" cy="35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Podpora sdílení péče a neformálně pečujících</a:t>
          </a:r>
          <a:endParaRPr lang="en-US" sz="1500" kern="1200" dirty="0"/>
        </a:p>
      </dsp:txBody>
      <dsp:txXfrm>
        <a:off x="17134" y="1815936"/>
        <a:ext cx="6578949" cy="316732"/>
      </dsp:txXfrm>
    </dsp:sp>
    <dsp:sp modelId="{80A96591-3592-4A9A-B8D0-F1ABEAFBD9F1}">
      <dsp:nvSpPr>
        <dsp:cNvPr id="0" name=""/>
        <dsp:cNvSpPr/>
      </dsp:nvSpPr>
      <dsp:spPr>
        <a:xfrm>
          <a:off x="0" y="2193002"/>
          <a:ext cx="6613217" cy="35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Zjednodušení administrativní zátěže</a:t>
          </a:r>
          <a:endParaRPr lang="en-US" sz="1500" kern="1200"/>
        </a:p>
      </dsp:txBody>
      <dsp:txXfrm>
        <a:off x="17134" y="2210136"/>
        <a:ext cx="6578949" cy="3167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21A250-F98C-4125-BB41-CBD6289C20AE}">
      <dsp:nvSpPr>
        <dsp:cNvPr id="0" name=""/>
        <dsp:cNvSpPr/>
      </dsp:nvSpPr>
      <dsp:spPr>
        <a:xfrm>
          <a:off x="0" y="0"/>
          <a:ext cx="6613217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Změny v oblasti náhradní rodinné péče</a:t>
          </a:r>
          <a:endParaRPr lang="en-US" sz="2100" kern="1200" dirty="0"/>
        </a:p>
      </dsp:txBody>
      <dsp:txXfrm>
        <a:off x="23988" y="23988"/>
        <a:ext cx="6565241" cy="443423"/>
      </dsp:txXfrm>
    </dsp:sp>
    <dsp:sp modelId="{9B4FE72B-588C-416A-8F2D-A19607D00A6A}">
      <dsp:nvSpPr>
        <dsp:cNvPr id="0" name=""/>
        <dsp:cNvSpPr/>
      </dsp:nvSpPr>
      <dsp:spPr>
        <a:xfrm>
          <a:off x="0" y="504058"/>
          <a:ext cx="6613217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Podpora mladých dospělých opouštějících náhradní péči</a:t>
          </a:r>
          <a:endParaRPr lang="en-US" sz="2100" kern="1200" dirty="0"/>
        </a:p>
      </dsp:txBody>
      <dsp:txXfrm>
        <a:off x="23988" y="528046"/>
        <a:ext cx="6565241" cy="443423"/>
      </dsp:txXfrm>
    </dsp:sp>
    <dsp:sp modelId="{33B25F0D-3C27-4CF1-AAD9-DD10AFD06E68}">
      <dsp:nvSpPr>
        <dsp:cNvPr id="0" name=""/>
        <dsp:cNvSpPr/>
      </dsp:nvSpPr>
      <dsp:spPr>
        <a:xfrm>
          <a:off x="0" y="1008114"/>
          <a:ext cx="6613217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Podpora péče o děti v krizových zařízeních </a:t>
          </a:r>
          <a:endParaRPr lang="en-US" sz="2100" kern="1200" dirty="0"/>
        </a:p>
      </dsp:txBody>
      <dsp:txXfrm>
        <a:off x="23988" y="1032102"/>
        <a:ext cx="6565241" cy="443423"/>
      </dsp:txXfrm>
    </dsp:sp>
    <dsp:sp modelId="{3D1015D5-9252-4856-BF42-4EA131F24D95}">
      <dsp:nvSpPr>
        <dsp:cNvPr id="0" name=""/>
        <dsp:cNvSpPr/>
      </dsp:nvSpPr>
      <dsp:spPr>
        <a:xfrm>
          <a:off x="0" y="1512166"/>
          <a:ext cx="6613217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Omezení institucionální péče o nejmladší děti</a:t>
          </a:r>
          <a:endParaRPr lang="en-US" sz="2100" kern="1200" dirty="0"/>
        </a:p>
      </dsp:txBody>
      <dsp:txXfrm>
        <a:off x="23988" y="1536154"/>
        <a:ext cx="6565241" cy="443423"/>
      </dsp:txXfrm>
    </dsp:sp>
    <dsp:sp modelId="{31AF3D1E-776D-4319-B017-3252E54D17C2}">
      <dsp:nvSpPr>
        <dsp:cNvPr id="0" name=""/>
        <dsp:cNvSpPr/>
      </dsp:nvSpPr>
      <dsp:spPr>
        <a:xfrm>
          <a:off x="0" y="2016223"/>
          <a:ext cx="6613217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Změny v souvisejících právních předpisech</a:t>
          </a:r>
          <a:endParaRPr lang="en-US" sz="2100" kern="1200" dirty="0"/>
        </a:p>
      </dsp:txBody>
      <dsp:txXfrm>
        <a:off x="23988" y="2040211"/>
        <a:ext cx="6565241" cy="4434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21A250-F98C-4125-BB41-CBD6289C20AE}">
      <dsp:nvSpPr>
        <dsp:cNvPr id="0" name=""/>
        <dsp:cNvSpPr/>
      </dsp:nvSpPr>
      <dsp:spPr>
        <a:xfrm>
          <a:off x="0" y="36746"/>
          <a:ext cx="6613217" cy="8494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Vymezení pojmu a definice sociální práce a sociálního pracovníka</a:t>
          </a:r>
          <a:endParaRPr lang="en-US" sz="2200" kern="1200" dirty="0"/>
        </a:p>
      </dsp:txBody>
      <dsp:txXfrm>
        <a:off x="41465" y="78211"/>
        <a:ext cx="6530287" cy="766490"/>
      </dsp:txXfrm>
    </dsp:sp>
    <dsp:sp modelId="{9B4FE72B-588C-416A-8F2D-A19607D00A6A}">
      <dsp:nvSpPr>
        <dsp:cNvPr id="0" name=""/>
        <dsp:cNvSpPr/>
      </dsp:nvSpPr>
      <dsp:spPr>
        <a:xfrm>
          <a:off x="0" y="958292"/>
          <a:ext cx="6613217" cy="8494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Úprava podmínek způsobilosti k výkonu práce sociálních pracovníků</a:t>
          </a:r>
          <a:endParaRPr lang="en-US" sz="2200" kern="1200" dirty="0"/>
        </a:p>
      </dsp:txBody>
      <dsp:txXfrm>
        <a:off x="41465" y="999757"/>
        <a:ext cx="6530287" cy="766490"/>
      </dsp:txXfrm>
    </dsp:sp>
    <dsp:sp modelId="{33B25F0D-3C27-4CF1-AAD9-DD10AFD06E68}">
      <dsp:nvSpPr>
        <dsp:cNvPr id="0" name=""/>
        <dsp:cNvSpPr/>
      </dsp:nvSpPr>
      <dsp:spPr>
        <a:xfrm>
          <a:off x="0" y="1871072"/>
          <a:ext cx="6613217" cy="8494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Úprava dalšího vzdělávání a rozvoje sociálních pracovníků</a:t>
          </a:r>
          <a:endParaRPr lang="en-US" sz="2200" kern="1200" dirty="0"/>
        </a:p>
      </dsp:txBody>
      <dsp:txXfrm>
        <a:off x="41465" y="1912537"/>
        <a:ext cx="6530287" cy="7664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21A250-F98C-4125-BB41-CBD6289C20AE}">
      <dsp:nvSpPr>
        <dsp:cNvPr id="0" name=""/>
        <dsp:cNvSpPr/>
      </dsp:nvSpPr>
      <dsp:spPr>
        <a:xfrm>
          <a:off x="0" y="71986"/>
          <a:ext cx="6613217" cy="617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Jednotná strategie podpory v bydlení pro obce i jednotlivé úrovně veřejné správy</a:t>
          </a:r>
          <a:endParaRPr lang="en-US" sz="1600" kern="1200" dirty="0"/>
        </a:p>
      </dsp:txBody>
      <dsp:txXfrm>
        <a:off x="30157" y="102143"/>
        <a:ext cx="6552903" cy="557446"/>
      </dsp:txXfrm>
    </dsp:sp>
    <dsp:sp modelId="{9B4FE72B-588C-416A-8F2D-A19607D00A6A}">
      <dsp:nvSpPr>
        <dsp:cNvPr id="0" name=""/>
        <dsp:cNvSpPr/>
      </dsp:nvSpPr>
      <dsp:spPr>
        <a:xfrm>
          <a:off x="0" y="742202"/>
          <a:ext cx="6613217" cy="617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Ukotvení a provázání činností sociální práce s podporou v bydlení, vč. zajištění dlouhodobosti a stability financování</a:t>
          </a:r>
          <a:endParaRPr lang="en-US" sz="1600" kern="1200" dirty="0"/>
        </a:p>
      </dsp:txBody>
      <dsp:txXfrm>
        <a:off x="30157" y="772359"/>
        <a:ext cx="6552903" cy="557446"/>
      </dsp:txXfrm>
    </dsp:sp>
    <dsp:sp modelId="{33B25F0D-3C27-4CF1-AAD9-DD10AFD06E68}">
      <dsp:nvSpPr>
        <dsp:cNvPr id="0" name=""/>
        <dsp:cNvSpPr/>
      </dsp:nvSpPr>
      <dsp:spPr>
        <a:xfrm>
          <a:off x="0" y="1440160"/>
          <a:ext cx="6613217" cy="617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Důraz na prevenci ztráty bydlení</a:t>
          </a:r>
          <a:endParaRPr lang="en-US" sz="1600" kern="1200" dirty="0"/>
        </a:p>
      </dsp:txBody>
      <dsp:txXfrm>
        <a:off x="30157" y="1470317"/>
        <a:ext cx="6552903" cy="557446"/>
      </dsp:txXfrm>
    </dsp:sp>
    <dsp:sp modelId="{1D000918-7CDE-418F-B158-91D015538DBC}">
      <dsp:nvSpPr>
        <dsp:cNvPr id="0" name=""/>
        <dsp:cNvSpPr/>
      </dsp:nvSpPr>
      <dsp:spPr>
        <a:xfrm>
          <a:off x="0" y="2069882"/>
          <a:ext cx="6613217" cy="617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Zaměření na podporu cílových skupin ohrožených ztrátou bydlení</a:t>
          </a:r>
          <a:endParaRPr lang="en-US" sz="1600" kern="1200" dirty="0"/>
        </a:p>
      </dsp:txBody>
      <dsp:txXfrm>
        <a:off x="30157" y="2100039"/>
        <a:ext cx="6552903" cy="5574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21A250-F98C-4125-BB41-CBD6289C20AE}">
      <dsp:nvSpPr>
        <dsp:cNvPr id="0" name=""/>
        <dsp:cNvSpPr/>
      </dsp:nvSpPr>
      <dsp:spPr>
        <a:xfrm>
          <a:off x="0" y="0"/>
          <a:ext cx="6613217" cy="617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rgbClr val="FFFFFF"/>
              </a:solidFill>
              <a:latin typeface="Times New Roman"/>
              <a:ea typeface="+mn-ea"/>
              <a:cs typeface="+mn-cs"/>
            </a:rPr>
            <a:t>Propojení a vzájemná koordinace dosud oddělené sféry sociální a zdravotní péče </a:t>
          </a:r>
          <a:endParaRPr lang="en-US" sz="1600" kern="1200" dirty="0">
            <a:solidFill>
              <a:srgbClr val="FFFFFF"/>
            </a:solidFill>
            <a:latin typeface="Times New Roman"/>
            <a:ea typeface="+mn-ea"/>
            <a:cs typeface="+mn-cs"/>
          </a:endParaRPr>
        </a:p>
      </dsp:txBody>
      <dsp:txXfrm>
        <a:off x="30157" y="30157"/>
        <a:ext cx="6552903" cy="557446"/>
      </dsp:txXfrm>
    </dsp:sp>
    <dsp:sp modelId="{9B4FE72B-588C-416A-8F2D-A19607D00A6A}">
      <dsp:nvSpPr>
        <dsp:cNvPr id="0" name=""/>
        <dsp:cNvSpPr/>
      </dsp:nvSpPr>
      <dsp:spPr>
        <a:xfrm>
          <a:off x="0" y="648072"/>
          <a:ext cx="6613217" cy="617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rgbClr val="FFFFFF"/>
              </a:solidFill>
              <a:latin typeface="Times New Roman"/>
              <a:ea typeface="+mn-ea"/>
              <a:cs typeface="+mn-cs"/>
            </a:rPr>
            <a:t>Narovnání stávajících podmínek pro poskytování zdravotních a sociálních služeb</a:t>
          </a:r>
          <a:endParaRPr lang="en-US" sz="1600" kern="1200" dirty="0">
            <a:solidFill>
              <a:srgbClr val="FFFFFF"/>
            </a:solidFill>
            <a:latin typeface="Times New Roman"/>
            <a:ea typeface="+mn-ea"/>
            <a:cs typeface="+mn-cs"/>
          </a:endParaRPr>
        </a:p>
      </dsp:txBody>
      <dsp:txXfrm>
        <a:off x="30157" y="678229"/>
        <a:ext cx="6552903" cy="557446"/>
      </dsp:txXfrm>
    </dsp:sp>
    <dsp:sp modelId="{33B25F0D-3C27-4CF1-AAD9-DD10AFD06E68}">
      <dsp:nvSpPr>
        <dsp:cNvPr id="0" name=""/>
        <dsp:cNvSpPr/>
      </dsp:nvSpPr>
      <dsp:spPr>
        <a:xfrm>
          <a:off x="0" y="1296143"/>
          <a:ext cx="6613217" cy="617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rgbClr val="FFFFFF"/>
              </a:solidFill>
              <a:latin typeface="Times New Roman"/>
              <a:ea typeface="+mn-ea"/>
              <a:cs typeface="+mn-cs"/>
            </a:rPr>
            <a:t>Zrušení stávajících “výjimek“ (poskytování péče bez oprávnění či registrace)</a:t>
          </a:r>
          <a:endParaRPr lang="en-US" sz="1600" kern="1200" dirty="0">
            <a:solidFill>
              <a:srgbClr val="FFFFFF"/>
            </a:solidFill>
            <a:latin typeface="Times New Roman"/>
            <a:ea typeface="+mn-ea"/>
            <a:cs typeface="+mn-cs"/>
          </a:endParaRPr>
        </a:p>
      </dsp:txBody>
      <dsp:txXfrm>
        <a:off x="30157" y="1326300"/>
        <a:ext cx="6552903" cy="557446"/>
      </dsp:txXfrm>
    </dsp:sp>
    <dsp:sp modelId="{1D000918-7CDE-418F-B158-91D015538DBC}">
      <dsp:nvSpPr>
        <dsp:cNvPr id="0" name=""/>
        <dsp:cNvSpPr/>
      </dsp:nvSpPr>
      <dsp:spPr>
        <a:xfrm>
          <a:off x="0" y="1939989"/>
          <a:ext cx="6613217" cy="617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rgbClr val="FFFFFF"/>
              </a:solidFill>
              <a:latin typeface="Times New Roman"/>
              <a:ea typeface="+mn-ea"/>
              <a:cs typeface="+mn-cs"/>
            </a:rPr>
            <a:t>Legislativní ukotvení Sociálně zdravotní lůžkové péče</a:t>
          </a:r>
          <a:endParaRPr lang="en-US" sz="1600" kern="1200" dirty="0">
            <a:solidFill>
              <a:srgbClr val="FFFFFF"/>
            </a:solidFill>
            <a:latin typeface="Times New Roman"/>
            <a:ea typeface="+mn-ea"/>
            <a:cs typeface="+mn-cs"/>
          </a:endParaRPr>
        </a:p>
      </dsp:txBody>
      <dsp:txXfrm>
        <a:off x="30157" y="1970146"/>
        <a:ext cx="6552903" cy="5574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A168E9-49B6-4476-B54E-C9F9BD6492C0}" type="datetimeFigureOut">
              <a:rPr lang="cs-CZ" smtClean="0"/>
              <a:t>22.12.2023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30F57-7031-4E4D-9BA9-2A30C20EF0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42772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22829-879B-41AB-86DA-D9D3CFD50D0F}" type="datetimeFigureOut">
              <a:rPr lang="cs-CZ" smtClean="0"/>
              <a:t>22.12.2023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C7A34-D7D1-4B6A-9C41-4A0266E5A2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72081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C7A34-D7D1-4B6A-9C41-4A0266E5A24B}" type="slidenum">
              <a:rPr lang="cs-CZ" smtClean="0"/>
              <a:t>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1539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C7A34-D7D1-4B6A-9C41-4A0266E5A24B}" type="slidenum">
              <a:rPr lang="cs-CZ" smtClean="0"/>
              <a:t>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1213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C7A34-D7D1-4B6A-9C41-4A0266E5A24B}" type="slidenum">
              <a:rPr lang="cs-CZ" smtClean="0"/>
              <a:t>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9231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C7A34-D7D1-4B6A-9C41-4A0266E5A24B}" type="slidenum">
              <a:rPr lang="cs-CZ" smtClean="0"/>
              <a:t>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7855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C7A34-D7D1-4B6A-9C41-4A0266E5A24B}" type="slidenum">
              <a:rPr lang="cs-CZ" smtClean="0"/>
              <a:t>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2134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C7A34-D7D1-4B6A-9C41-4A0266E5A24B}" type="slidenum">
              <a:rPr lang="cs-CZ" smtClean="0"/>
              <a:t>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1773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C7A34-D7D1-4B6A-9C41-4A0266E5A24B}" type="slidenum">
              <a:rPr lang="cs-CZ" smtClean="0"/>
              <a:t>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993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C7A34-D7D1-4B6A-9C41-4A0266E5A24B}" type="slidenum">
              <a:rPr lang="cs-CZ" smtClean="0"/>
              <a:t>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18547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C7A34-D7D1-4B6A-9C41-4A0266E5A24B}" type="slidenum">
              <a:rPr lang="cs-CZ" smtClean="0"/>
              <a:t>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753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69859-B76B-4426-BE10-26D4C9416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792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5F549-380A-4EE7-ADCB-C02EA9E78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10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CBCD9-B312-43B4-973D-EF0A6714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06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33057-F68C-462B-BA9A-AE29505D0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14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FA37F-F8BD-4072-AF33-BECF3826C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9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267D9-F116-4E77-A298-090B25E26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0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69519-EE81-4E9A-A89E-8C613074B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5CECF-4355-4AAD-8A1D-1EC4B738B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02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3B31C-CCFA-44AB-8B36-3B10B7A0B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36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B0A6A-5B73-4E2E-91CA-81DE44A21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9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80CEE-79D0-4928-8656-E6C883C3D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26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D27CF45-C1EC-48B2-A195-5F2CB4E3D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696" y="1916832"/>
            <a:ext cx="5830416" cy="2160240"/>
          </a:xfrm>
        </p:spPr>
        <p:txBody>
          <a:bodyPr/>
          <a:lstStyle/>
          <a:p>
            <a:r>
              <a:rPr lang="cs-CZ" sz="3200" dirty="0">
                <a:solidFill>
                  <a:schemeClr val="accent6">
                    <a:lumMod val="75000"/>
                  </a:schemeClr>
                </a:solidFill>
              </a:rPr>
              <a:t>Připravované změny na MPSV </a:t>
            </a:r>
            <a:br>
              <a:rPr lang="cs-CZ" sz="32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3200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br>
              <a:rPr lang="cs-CZ" sz="32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jejich dopady na obce v ČR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75703" y="5805264"/>
            <a:ext cx="2845432" cy="648072"/>
          </a:xfrm>
          <a:solidFill>
            <a:schemeClr val="bg1"/>
          </a:solidFill>
          <a:ln w="28575">
            <a:noFill/>
          </a:ln>
        </p:spPr>
        <p:txBody>
          <a:bodyPr/>
          <a:lstStyle/>
          <a:p>
            <a:pPr algn="l">
              <a:defRPr/>
            </a:pPr>
            <a:r>
              <a:rPr lang="cs-CZ" sz="12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Koordinace sociální ochrany v praxi – </a:t>
            </a:r>
            <a:r>
              <a:rPr lang="cs-CZ" sz="12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reg</a:t>
            </a:r>
            <a:r>
              <a:rPr lang="cs-CZ" sz="12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číslo: CZ.03.02.02/00/22_004/0001320</a:t>
            </a:r>
          </a:p>
          <a:p>
            <a:pPr>
              <a:defRPr/>
            </a:pPr>
            <a:endParaRPr lang="cs-CZ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2B3DEA7F-EE3B-64E2-1F9C-9DB49405A6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60648"/>
            <a:ext cx="5760720" cy="981710"/>
          </a:xfrm>
          <a:prstGeom prst="rect">
            <a:avLst/>
          </a:prstGeom>
        </p:spPr>
      </p:pic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F8819B19-B4C4-2D00-74B5-4FCCEBE16B1F}"/>
              </a:ext>
            </a:extLst>
          </p:cNvPr>
          <p:cNvSpPr txBox="1">
            <a:spLocks/>
          </p:cNvSpPr>
          <p:nvPr/>
        </p:nvSpPr>
        <p:spPr bwMode="auto">
          <a:xfrm>
            <a:off x="3058716" y="4421269"/>
            <a:ext cx="3384376" cy="1008112"/>
          </a:xfrm>
          <a:prstGeom prst="rect">
            <a:avLst/>
          </a:prstGeom>
          <a:solidFill>
            <a:schemeClr val="bg1"/>
          </a:solidFill>
          <a:ln w="28575"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000" dirty="0">
                <a:solidFill>
                  <a:schemeClr val="accent6">
                    <a:lumMod val="75000"/>
                  </a:schemeClr>
                </a:solidFill>
              </a:rPr>
              <a:t>Mgr. Bc. Zdislava Odstrčilová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sah 1">
            <a:extLst>
              <a:ext uri="{FF2B5EF4-FFF2-40B4-BE49-F238E27FC236}">
                <a16:creationId xmlns:a16="http://schemas.microsoft.com/office/drawing/2014/main" id="{66AAB824-4696-4552-AF8B-8E42F082D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2880320"/>
          </a:xfrm>
        </p:spPr>
        <p:txBody>
          <a:bodyPr/>
          <a:lstStyle/>
          <a:p>
            <a:pPr marL="0" indent="0" algn="l">
              <a:buNone/>
            </a:pPr>
            <a:endParaRPr lang="cs-CZ" sz="1800" dirty="0">
              <a:solidFill>
                <a:srgbClr val="1A1A1A"/>
              </a:solidFill>
              <a:latin typeface="IBMPlexMono"/>
            </a:endParaRPr>
          </a:p>
          <a:p>
            <a:pPr marL="0" indent="0" algn="l">
              <a:buNone/>
            </a:pPr>
            <a:endParaRPr lang="cs-CZ" sz="1200" dirty="0">
              <a:solidFill>
                <a:srgbClr val="1A1A1A"/>
              </a:solidFill>
              <a:latin typeface="IBMPlexMono"/>
            </a:endParaRPr>
          </a:p>
          <a:p>
            <a:pPr marL="0" indent="0" algn="l">
              <a:buNone/>
            </a:pPr>
            <a:endParaRPr lang="cs-CZ" sz="1600" dirty="0">
              <a:solidFill>
                <a:srgbClr val="1A1A1A"/>
              </a:solidFill>
              <a:latin typeface="IBMPlexMono"/>
            </a:endParaRPr>
          </a:p>
          <a:p>
            <a:pPr marL="0" indent="0" algn="l">
              <a:buNone/>
            </a:pPr>
            <a:endParaRPr lang="cs-CZ" sz="1600" dirty="0">
              <a:solidFill>
                <a:srgbClr val="1A1A1A"/>
              </a:solidFill>
              <a:latin typeface="IBMPlexMono"/>
            </a:endParaRPr>
          </a:p>
          <a:p>
            <a:pPr marL="0" indent="0" algn="ctr">
              <a:buNone/>
            </a:pPr>
            <a:r>
              <a:rPr lang="cs-CZ" sz="1600" dirty="0">
                <a:latin typeface="IBMPlexMono"/>
              </a:rPr>
              <a:t>Děkuji za pozornost</a:t>
            </a:r>
          </a:p>
          <a:p>
            <a:pPr marL="0" indent="0" algn="ctr">
              <a:buNone/>
            </a:pPr>
            <a:endParaRPr lang="cs-CZ" sz="1600" dirty="0">
              <a:solidFill>
                <a:srgbClr val="FF0000"/>
              </a:solidFill>
              <a:latin typeface="IBMPlexMono"/>
            </a:endParaRPr>
          </a:p>
          <a:p>
            <a:pPr marL="0" indent="0">
              <a:buNone/>
            </a:pPr>
            <a:endParaRPr lang="cs-CZ" sz="1600" dirty="0">
              <a:latin typeface="IBMPlexMono"/>
            </a:endParaRPr>
          </a:p>
          <a:p>
            <a:pPr marL="0" indent="0" algn="ctr">
              <a:buNone/>
            </a:pPr>
            <a:r>
              <a:rPr lang="cs-CZ" sz="1600" dirty="0">
                <a:latin typeface="IBMPlexMono"/>
              </a:rPr>
              <a:t>Mgr. Bc. Zdislava Odstrčilová</a:t>
            </a:r>
          </a:p>
          <a:p>
            <a:pPr marL="0" indent="0" algn="ctr">
              <a:buNone/>
            </a:pPr>
            <a:r>
              <a:rPr lang="cs-CZ" sz="1600" dirty="0">
                <a:solidFill>
                  <a:schemeClr val="accent1">
                    <a:lumMod val="50000"/>
                  </a:schemeClr>
                </a:solidFill>
                <a:latin typeface="IBMPlexMono"/>
              </a:rPr>
              <a:t>Vrchní ředitelka sekce rodinné politiky a sociálních služeb</a:t>
            </a:r>
          </a:p>
          <a:p>
            <a:pPr marL="0" indent="0" algn="ctr">
              <a:buNone/>
            </a:pPr>
            <a:endParaRPr lang="cs-CZ" sz="1600" dirty="0">
              <a:solidFill>
                <a:schemeClr val="accent1">
                  <a:lumMod val="50000"/>
                </a:schemeClr>
              </a:solidFill>
              <a:latin typeface="IBMPlexMono"/>
            </a:endParaRPr>
          </a:p>
          <a:p>
            <a:pPr marL="0" indent="0" algn="ctr">
              <a:buNone/>
            </a:pPr>
            <a:endParaRPr lang="cs-CZ" sz="1600" dirty="0">
              <a:solidFill>
                <a:schemeClr val="accent1">
                  <a:lumMod val="50000"/>
                </a:schemeClr>
              </a:solidFill>
              <a:latin typeface="IBMPlexMono"/>
            </a:endParaRPr>
          </a:p>
          <a:p>
            <a:pPr marL="0" indent="0" algn="ctr">
              <a:buNone/>
            </a:pPr>
            <a:endParaRPr lang="cs-CZ" sz="1600" dirty="0">
              <a:solidFill>
                <a:schemeClr val="accent1">
                  <a:lumMod val="50000"/>
                </a:schemeClr>
              </a:solidFill>
              <a:latin typeface="IBMPlexMono"/>
            </a:endParaRPr>
          </a:p>
          <a:p>
            <a:pPr marL="0" indent="0" algn="ctr">
              <a:spcAft>
                <a:spcPts val="1100"/>
              </a:spcAft>
              <a:buNone/>
            </a:pPr>
            <a:endParaRPr lang="cs-CZ" sz="11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1100"/>
              </a:spcAft>
              <a:buNone/>
            </a:pPr>
            <a:endParaRPr lang="cs-CZ" sz="1100" i="1" dirty="0">
              <a:solidFill>
                <a:srgbClr val="000000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 algn="ctr">
              <a:spcAft>
                <a:spcPts val="1100"/>
              </a:spcAft>
              <a:buNone/>
            </a:pPr>
            <a:endParaRPr lang="cs-CZ" sz="11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3" name="Obrázek 62">
            <a:extLst>
              <a:ext uri="{FF2B5EF4-FFF2-40B4-BE49-F238E27FC236}">
                <a16:creationId xmlns:a16="http://schemas.microsoft.com/office/drawing/2014/main" id="{587BBAA8-3091-9E20-D90F-BBB42E445E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201841"/>
            <a:ext cx="5760720" cy="981710"/>
          </a:xfrm>
          <a:prstGeom prst="rect">
            <a:avLst/>
          </a:prstGeom>
        </p:spPr>
      </p:pic>
      <p:sp>
        <p:nvSpPr>
          <p:cNvPr id="3072" name="Zástupný symbol pro zápatí 4">
            <a:extLst>
              <a:ext uri="{FF2B5EF4-FFF2-40B4-BE49-F238E27FC236}">
                <a16:creationId xmlns:a16="http://schemas.microsoft.com/office/drawing/2014/main" id="{9F43A3DD-690C-D1F2-89E0-7047CE54A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703" y="5805264"/>
            <a:ext cx="2845432" cy="648072"/>
          </a:xfrm>
          <a:solidFill>
            <a:schemeClr val="bg1"/>
          </a:solidFill>
          <a:ln w="28575">
            <a:noFill/>
          </a:ln>
        </p:spPr>
        <p:txBody>
          <a:bodyPr/>
          <a:lstStyle/>
          <a:p>
            <a:pPr algn="l">
              <a:defRPr/>
            </a:pPr>
            <a:r>
              <a:rPr lang="cs-CZ" sz="12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Koordinace sociální ochrany v praxi – </a:t>
            </a:r>
            <a:r>
              <a:rPr lang="cs-CZ" sz="12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reg</a:t>
            </a:r>
            <a:r>
              <a:rPr lang="cs-CZ" sz="12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číslo: CZ.03.02.02/00/22_004/0001320</a:t>
            </a:r>
          </a:p>
          <a:p>
            <a:pPr>
              <a:defRPr/>
            </a:pPr>
            <a:endParaRPr lang="cs-CZ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130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1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858F523C-8527-408B-B1D6-A56F8E218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692696"/>
            <a:ext cx="7772400" cy="5403304"/>
          </a:xfrm>
        </p:spPr>
        <p:txBody>
          <a:bodyPr/>
          <a:lstStyle/>
          <a:p>
            <a:pPr marL="0" indent="0"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22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současnosti připravované změny</a:t>
            </a:r>
          </a:p>
          <a:p>
            <a:pPr marL="0" indent="0" algn="ctr">
              <a:buNone/>
            </a:pPr>
            <a:endParaRPr lang="cs-CZ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500" dirty="0">
                <a:latin typeface="Calibri" panose="020F0502020204030204" pitchFamily="34" charset="0"/>
                <a:cs typeface="Times New Roman" panose="02020603050405020304" pitchFamily="18" charset="0"/>
              </a:rPr>
              <a:t>Novela Zákona o sociálních službách</a:t>
            </a:r>
          </a:p>
          <a:p>
            <a:pPr marL="0" indent="0">
              <a:buNone/>
            </a:pPr>
            <a:endParaRPr lang="cs-CZ" sz="25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Novela Zákona o sociálně právní ochraně dětí</a:t>
            </a:r>
          </a:p>
          <a:p>
            <a:pPr marL="0" indent="0">
              <a:buNone/>
            </a:pPr>
            <a:endParaRPr lang="cs-CZ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Zákon o sociální práci a sociálních pracovnících</a:t>
            </a:r>
          </a:p>
          <a:p>
            <a:endParaRPr lang="cs-CZ" sz="2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Zákon o podpoře v bydlení</a:t>
            </a:r>
          </a:p>
          <a:p>
            <a:endParaRPr lang="cs-CZ" sz="2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Zákon o dlouhodobé péči</a:t>
            </a:r>
          </a:p>
          <a:p>
            <a:pPr marL="0" indent="0">
              <a:buNone/>
            </a:pPr>
            <a:endParaRPr lang="cs-CZ" sz="2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1034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1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obsah 1">
            <a:extLst>
              <a:ext uri="{FF2B5EF4-FFF2-40B4-BE49-F238E27FC236}">
                <a16:creationId xmlns:a16="http://schemas.microsoft.com/office/drawing/2014/main" id="{54612C31-7A79-454E-9259-B44E27AD9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692696"/>
            <a:ext cx="7772400" cy="5616624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Novela Zákona o sociálních službách</a:t>
            </a:r>
          </a:p>
          <a:p>
            <a:r>
              <a:rPr lang="cs-CZ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Účinnost : 1.1.2025</a:t>
            </a:r>
          </a:p>
          <a:p>
            <a:pPr marL="0" indent="0">
              <a:buNone/>
            </a:pPr>
            <a:endParaRPr lang="cs-CZ" sz="3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3200" dirty="0">
                <a:latin typeface="Arial Black" panose="020B0A04020102020204" pitchFamily="34" charset="0"/>
                <a:cs typeface="Arial" panose="020B0604020202020204" pitchFamily="34" charset="0"/>
              </a:rPr>
              <a:t>Principy navrhovaných změn</a:t>
            </a:r>
          </a:p>
          <a:p>
            <a:pPr marL="0" indent="0">
              <a:buNone/>
            </a:pP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" name="TextovéPole 9">
            <a:extLst>
              <a:ext uri="{FF2B5EF4-FFF2-40B4-BE49-F238E27FC236}">
                <a16:creationId xmlns:a16="http://schemas.microsoft.com/office/drawing/2014/main" id="{B4E9C8E0-19FE-24C9-6A90-889E95750B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0368407"/>
              </p:ext>
            </p:extLst>
          </p:nvPr>
        </p:nvGraphicFramePr>
        <p:xfrm>
          <a:off x="755576" y="3068960"/>
          <a:ext cx="6613217" cy="27660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189221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1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obsah 1">
            <a:extLst>
              <a:ext uri="{FF2B5EF4-FFF2-40B4-BE49-F238E27FC236}">
                <a16:creationId xmlns:a16="http://schemas.microsoft.com/office/drawing/2014/main" id="{54612C31-7A79-454E-9259-B44E27AD9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692696"/>
            <a:ext cx="7772400" cy="6048672"/>
          </a:xfrm>
        </p:spPr>
        <p:txBody>
          <a:bodyPr/>
          <a:lstStyle/>
          <a:p>
            <a:pPr marL="0" indent="0" algn="ctr">
              <a:buNone/>
            </a:pPr>
            <a:r>
              <a:rPr lang="cs-CZ" altLang="cs-CZ" sz="1600" dirty="0">
                <a:solidFill>
                  <a:schemeClr val="accent1">
                    <a:lumMod val="50000"/>
                  </a:schemeClr>
                </a:solidFill>
                <a:latin typeface="Arial Black"/>
                <a:cs typeface="Arial"/>
              </a:rPr>
              <a:t>Představení některých způsobů posílení a zajištění sociální práce na úrovni ORP I</a:t>
            </a:r>
            <a:endParaRPr lang="cs-CZ" altLang="cs-CZ" sz="1600" dirty="0">
              <a:latin typeface="Arial Black"/>
              <a:cs typeface="Arial"/>
            </a:endParaRPr>
          </a:p>
          <a:p>
            <a:pPr marL="0" indent="0">
              <a:buNone/>
            </a:pPr>
            <a:endParaRPr lang="cs-CZ" sz="1600" dirty="0">
              <a:latin typeface="Arial Black"/>
              <a:cs typeface="Arial"/>
            </a:endParaRPr>
          </a:p>
          <a:p>
            <a:pPr marL="0" indent="0">
              <a:buNone/>
            </a:pPr>
            <a:endParaRPr lang="cs-CZ" sz="1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ovéPole 9">
            <a:extLst>
              <a:ext uri="{FF2B5EF4-FFF2-40B4-BE49-F238E27FC236}">
                <a16:creationId xmlns:a16="http://schemas.microsoft.com/office/drawing/2014/main" id="{33B0EA55-AEE4-AE25-ACEE-85A67D868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600" y="1247969"/>
            <a:ext cx="7200800" cy="569797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ctr">
              <a:lnSpc>
                <a:spcPct val="107000"/>
              </a:lnSpc>
              <a:buNone/>
              <a:defRPr/>
            </a:pPr>
            <a:r>
              <a:rPr lang="cs-CZ" sz="2200" i="1" dirty="0">
                <a:solidFill>
                  <a:srgbClr val="000000"/>
                </a:solidFill>
                <a:latin typeface="Ariel black"/>
              </a:rPr>
              <a:t>Výběr diskutovaných oblastí z pracovních skupin a zvažovaná řešení </a:t>
            </a:r>
          </a:p>
          <a:p>
            <a:pPr algn="just">
              <a:lnSpc>
                <a:spcPct val="107000"/>
              </a:lnSpc>
              <a:defRPr/>
            </a:pPr>
            <a:r>
              <a:rPr lang="cs-CZ" altLang="cs-CZ" sz="2200" b="1" dirty="0">
                <a:solidFill>
                  <a:srgbClr val="000000"/>
                </a:solidFill>
                <a:latin typeface="Ariel black"/>
              </a:rPr>
              <a:t>Individuální a skupinová práce s klienty – garantovaná dostupnost </a:t>
            </a:r>
          </a:p>
          <a:p>
            <a:pPr lvl="1" algn="just">
              <a:lnSpc>
                <a:spcPct val="107000"/>
              </a:lnSpc>
              <a:defRPr/>
            </a:pPr>
            <a:r>
              <a:rPr lang="cs-CZ" altLang="cs-CZ" sz="1800" dirty="0">
                <a:solidFill>
                  <a:srgbClr val="000000"/>
                </a:solidFill>
                <a:latin typeface="Ariel black"/>
              </a:rPr>
              <a:t>Informační znalost všech aktérů, kdo je soc. pracovník a v čem může pomoci</a:t>
            </a:r>
          </a:p>
          <a:p>
            <a:pPr lvl="1" algn="just">
              <a:lnSpc>
                <a:spcPct val="107000"/>
              </a:lnSpc>
              <a:defRPr/>
            </a:pPr>
            <a:r>
              <a:rPr lang="cs-CZ" altLang="cs-CZ" sz="1800" dirty="0">
                <a:solidFill>
                  <a:srgbClr val="000000"/>
                </a:solidFill>
                <a:latin typeface="Ariel black"/>
              </a:rPr>
              <a:t>Dostupnost kapacit soc. pracovníků (omezení kumulací a posílení práce v terénu, dostatek prostoru na depistáž a práci v komunitě)</a:t>
            </a:r>
          </a:p>
          <a:p>
            <a:pPr lvl="1" algn="just">
              <a:lnSpc>
                <a:spcPct val="107000"/>
              </a:lnSpc>
              <a:defRPr/>
            </a:pPr>
            <a:r>
              <a:rPr lang="cs-CZ" altLang="cs-CZ" sz="1800" dirty="0">
                <a:solidFill>
                  <a:srgbClr val="000000"/>
                </a:solidFill>
                <a:latin typeface="Ariel black"/>
              </a:rPr>
              <a:t>Koordinovaná podpora (komplexní přístup na jednom místě, nutné posílení personálních kapacit, zajištění financování výkonu přenesené působnosti, ORP anebo POÚ)</a:t>
            </a:r>
            <a:endParaRPr lang="cs-CZ" sz="1800" dirty="0">
              <a:solidFill>
                <a:srgbClr val="000000"/>
              </a:solidFill>
              <a:latin typeface="Ariel black"/>
            </a:endParaRPr>
          </a:p>
          <a:p>
            <a:pPr lvl="1" algn="just">
              <a:lnSpc>
                <a:spcPct val="107000"/>
              </a:lnSpc>
              <a:defRPr/>
            </a:pPr>
            <a:r>
              <a:rPr lang="cs-CZ" altLang="cs-CZ" sz="1800" dirty="0">
                <a:solidFill>
                  <a:srgbClr val="000000"/>
                </a:solidFill>
                <a:latin typeface="Ariel black"/>
              </a:rPr>
              <a:t>Specifika soc. práce na obci (informace nejen dávat, ale i dostávat, cílová skupina i ti, se kterými soc. služby ukončily spolupráci, nejsou vždy dostupné nástroje pomoci, prevence, posílení role soc. pracovníka a váhy jeho stanoviska v řízeních, např. o příspěvku na péči)</a:t>
            </a:r>
            <a:endParaRPr lang="cs-CZ" sz="1800" dirty="0">
              <a:solidFill>
                <a:srgbClr val="000000"/>
              </a:solidFill>
              <a:latin typeface="Ariel black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endParaRPr lang="cs-CZ" alt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022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1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obsah 1">
            <a:extLst>
              <a:ext uri="{FF2B5EF4-FFF2-40B4-BE49-F238E27FC236}">
                <a16:creationId xmlns:a16="http://schemas.microsoft.com/office/drawing/2014/main" id="{54612C31-7A79-454E-9259-B44E27AD9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692696"/>
            <a:ext cx="7772400" cy="5616624"/>
          </a:xfrm>
        </p:spPr>
        <p:txBody>
          <a:bodyPr/>
          <a:lstStyle/>
          <a:p>
            <a:pPr marL="0" indent="0" algn="ctr">
              <a:buNone/>
            </a:pPr>
            <a:r>
              <a:rPr lang="cs-CZ" altLang="cs-CZ" sz="1600" dirty="0">
                <a:solidFill>
                  <a:schemeClr val="accent1">
                    <a:lumMod val="50000"/>
                  </a:schemeClr>
                </a:solidFill>
                <a:latin typeface="Arial Black"/>
                <a:cs typeface="Arial"/>
              </a:rPr>
              <a:t>Představení některých způsobů posílení a zajištění sociální práce na úrovni ORP I</a:t>
            </a:r>
            <a:endParaRPr lang="cs-CZ" sz="1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ovéPole 9">
            <a:extLst>
              <a:ext uri="{FF2B5EF4-FFF2-40B4-BE49-F238E27FC236}">
                <a16:creationId xmlns:a16="http://schemas.microsoft.com/office/drawing/2014/main" id="{33B0EA55-AEE4-AE25-ACEE-85A67D868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4" y="1365821"/>
            <a:ext cx="7200800" cy="4220643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algn="just">
              <a:defRPr/>
            </a:pPr>
            <a:r>
              <a:rPr lang="cs-CZ" sz="2200" b="1" dirty="0">
                <a:solidFill>
                  <a:srgbClr val="000000"/>
                </a:solidFill>
                <a:latin typeface="Ariel black"/>
              </a:rPr>
              <a:t>Manažerský výkon sociální práce na úrovni ORP z hlediska zjišťování potřeb a plánování způsobu jejich uspokojení</a:t>
            </a:r>
          </a:p>
          <a:p>
            <a:pPr marL="1085850" lvl="1" indent="-342900" algn="just">
              <a:defRPr/>
            </a:pPr>
            <a:r>
              <a:rPr lang="cs-CZ" sz="1800" dirty="0">
                <a:solidFill>
                  <a:srgbClr val="000000"/>
                </a:solidFill>
                <a:latin typeface="Ariel black"/>
              </a:rPr>
              <a:t>Upřesnění a jednoznačné vymezení role sociální práce na ORP v procesu zjišťování potřeb a plánování způsobu jejich uspokojování</a:t>
            </a:r>
          </a:p>
          <a:p>
            <a:pPr marL="1085850" lvl="1" indent="-342900" algn="just">
              <a:defRPr/>
            </a:pPr>
            <a:r>
              <a:rPr lang="cs-CZ" sz="1800" dirty="0">
                <a:solidFill>
                  <a:srgbClr val="000000"/>
                </a:solidFill>
                <a:latin typeface="Ariel black"/>
              </a:rPr>
              <a:t>Na úrovni ORP nastavení systému spolehlivého zjišťování potřeb sociálních služeb</a:t>
            </a:r>
          </a:p>
          <a:p>
            <a:pPr marL="1085850" lvl="1" indent="-342900" algn="just">
              <a:defRPr/>
            </a:pPr>
            <a:r>
              <a:rPr lang="cs-CZ" sz="1800" dirty="0">
                <a:solidFill>
                  <a:srgbClr val="000000"/>
                </a:solidFill>
                <a:latin typeface="Ariel black"/>
              </a:rPr>
              <a:t>Chybí jednoznačné vymezení toho, co je to „potřeba“, tj. co se má sledovat / zjišťovat </a:t>
            </a:r>
          </a:p>
          <a:p>
            <a:pPr marL="1085850" lvl="1" indent="-342900" algn="just">
              <a:defRPr/>
            </a:pPr>
            <a:r>
              <a:rPr lang="cs-CZ" sz="1800" dirty="0">
                <a:solidFill>
                  <a:srgbClr val="000000"/>
                </a:solidFill>
                <a:latin typeface="Ariel black"/>
              </a:rPr>
              <a:t>Na úrovni ORP je třeba identifikovat všechny zdroje dat umožňující zjišťování potřeb sociálních služeb na daném území a poté vyhodnotit vhodnost a adekvátnost jejich legislativního zakotvení a zařazení / implementace do IS SS 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endParaRPr lang="cs-CZ" alt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591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1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obsah 1">
            <a:extLst>
              <a:ext uri="{FF2B5EF4-FFF2-40B4-BE49-F238E27FC236}">
                <a16:creationId xmlns:a16="http://schemas.microsoft.com/office/drawing/2014/main" id="{54612C31-7A79-454E-9259-B44E27AD9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692696"/>
            <a:ext cx="7772400" cy="5616624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Novela Zákona o sociálně právní ochraně dětí</a:t>
            </a:r>
          </a:p>
          <a:p>
            <a:r>
              <a:rPr lang="cs-CZ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Účinnost : 1.7.2024 </a:t>
            </a:r>
          </a:p>
          <a:p>
            <a:pPr marL="0" indent="0">
              <a:buNone/>
            </a:pPr>
            <a:endParaRPr lang="cs-CZ" sz="3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3200" dirty="0">
                <a:latin typeface="Arial Black" panose="020B0A04020102020204" pitchFamily="34" charset="0"/>
                <a:cs typeface="Arial" panose="020B0604020202020204" pitchFamily="34" charset="0"/>
              </a:rPr>
              <a:t>Principy navrhovaných změn</a:t>
            </a:r>
          </a:p>
          <a:p>
            <a:pPr marL="0" indent="0">
              <a:buNone/>
            </a:pP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" name="TextovéPole 9">
            <a:extLst>
              <a:ext uri="{FF2B5EF4-FFF2-40B4-BE49-F238E27FC236}">
                <a16:creationId xmlns:a16="http://schemas.microsoft.com/office/drawing/2014/main" id="{B4E9C8E0-19FE-24C9-6A90-889E95750B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5926498"/>
              </p:ext>
            </p:extLst>
          </p:nvPr>
        </p:nvGraphicFramePr>
        <p:xfrm>
          <a:off x="755576" y="3068960"/>
          <a:ext cx="6613217" cy="27660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514992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1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obsah 1">
            <a:extLst>
              <a:ext uri="{FF2B5EF4-FFF2-40B4-BE49-F238E27FC236}">
                <a16:creationId xmlns:a16="http://schemas.microsoft.com/office/drawing/2014/main" id="{54612C31-7A79-454E-9259-B44E27AD9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692696"/>
            <a:ext cx="7772400" cy="5616624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Zákon o sociální práci a sociálních pracovnících</a:t>
            </a:r>
          </a:p>
          <a:p>
            <a:r>
              <a:rPr lang="cs-CZ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Účinnost : 1.1.2025</a:t>
            </a:r>
          </a:p>
          <a:p>
            <a:pPr marL="0" indent="0">
              <a:buNone/>
            </a:pPr>
            <a:endParaRPr lang="cs-CZ" sz="3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3200" dirty="0">
                <a:latin typeface="Arial Black" panose="020B0A04020102020204" pitchFamily="34" charset="0"/>
                <a:cs typeface="Arial" panose="020B0604020202020204" pitchFamily="34" charset="0"/>
              </a:rPr>
              <a:t>Principy navrhovaných změn</a:t>
            </a:r>
          </a:p>
          <a:p>
            <a:pPr marL="0" indent="0">
              <a:buNone/>
            </a:pP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" name="TextovéPole 9">
            <a:extLst>
              <a:ext uri="{FF2B5EF4-FFF2-40B4-BE49-F238E27FC236}">
                <a16:creationId xmlns:a16="http://schemas.microsoft.com/office/drawing/2014/main" id="{B4E9C8E0-19FE-24C9-6A90-889E95750B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1121594"/>
              </p:ext>
            </p:extLst>
          </p:nvPr>
        </p:nvGraphicFramePr>
        <p:xfrm>
          <a:off x="755576" y="3645024"/>
          <a:ext cx="6613217" cy="27660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87570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1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obsah 1">
            <a:extLst>
              <a:ext uri="{FF2B5EF4-FFF2-40B4-BE49-F238E27FC236}">
                <a16:creationId xmlns:a16="http://schemas.microsoft.com/office/drawing/2014/main" id="{54612C31-7A79-454E-9259-B44E27AD9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692696"/>
            <a:ext cx="7772400" cy="5616624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Zákon o podpoře v bydlení</a:t>
            </a:r>
          </a:p>
          <a:p>
            <a:pPr marL="0" indent="0" algn="ctr">
              <a:buNone/>
            </a:pP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Účinnost : předpoklad 07/2024</a:t>
            </a:r>
          </a:p>
          <a:p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Gestor : MMR</a:t>
            </a:r>
            <a:endParaRPr lang="cs-CZ" sz="3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3200" dirty="0">
                <a:latin typeface="Arial Black" panose="020B0A04020102020204" pitchFamily="34" charset="0"/>
                <a:cs typeface="Arial" panose="020B0604020202020204" pitchFamily="34" charset="0"/>
              </a:rPr>
              <a:t>Principy navrhovaných změn</a:t>
            </a:r>
          </a:p>
          <a:p>
            <a:pPr marL="0" indent="0">
              <a:buNone/>
            </a:pP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" name="TextovéPole 9">
            <a:extLst>
              <a:ext uri="{FF2B5EF4-FFF2-40B4-BE49-F238E27FC236}">
                <a16:creationId xmlns:a16="http://schemas.microsoft.com/office/drawing/2014/main" id="{B4E9C8E0-19FE-24C9-6A90-889E95750B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9846433"/>
              </p:ext>
            </p:extLst>
          </p:nvPr>
        </p:nvGraphicFramePr>
        <p:xfrm>
          <a:off x="755576" y="4112975"/>
          <a:ext cx="6613217" cy="27660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6088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1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obsah 1">
            <a:extLst>
              <a:ext uri="{FF2B5EF4-FFF2-40B4-BE49-F238E27FC236}">
                <a16:creationId xmlns:a16="http://schemas.microsoft.com/office/drawing/2014/main" id="{54612C31-7A79-454E-9259-B44E27AD9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692696"/>
            <a:ext cx="7772400" cy="5616624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Zákon o dlouhodobé péči</a:t>
            </a:r>
          </a:p>
          <a:p>
            <a:pPr marL="0" indent="0" algn="ctr">
              <a:buNone/>
            </a:pP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Účinnost : 1.1.2025</a:t>
            </a:r>
            <a:endParaRPr lang="cs-CZ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3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3200" dirty="0">
                <a:latin typeface="Arial Black" panose="020B0A04020102020204" pitchFamily="34" charset="0"/>
                <a:cs typeface="Arial" panose="020B0604020202020204" pitchFamily="34" charset="0"/>
              </a:rPr>
              <a:t>Principy navrhovaných změn</a:t>
            </a:r>
          </a:p>
          <a:p>
            <a:pPr marL="0" indent="0">
              <a:buNone/>
            </a:pP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" name="TextovéPole 9">
            <a:extLst>
              <a:ext uri="{FF2B5EF4-FFF2-40B4-BE49-F238E27FC236}">
                <a16:creationId xmlns:a16="http://schemas.microsoft.com/office/drawing/2014/main" id="{B4E9C8E0-19FE-24C9-6A90-889E95750B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6713007"/>
              </p:ext>
            </p:extLst>
          </p:nvPr>
        </p:nvGraphicFramePr>
        <p:xfrm>
          <a:off x="755576" y="3717032"/>
          <a:ext cx="6613217" cy="27660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954377226"/>
      </p:ext>
    </p:extLst>
  </p:cSld>
  <p:clrMapOvr>
    <a:masterClrMapping/>
  </p:clrMapOvr>
</p:sld>
</file>

<file path=ppt/theme/theme1.xml><?xml version="1.0" encoding="utf-8"?>
<a:theme xmlns:a="http://schemas.openxmlformats.org/drawingml/2006/main" name="ŠKOLENÍ-PREZENTAC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1FC8C144F35E74C9E8444AAF8B084F0" ma:contentTypeVersion="2" ma:contentTypeDescription="Vytvoří nový dokument" ma:contentTypeScope="" ma:versionID="220e0fc293e598b70e851677bfa8edcc">
  <xsd:schema xmlns:xsd="http://www.w3.org/2001/XMLSchema" xmlns:xs="http://www.w3.org/2001/XMLSchema" xmlns:p="http://schemas.microsoft.com/office/2006/metadata/properties" xmlns:ns2="dc17f594-1057-4337-8c5d-d2678663f599" targetNamespace="http://schemas.microsoft.com/office/2006/metadata/properties" ma:root="true" ma:fieldsID="12d3c6b4f938514c17a77784c2160f5c" ns2:_="">
    <xsd:import namespace="dc17f594-1057-4337-8c5d-d2678663f59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17f594-1057-4337-8c5d-d2678663f5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C2418B-361F-4164-A973-FD7ED24E1852}">
  <ds:schemaRefs>
    <ds:schemaRef ds:uri="http://purl.org/dc/terms/"/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C8A273E-BA1D-43F3-BC40-756343A86A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0C61D8-1CF1-4997-AAB3-CE7330AFD8AB}"/>
</file>

<file path=docProps/app.xml><?xml version="1.0" encoding="utf-8"?>
<Properties xmlns="http://schemas.openxmlformats.org/officeDocument/2006/extended-properties" xmlns:vt="http://schemas.openxmlformats.org/officeDocument/2006/docPropsVTypes">
  <Template>PREZENTACE - projekt KOORDINACE - Workshop</Template>
  <TotalTime>119</TotalTime>
  <Words>592</Words>
  <Application>Microsoft Office PowerPoint</Application>
  <PresentationFormat>Předvádění na obrazovce (4:3)</PresentationFormat>
  <Paragraphs>101</Paragraphs>
  <Slides>10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Ariel black</vt:lpstr>
      <vt:lpstr>Calibri</vt:lpstr>
      <vt:lpstr>IBMPlexMono</vt:lpstr>
      <vt:lpstr>Times New Roman</vt:lpstr>
      <vt:lpstr>Wingdings</vt:lpstr>
      <vt:lpstr>ŠKOLENÍ-PREZENTACE</vt:lpstr>
      <vt:lpstr>Připravované změny na MPSV  a jejich dopady na obce v ČR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MPSV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Připravované změny na MPSV  a jejich dopady na obce v ČR</dc:title>
  <dc:creator>Šibravová Jaroslava Mgr. et Mgr. (MPSV)</dc:creator>
  <cp:lastModifiedBy>Guth Viktor Ludvík Bc., DiS. (MPSV)</cp:lastModifiedBy>
  <cp:revision>10</cp:revision>
  <cp:lastPrinted>2014-08-11T11:37:07Z</cp:lastPrinted>
  <dcterms:created xsi:type="dcterms:W3CDTF">2023-09-25T12:32:24Z</dcterms:created>
  <dcterms:modified xsi:type="dcterms:W3CDTF">2023-12-22T17:38:23Z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0x01010031FC8C144F35E74C9E8444AAF8B084F0</vt:lpwstr>
  </property>
</Properties>
</file>