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2" r:id="rId3"/>
    <p:sldId id="336" r:id="rId4"/>
    <p:sldId id="315" r:id="rId5"/>
    <p:sldId id="333" r:id="rId6"/>
    <p:sldId id="338" r:id="rId7"/>
    <p:sldId id="329" r:id="rId8"/>
    <p:sldId id="335" r:id="rId9"/>
    <p:sldId id="331" r:id="rId10"/>
    <p:sldId id="325" r:id="rId11"/>
    <p:sldId id="334" r:id="rId12"/>
    <p:sldId id="337" r:id="rId13"/>
    <p:sldId id="342" r:id="rId14"/>
    <p:sldId id="271" r:id="rId15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6CD42F5-2771-4594-A0DE-69ECFB81DF24}">
          <p14:sldIdLst>
            <p14:sldId id="256"/>
            <p14:sldId id="332"/>
            <p14:sldId id="336"/>
            <p14:sldId id="315"/>
            <p14:sldId id="333"/>
            <p14:sldId id="338"/>
            <p14:sldId id="329"/>
            <p14:sldId id="335"/>
            <p14:sldId id="331"/>
            <p14:sldId id="325"/>
            <p14:sldId id="334"/>
            <p14:sldId id="337"/>
            <p14:sldId id="342"/>
          </p14:sldIdLst>
        </p14:section>
        <p14:section name="Oddíl bez názvu" id="{CD3C3F05-6AE5-4F96-92AD-35289CB3FC27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Žižkovská Dana (MPSV)" initials="ŽD(" lastIdx="4" clrIdx="0">
    <p:extLst>
      <p:ext uri="{19B8F6BF-5375-455C-9EA6-DF929625EA0E}">
        <p15:presenceInfo xmlns:p15="http://schemas.microsoft.com/office/powerpoint/2012/main" userId="Žižkovská Dana (MPSV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7554" autoAdjust="0"/>
  </p:normalViewPr>
  <p:slideViewPr>
    <p:cSldViewPr>
      <p:cViewPr varScale="1">
        <p:scale>
          <a:sx n="110" d="100"/>
          <a:sy n="110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8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51EF0F3-AAC9-4FB7-8FCE-1DFA91AAAE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07387DEE-17D7-4BE2-A5D1-633CA3A584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C126971-E62C-4625-BD9A-3C440BF07565}" type="datetimeFigureOut">
              <a:rPr lang="cs-CZ" altLang="cs-CZ"/>
              <a:pPr>
                <a:defRPr/>
              </a:pPr>
              <a:t>13.07.2023</a:t>
            </a:fld>
            <a:endParaRPr lang="cs-CZ" altLang="cs-CZ"/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00C64A81-A660-4D96-8B50-5153B279788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CED6A3D7-967F-486A-A21A-0476B597A2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0D97335-EDC7-44D0-AC08-DAE505CB68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62A0A8F-88A4-4D6C-B85D-87E1B81B8E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7855FA-BE43-402B-A85D-2EF4741C36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70A8C9-CB08-44EF-8B50-DD0711EAEA06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A680CCFC-9B14-4B6E-95E9-49FA6C9B94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1A5591C1-536F-461C-9667-429D808C2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CFA390-2D16-42E4-B344-3D8B388FBF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9854CF-B2B3-44DD-8BB1-D74ED79AB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F42EEF-EC61-489C-A346-DE066B78EA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66420345-309C-460D-856E-F148CEB2F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7129DF14-B617-479E-84A8-458E3B682D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86CC94F3-FAAA-4584-AB01-43C4848F2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40BFC5-D16F-43FF-B108-5B13C4DA2867}" type="slidenum">
              <a:rPr lang="cs-CZ" altLang="cs-CZ">
                <a:latin typeface="Calibri" panose="020F0502020204030204" pitchFamily="34" charset="0"/>
              </a:rPr>
              <a:pPr/>
              <a:t>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8FE0E185-64B5-47B8-B407-FCE7AA47C9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E957930A-C303-459F-A0ED-70F1F91B7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CE1C84B4-D0AB-4AE2-BC0F-11525112D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C9204-7FEA-4251-BFA4-5A71B8E6BE3C}" type="slidenum">
              <a:rPr lang="cs-CZ" altLang="cs-CZ">
                <a:latin typeface="Calibri" panose="020F0502020204030204" pitchFamily="34" charset="0"/>
              </a:rPr>
              <a:pPr/>
              <a:t>14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4EC979-AF0D-43B6-93A9-DF0528BC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E00F-5BF0-45FA-AA01-75B98DBFBCD2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9447DC-5891-47EA-91ED-52A5729B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52F50D-4CDC-4110-8FE6-919A2FC2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8A5A-47D6-4D16-B3B3-52E61E3D8A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78816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680B92-7247-4D8C-B389-F196BC46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CADD-A9E2-40D9-AADD-A7F6F323195D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57F7A5-2D35-474E-95C4-D110EBEE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6FDD4D-A679-46BD-8ABC-40E77ED9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1E1F-8C38-4BFF-97A3-F6F66C1B68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23820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87E72B-7C5B-4C9B-A826-05F29AF0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5600-6658-4A26-A636-306C8BA357F5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138925-BE8A-485B-AD11-FADE2FF0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724500-4FF8-4D15-A2AB-7AD9B84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E1B0-C415-4F43-826B-B0065EFFDE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16069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DB5343-6CD3-404D-8504-3D56397A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C26D-D7D5-46CD-927E-73CEB54B918E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A26E9A-8A91-4CB0-91B5-7BAE44A5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74E552-B185-493D-B8E8-48091705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49CE-1416-4174-A3B1-6C5A5553D6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57575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239330-A21A-45D6-B6E3-0AEF6606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8AB8C-81FD-440F-BAA9-1191DF4C5A36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915151-EF5C-47DF-9E8E-F723F69D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E50E28-DAE9-49B0-A6A8-B2A83176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ACB2-96A6-4972-9CF7-459E6C5479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93796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F83921A-3F33-457B-9F89-B55BECC7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D2EF-4F14-42AB-B9C6-171072E4FC98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83CA540-85C4-4F7E-A9F5-E6171A06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83D4FD6-C9DB-41C5-8426-7FCB649F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80BC-1234-44BF-91E1-C0BB37269E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5339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77554B4-7DE6-4BFF-B655-F9DAC989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4350-8930-4471-82EF-832954EB57F5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ABFBCD79-0EFA-4D90-B678-45149F90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8B9D1B7-7487-4074-AA90-65D37CBA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2F90-221C-41A4-8F8D-E874BB8627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70845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F698B5CC-C85F-4685-A499-298270FB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6592-70BE-4CFE-8EB7-3DE5127B54A4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F5A9E6DC-FD44-4B3F-A7DD-CBE3ED07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FF8F31F-7A62-4AF8-9558-7458A4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00A4-6574-4796-B0CB-450FECEBAB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55966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AE83F9BF-C837-4925-A357-946350EF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AC32-F888-4554-AEC4-5780CD19EAB4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A35B6670-2102-4584-8704-37BF18BE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E21CDA81-B701-4ABD-9663-6889F38A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9641-B20B-4B11-B39B-31BA541166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67269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024D1F9-E270-4E22-A3D0-AA51AEC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CF48-A72F-47E6-9A32-E120DD4A4320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ABA359F-A53D-4DF1-8E3A-C5B86CE5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957CCDD-6390-460C-914B-559D7A0D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A466-E6F3-4FA6-8D96-789A5CF9E0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91181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57B223A-0B52-4F36-9651-191A0F95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A483-6689-453E-B96F-198609422BAB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67A2CF4-5F05-4ABA-9B6F-9BED839E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A280318-01DA-40E7-B622-A9A6A459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0C92-6D60-4EDB-A888-9DEBEDF703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24756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C1372B51-B52D-4247-AA14-8177EA92FD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CE111A0B-B049-49AA-9A17-AD53F9031A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2D0A81-3257-47DD-9F3C-D09EADF2B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8D41D-ED8A-4C9B-B452-AF16568F58D9}" type="datetimeFigureOut">
              <a:rPr lang="cs-CZ"/>
              <a:pPr>
                <a:defRPr/>
              </a:pPr>
              <a:t>13.07.2023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2F587E-93EE-473D-ACB0-DE0852646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AFD9EE-3F4E-4799-BF74-B54EB3F76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AA46A0-E9CD-4CB5-BAD8-BC52793AA6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web/cz/seniori-a-politika-starnut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psv.cz/web/cz/vystup-projektu-sbornik-dobre-praxe" TargetMode="External"/><Relationship Id="rId5" Type="http://schemas.openxmlformats.org/officeDocument/2006/relationships/hyperlink" Target="https://www.mpsv.cz/web/cz/vystup-projektu-seniorska-obalka-i.c.e." TargetMode="External"/><Relationship Id="rId4" Type="http://schemas.openxmlformats.org/officeDocument/2006/relationships/hyperlink" Target="https://www.mpsv.cz/web/cz/esf-projekt-politika-starnuti-na-krajic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na.rehakova2@mpsv.cz" TargetMode="External"/><Relationship Id="rId4" Type="http://schemas.openxmlformats.org/officeDocument/2006/relationships/hyperlink" Target="mailto:dana.zizkovska@mpsv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seniorskapolitikajmk.cz/46-seniorska-obalka.html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xAmDwJybqxw" TargetMode="External"/><Relationship Id="rId4" Type="http://schemas.openxmlformats.org/officeDocument/2006/relationships/hyperlink" Target="https://www.youtube.com/watch?v=0e8HrIWD7J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61369703-C76A-4BB1-85CF-5569B1E23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245F07-7318-40BE-B456-2436A39FC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100" name="Picture 6" descr="C:\BARA\MPSV-manualall\pptsablona\uvodstr.jpg">
            <a:extLst>
              <a:ext uri="{FF2B5EF4-FFF2-40B4-BE49-F238E27FC236}">
                <a16:creationId xmlns:a16="http://schemas.microsoft.com/office/drawing/2014/main" id="{F14AAFCE-606F-4C82-A9E0-B30BCD12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8" y="-387350"/>
            <a:ext cx="9165208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ovéPole 4">
            <a:extLst>
              <a:ext uri="{FF2B5EF4-FFF2-40B4-BE49-F238E27FC236}">
                <a16:creationId xmlns:a16="http://schemas.microsoft.com/office/drawing/2014/main" id="{DF4353D8-2198-465B-BBCD-BC40E82B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268415"/>
            <a:ext cx="590391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latin typeface="Arial" panose="020B0604020202020204" pitchFamily="34" charset="0"/>
              </a:rPr>
              <a:t>Implementace politiky stárnutí na krajskou úroveň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 dirty="0">
                <a:latin typeface="Arial" panose="020B0604020202020204" pitchFamily="34" charset="0"/>
              </a:rPr>
              <a:t>Projekt Ministerstva práce a sociálních věcí ČR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 dirty="0">
                <a:latin typeface="Arial" panose="020B0604020202020204" pitchFamily="34" charset="0"/>
              </a:rPr>
              <a:t>Operační program Zaměstnanost ESF EU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latin typeface="Arial" panose="020B0604020202020204" pitchFamily="34" charset="0"/>
              </a:rPr>
              <a:t>Seniorská obálka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</a:rPr>
              <a:t>(pokyny po skončení projektu)</a:t>
            </a:r>
          </a:p>
        </p:txBody>
      </p:sp>
      <p:sp>
        <p:nvSpPr>
          <p:cNvPr id="4102" name="TextovéPole 5">
            <a:extLst>
              <a:ext uri="{FF2B5EF4-FFF2-40B4-BE49-F238E27FC236}">
                <a16:creationId xmlns:a16="http://schemas.microsoft.com/office/drawing/2014/main" id="{099E5310-368A-42D7-A3D8-9C642EBE0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40" y="5241925"/>
            <a:ext cx="6048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38E63CA2-F03F-4864-A664-FFCE03704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48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/>
              <a:t>aktualizace od 2021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35CF23CE-DD6E-4F56-A256-2EA1085EDE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9632" y="274638"/>
            <a:ext cx="7427168" cy="778098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tx2"/>
                </a:solidFill>
                <a:latin typeface="Arial" panose="020B0604020202020204" pitchFamily="34" charset="0"/>
              </a:rPr>
              <a:t>SO – DOPORUČENÍ pro občany</a:t>
            </a:r>
          </a:p>
        </p:txBody>
      </p:sp>
      <p:pic>
        <p:nvPicPr>
          <p:cNvPr id="11267" name="Picture 5" descr="C:\BARA\MPSV-manualall\pptsablona\pruh.jpg">
            <a:extLst>
              <a:ext uri="{FF2B5EF4-FFF2-40B4-BE49-F238E27FC236}">
                <a16:creationId xmlns:a16="http://schemas.microsoft.com/office/drawing/2014/main" id="{A22095ED-849A-43A3-82B4-83189991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074189E-98F7-4F36-8C50-C70B9D08A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56792"/>
            <a:ext cx="7884368" cy="41821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35CF23CE-DD6E-4F56-A256-2EA1085EDE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9632" y="274638"/>
            <a:ext cx="7427168" cy="778098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tx2"/>
                </a:solidFill>
                <a:latin typeface="Arial" panose="020B0604020202020204" pitchFamily="34" charset="0"/>
              </a:rPr>
              <a:t>SO – DOPORUČENÍ pro občany </a:t>
            </a:r>
          </a:p>
        </p:txBody>
      </p:sp>
      <p:pic>
        <p:nvPicPr>
          <p:cNvPr id="11267" name="Picture 5" descr="C:\BARA\MPSV-manualall\pptsablona\pruh.jpg">
            <a:extLst>
              <a:ext uri="{FF2B5EF4-FFF2-40B4-BE49-F238E27FC236}">
                <a16:creationId xmlns:a16="http://schemas.microsoft.com/office/drawing/2014/main" id="{A22095ED-849A-43A3-82B4-83189991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A2E36E5-788A-4D39-9D4D-488D71757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97" y="1556792"/>
            <a:ext cx="8113246" cy="33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15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C:\BARA\MPSV-manualall\pptsablona\pruh.jpg">
            <a:extLst>
              <a:ext uri="{FF2B5EF4-FFF2-40B4-BE49-F238E27FC236}">
                <a16:creationId xmlns:a16="http://schemas.microsoft.com/office/drawing/2014/main" id="{2626234F-784B-4D3E-9AEB-B7B854AC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93182-E828-4903-9CAD-0B0AF4EA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Obce a Seniorské obálky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4AAF47-A356-4B8B-8A7E-DBF5D534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98" y="1196752"/>
            <a:ext cx="8229600" cy="5386610"/>
          </a:xfrm>
        </p:spPr>
        <p:txBody>
          <a:bodyPr/>
          <a:lstStyle/>
          <a:p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SO „na míru“ s grafickou úpravou z projektu jsou platné. Změna v grafické úpravě od aktualizace 2021: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Kraje a obce si mohou vkládat svoje loga samostatně, do materiálů volně ke stažení z výstupů projektu.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Prezentace ukazuje místa formulářů, která jsou k tomu určená.</a:t>
            </a:r>
          </a:p>
          <a:p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Distribuce SO zůstává stejná. Doporučujeme:</a:t>
            </a:r>
          </a:p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Vložení na web obce a do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místního zpravodaje;</a:t>
            </a:r>
          </a:p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nástěnky a do zdravotnických zařízení;</a:t>
            </a:r>
          </a:p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poskytovatelé sociálních služeb, především terénní;</a:t>
            </a:r>
          </a:p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 knihoven;</a:t>
            </a:r>
          </a:p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seniorské kluby, na Senior pointy, do vývěsky obcí, upoutávky místního rozhlasu, školy, regionální TV apod.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9056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C:\BARA\MPSV-manualall\pptsablona\pruh.jpg">
            <a:extLst>
              <a:ext uri="{FF2B5EF4-FFF2-40B4-BE49-F238E27FC236}">
                <a16:creationId xmlns:a16="http://schemas.microsoft.com/office/drawing/2014/main" id="{2626234F-784B-4D3E-9AEB-B7B854AC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93182-E828-4903-9CAD-0B0AF4EA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VÝSTUPY PROJEKTU, VČETNĚ FORMULÁŘŮ SO najdete zde: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4AAF47-A356-4B8B-8A7E-DBF5D534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98" y="1196752"/>
            <a:ext cx="8229600" cy="538661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3"/>
              </a:rPr>
              <a:t>Senioři a politika stárnutí (mpsv.cz)</a:t>
            </a:r>
            <a:endParaRPr lang="cs-CZ" dirty="0"/>
          </a:p>
          <a:p>
            <a:r>
              <a:rPr lang="cs-CZ" dirty="0">
                <a:hlinkClick r:id="rId4"/>
              </a:rPr>
              <a:t>ESF projekt Politika stárnutí na krajích (mpsv.cz)</a:t>
            </a:r>
            <a:endParaRPr lang="cs-CZ" dirty="0"/>
          </a:p>
          <a:p>
            <a:r>
              <a:rPr lang="cs-CZ" dirty="0">
                <a:hlinkClick r:id="rId5"/>
              </a:rPr>
              <a:t>Výstup projektu - Seniorská obálka I.C.E. (mpsv.cz)</a:t>
            </a:r>
            <a:endParaRPr lang="cs-CZ" dirty="0"/>
          </a:p>
          <a:p>
            <a:r>
              <a:rPr lang="cs-CZ" dirty="0">
                <a:hlinkClick r:id="rId6"/>
              </a:rPr>
              <a:t>Výstup projektu - Sborník dobré praxe (mpsv.cz)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7788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AD739A1-B426-4F6E-A2A6-E61FC4ED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309DFF43-1F9A-48C6-9803-700511508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316" name="Picture 6" descr="C:\BARA\MPSV-manualall\pptsablona\uvodstr.jpg">
            <a:extLst>
              <a:ext uri="{FF2B5EF4-FFF2-40B4-BE49-F238E27FC236}">
                <a16:creationId xmlns:a16="http://schemas.microsoft.com/office/drawing/2014/main" id="{66273993-9C07-41E1-BDE2-DF43CD31A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14137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ovéPole 5">
            <a:extLst>
              <a:ext uri="{FF2B5EF4-FFF2-40B4-BE49-F238E27FC236}">
                <a16:creationId xmlns:a16="http://schemas.microsoft.com/office/drawing/2014/main" id="{ED8F3F46-A408-4C5C-A78C-F08E6E666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484462"/>
            <a:ext cx="6444208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  <a:latin typeface="Arial" panose="020B0604020202020204" pitchFamily="34" charset="0"/>
              </a:rPr>
              <a:t>Děkujeme za spolupráci!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  <a:latin typeface="Arial" panose="020B0604020202020204" pitchFamily="34" charset="0"/>
              </a:rPr>
              <a:t>Pro dotazy využijte kontakty: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Mgr. Bc. Dana Žižkovská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tel.: 770 116 565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e-mail: </a:t>
            </a:r>
            <a:r>
              <a:rPr lang="cs-CZ" altLang="cs-CZ" sz="1800" dirty="0">
                <a:latin typeface="Arial" panose="020B0604020202020204" pitchFamily="34" charset="0"/>
                <a:hlinkClick r:id="rId4"/>
              </a:rPr>
              <a:t>dana.zizkovska@mpsv.cz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Mgr. Jana Řeháková Fučíková 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s-CZ" sz="1800" dirty="0">
                <a:latin typeface="Arial" panose="020B0604020202020204" pitchFamily="34" charset="0"/>
              </a:rPr>
              <a:t>tel.: +420 </a:t>
            </a:r>
            <a:r>
              <a:rPr lang="cs-CZ" altLang="cs-CZ" sz="1800" dirty="0">
                <a:latin typeface="Arial" panose="020B0604020202020204" pitchFamily="34" charset="0"/>
              </a:rPr>
              <a:t>950 192 132</a:t>
            </a:r>
            <a:endParaRPr lang="pt-BR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s-CZ" sz="1800" dirty="0">
                <a:latin typeface="Arial" panose="020B0604020202020204" pitchFamily="34" charset="0"/>
              </a:rPr>
              <a:t>e-mail: </a:t>
            </a:r>
            <a:r>
              <a:rPr lang="pt-BR" altLang="cs-CZ" sz="1800" dirty="0">
                <a:latin typeface="Arial" panose="020B0604020202020204" pitchFamily="34" charset="0"/>
                <a:hlinkClick r:id="rId5"/>
              </a:rPr>
              <a:t>jana.rehakova2@mpsv.cz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C:\BARA\MPSV-manualall\pptsablona\pruh.jpg">
            <a:extLst>
              <a:ext uri="{FF2B5EF4-FFF2-40B4-BE49-F238E27FC236}">
                <a16:creationId xmlns:a16="http://schemas.microsoft.com/office/drawing/2014/main" id="{2626234F-784B-4D3E-9AEB-B7B854AC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93182-E828-4903-9CAD-0B0AF4EA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Seniorské obálky (SO)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4AAF47-A356-4B8B-8A7E-DBF5D534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92" y="620688"/>
            <a:ext cx="8229600" cy="5976664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 vznikla v červnu 2018 jako výstup kulatého stolu projektu MPSV v JMK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Stárneme ve zdraví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SO se spolupodílela kromě projektu i ZZS JmK p. o. (vytvořila „semafor“ pořadí důležitosti z terénu);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SO spolupracovaly další složky IZS v JMK;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 byla rozšířena projektem MPSV do všech krajů ČR;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 byla udělena záštita – a to na různých úrovních;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 je všeobecně kladně přijímána – od občanů, obcí, krajů i médii; od začátku je konstruována pro využití obcí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 apeluje na trojí zodpovědnost: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 své zdraví 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 zdraví svých blízkých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 zdraví občanů.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C:\BARA\MPSV-manualall\pptsablona\pruh.jpg">
            <a:extLst>
              <a:ext uri="{FF2B5EF4-FFF2-40B4-BE49-F238E27FC236}">
                <a16:creationId xmlns:a16="http://schemas.microsoft.com/office/drawing/2014/main" id="{2626234F-784B-4D3E-9AEB-B7B854AC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93182-E828-4903-9CAD-0B0AF4EA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Zpětná vazba z terénu 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4AAF47-A356-4B8B-8A7E-DBF5D534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210639"/>
            <a:ext cx="8051324" cy="537272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Při aktualizaci od roku 2018-2021 byly reflektovány tyto požadavky z terénu: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aby bylo více kolonek pro nemoci a léky;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aby ubylo méně prostoru pro loga na „barevné straně“;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aby vzniklo upřesnění v kolonce „jiné“ důležité;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aby bylo dosaženo větší čitelnosti formátu bez podkresu, možnost dodat razítko lékaře;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byla také poptávka po „cestovní“ verzi. 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VŠE ZAPRACOVÁNO!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C00EA9-65F8-4993-ACF2-F4A1FC71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187" y="4796868"/>
            <a:ext cx="3860613" cy="17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112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3FB0DDF0-DDDF-432A-B5F5-F864D00793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0436" y="274638"/>
            <a:ext cx="7954964" cy="70609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SO – aktualizovaná domácí verze</a:t>
            </a:r>
          </a:p>
        </p:txBody>
      </p:sp>
      <p:pic>
        <p:nvPicPr>
          <p:cNvPr id="9219" name="Picture 5" descr="C:\BARA\MPSV-manualall\pptsablona\pruh.jpg">
            <a:extLst>
              <a:ext uri="{FF2B5EF4-FFF2-40B4-BE49-F238E27FC236}">
                <a16:creationId xmlns:a16="http://schemas.microsoft.com/office/drawing/2014/main" id="{9DEFF37E-3DE2-4BB2-A785-86C1691BD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ECEFDC7-7068-4CEC-9F76-013501F3ADF4}"/>
              </a:ext>
            </a:extLst>
          </p:cNvPr>
          <p:cNvSpPr txBox="1"/>
          <p:nvPr/>
        </p:nvSpPr>
        <p:spPr>
          <a:xfrm>
            <a:off x="1296155" y="6093296"/>
            <a:ext cx="7452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Rozměr A4 – oboustranný tisk složený na 1/3</a:t>
            </a:r>
            <a:br>
              <a:rPr lang="cs-CZ" sz="2000" b="1" dirty="0"/>
            </a:br>
            <a:r>
              <a:rPr lang="cs-CZ" sz="2000" b="1" dirty="0"/>
              <a:t>Umístění-na lednici zvenku či vchodové dveře bytu zevnitř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A03E1E4-8234-475E-B58F-64D369204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661" y="967791"/>
            <a:ext cx="3690257" cy="5138442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3930E356-C6E4-4F57-997B-4A2198129E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2725" y="980728"/>
            <a:ext cx="3622675" cy="5111750"/>
            <a:chOff x="3296" y="618"/>
            <a:chExt cx="2282" cy="32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F783F9B2-693B-4749-B06A-1E77C974FC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96" y="618"/>
              <a:ext cx="2282" cy="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81D1D0FC-337C-4AE9-A65C-56403C4C8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618"/>
              <a:ext cx="2286" cy="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79A114D-A852-4FC5-A026-525C0B342327}"/>
              </a:ext>
            </a:extLst>
          </p:cNvPr>
          <p:cNvSpPr txBox="1"/>
          <p:nvPr/>
        </p:nvSpPr>
        <p:spPr>
          <a:xfrm>
            <a:off x="6311974" y="1313184"/>
            <a:ext cx="2436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ZDE JE PROSTOR PRO DŮLEŽITÉ ZÁZNAMY OBČANŮ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096DD1B-B035-4119-AB5E-5BFAB4905927}"/>
              </a:ext>
            </a:extLst>
          </p:cNvPr>
          <p:cNvSpPr txBox="1"/>
          <p:nvPr/>
        </p:nvSpPr>
        <p:spPr>
          <a:xfrm rot="10800000" flipH="1" flipV="1">
            <a:off x="7311783" y="2568970"/>
            <a:ext cx="1615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ZDE JE PROSTOR PRO LOGO KRAJE NEBO OBCE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C93AF26-2098-42F3-B662-CD76D733E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9592" y="274638"/>
            <a:ext cx="8064896" cy="850106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Seniorská obálka – aktualizovaná nová verze mini (1. a 4. strana)</a:t>
            </a:r>
          </a:p>
        </p:txBody>
      </p:sp>
      <p:pic>
        <p:nvPicPr>
          <p:cNvPr id="10243" name="Picture 5" descr="C:\BARA\MPSV-manualall\pptsablona\pruh.jpg">
            <a:extLst>
              <a:ext uri="{FF2B5EF4-FFF2-40B4-BE49-F238E27FC236}">
                <a16:creationId xmlns:a16="http://schemas.microsoft.com/office/drawing/2014/main" id="{E891D9AB-A62E-4782-BBFA-B86CC7A0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16326DE-9ED9-4AFD-9EAB-4CE9231EA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668" y="1556792"/>
            <a:ext cx="6596743" cy="428068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48581A3-9F35-4509-9B89-EDD1308BDE27}"/>
              </a:ext>
            </a:extLst>
          </p:cNvPr>
          <p:cNvSpPr txBox="1"/>
          <p:nvPr/>
        </p:nvSpPr>
        <p:spPr>
          <a:xfrm>
            <a:off x="3419872" y="4293096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LOGO OBCE/</a:t>
            </a:r>
            <a:br>
              <a:rPr lang="cs-CZ" dirty="0"/>
            </a:br>
            <a:r>
              <a:rPr lang="cs-CZ" dirty="0"/>
              <a:t>KRAJE</a:t>
            </a:r>
          </a:p>
        </p:txBody>
      </p:sp>
    </p:spTree>
    <p:extLst>
      <p:ext uri="{BB962C8B-B14F-4D97-AF65-F5344CB8AC3E}">
        <p14:creationId xmlns:p14="http://schemas.microsoft.com/office/powerpoint/2010/main" val="32127356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C93AF26-2098-42F3-B662-CD76D733E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9592" y="274638"/>
            <a:ext cx="8064896" cy="850106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SO – nová verze mini (2. a 3. strana)</a:t>
            </a:r>
            <a:b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možno předložit v lékárně např.</a:t>
            </a:r>
          </a:p>
        </p:txBody>
      </p:sp>
      <p:pic>
        <p:nvPicPr>
          <p:cNvPr id="10243" name="Picture 5" descr="C:\BARA\MPSV-manualall\pptsablona\pruh.jpg">
            <a:extLst>
              <a:ext uri="{FF2B5EF4-FFF2-40B4-BE49-F238E27FC236}">
                <a16:creationId xmlns:a16="http://schemas.microsoft.com/office/drawing/2014/main" id="{E891D9AB-A62E-4782-BBFA-B86CC7A0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46497592-BEFE-4DFB-B0B3-B030A324A1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08088" y="1328738"/>
            <a:ext cx="6859588" cy="4208463"/>
            <a:chOff x="761" y="837"/>
            <a:chExt cx="4321" cy="265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2491302-E39B-43A4-9459-782AF44E4B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1" y="837"/>
              <a:ext cx="4238" cy="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30F6D911-FB3B-47FA-AD43-D9C4FFB19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837"/>
              <a:ext cx="4243" cy="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08498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C93AF26-2098-42F3-B662-CD76D733E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9592" y="274638"/>
            <a:ext cx="8064896" cy="850106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tx2"/>
                </a:solidFill>
                <a:latin typeface="Arial" panose="020B0604020202020204" pitchFamily="34" charset="0"/>
              </a:rPr>
              <a:t>SO – náhled na verzi mini</a:t>
            </a:r>
          </a:p>
        </p:txBody>
      </p:sp>
      <p:pic>
        <p:nvPicPr>
          <p:cNvPr id="10243" name="Picture 5" descr="C:\BARA\MPSV-manualall\pptsablona\pruh.jpg">
            <a:extLst>
              <a:ext uri="{FF2B5EF4-FFF2-40B4-BE49-F238E27FC236}">
                <a16:creationId xmlns:a16="http://schemas.microsoft.com/office/drawing/2014/main" id="{E891D9AB-A62E-4782-BBFA-B86CC7A0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0308551-97D8-4292-91C6-34D0EBDEE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89" y="1217920"/>
            <a:ext cx="3194643" cy="428467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35D1FB7-9F88-45C8-8C41-E43833982F48}"/>
              </a:ext>
            </a:extLst>
          </p:cNvPr>
          <p:cNvSpPr txBox="1"/>
          <p:nvPr/>
        </p:nvSpPr>
        <p:spPr>
          <a:xfrm>
            <a:off x="2411760" y="58772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rozměr 99 mm x 80 mm</a:t>
            </a:r>
          </a:p>
          <a:p>
            <a:pPr algn="ctr"/>
            <a:r>
              <a:rPr lang="cs-CZ" b="1" dirty="0"/>
              <a:t>vhodný i do pánské peněženky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C:\BARA\MPSV-manualall\pptsablona\pruh.jpg">
            <a:extLst>
              <a:ext uri="{FF2B5EF4-FFF2-40B4-BE49-F238E27FC236}">
                <a16:creationId xmlns:a16="http://schemas.microsoft.com/office/drawing/2014/main" id="{2626234F-784B-4D3E-9AEB-B7B854AC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A8982E0-B2ED-4345-B34C-6DD94A1E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947" y="246291"/>
            <a:ext cx="7633917" cy="566738"/>
          </a:xfrm>
        </p:spPr>
        <p:txBody>
          <a:bodyPr/>
          <a:lstStyle/>
          <a:p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Mediální leták Seniorské obálky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EDD8C29-8816-412C-A5A4-1787464B3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8947" y="799598"/>
            <a:ext cx="7920880" cy="1302022"/>
          </a:xfrm>
        </p:spPr>
        <p:txBody>
          <a:bodyPr/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…Byla spoluvytvořena projektem Senioři v krajích Ministerstva práce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sociálních věcí ČR a Jihomoravským krajem, především s tamní zdravotnickou záchrannou službou (ZZS) a dalšími složkami IZS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červnu 2018, jako výstup kulatého stolu Stárneme ve zdraví. Díky projektu Senioři v krajích byla distribuována po celé ČR.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základě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zpětné vazby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byla „domácí“ verze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aktualizována a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vznikla také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MINI „cestovní“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varianta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 peněženky…</a:t>
            </a:r>
          </a:p>
        </p:txBody>
      </p:sp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1BC73222-0A4E-469B-B784-8994E44C86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2743" b="22743"/>
          <a:stretch>
            <a:fillRect/>
          </a:stretch>
        </p:blipFill>
        <p:spPr>
          <a:xfrm>
            <a:off x="3563888" y="2518188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235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958F591E-989E-464F-A10F-47C3F6909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9592" y="274638"/>
            <a:ext cx="8136904" cy="69373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tx2"/>
                </a:solidFill>
                <a:latin typeface="Arial" panose="020B0604020202020204" pitchFamily="34" charset="0"/>
              </a:rPr>
              <a:t>SO – prohlédněte si podrobně</a:t>
            </a:r>
          </a:p>
        </p:txBody>
      </p:sp>
      <p:pic>
        <p:nvPicPr>
          <p:cNvPr id="7171" name="Picture 5" descr="C:\BARA\MPSV-manualall\pptsablona\pruh.jpg">
            <a:extLst>
              <a:ext uri="{FF2B5EF4-FFF2-40B4-BE49-F238E27FC236}">
                <a16:creationId xmlns:a16="http://schemas.microsoft.com/office/drawing/2014/main" id="{BD360DD3-EFF0-4028-835E-2373AFD7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8EA6F217-1C08-4DD5-9F17-46913FE08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571" y="5288340"/>
            <a:ext cx="78679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 dirty="0">
                <a:hlinkClick r:id="rId3"/>
              </a:rPr>
              <a:t>Seniorská obálka (seniorskapolitikajmk.cz)</a:t>
            </a:r>
            <a:endParaRPr lang="cs-CZ" sz="2400" dirty="0"/>
          </a:p>
          <a:p>
            <a:pPr algn="ctr" eaLnBrk="1" hangingPunct="1">
              <a:spcBef>
                <a:spcPct val="50000"/>
              </a:spcBef>
            </a:pPr>
            <a:r>
              <a:rPr lang="cs-CZ" sz="2400" dirty="0">
                <a:hlinkClick r:id="rId4"/>
              </a:rPr>
              <a:t>Seniorská obálka - I.C.E. karta – YouTube</a:t>
            </a:r>
            <a:endParaRPr lang="cs-CZ" sz="2400" dirty="0"/>
          </a:p>
          <a:p>
            <a:pPr algn="ctr" eaLnBrk="1" hangingPunct="1">
              <a:spcBef>
                <a:spcPct val="50000"/>
              </a:spcBef>
            </a:pPr>
            <a:r>
              <a:rPr lang="cs-CZ" sz="2400" dirty="0">
                <a:hlinkClick r:id="rId5"/>
              </a:rPr>
              <a:t>Seniorská obálka pro SP - verze 2019 - YouTube</a:t>
            </a:r>
            <a:endParaRPr lang="cs-CZ" altLang="cs-CZ" sz="2400" b="1" dirty="0">
              <a:solidFill>
                <a:srgbClr val="003DFF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47A89E2-A001-4285-B5B7-252398BA46CE}"/>
              </a:ext>
            </a:extLst>
          </p:cNvPr>
          <p:cNvPicPr/>
          <p:nvPr/>
        </p:nvPicPr>
        <p:blipFill rotWithShape="1">
          <a:blip r:embed="rId6"/>
          <a:srcRect t="3529" b="14722"/>
          <a:stretch/>
        </p:blipFill>
        <p:spPr bwMode="auto">
          <a:xfrm>
            <a:off x="1043568" y="925322"/>
            <a:ext cx="3924476" cy="178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91AB70F-EA32-419E-AAF7-0BF4F4671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6531" y="1415403"/>
            <a:ext cx="3513453" cy="259472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457A99A-BF82-41F5-9BA9-83B3F07FC3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9639" y="2821313"/>
            <a:ext cx="3603780" cy="2594722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656</Words>
  <Application>Microsoft Office PowerPoint</Application>
  <PresentationFormat>Předvádění na obrazovce (4:3)</PresentationFormat>
  <Paragraphs>95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sady Office</vt:lpstr>
      <vt:lpstr>Prezentace aplikace PowerPoint</vt:lpstr>
      <vt:lpstr>Historie Seniorské obálky (SO)</vt:lpstr>
      <vt:lpstr>Zpětná vazba z terénu  </vt:lpstr>
      <vt:lpstr>SO – aktualizovaná domácí verze</vt:lpstr>
      <vt:lpstr>Seniorská obálka – aktualizovaná nová verze mini (1. a 4. strana)</vt:lpstr>
      <vt:lpstr>SO – nová verze mini (2. a 3. strana) možno předložit v lékárně např.</vt:lpstr>
      <vt:lpstr>SO – náhled na verzi mini</vt:lpstr>
      <vt:lpstr>Mediální leták Seniorské obálky</vt:lpstr>
      <vt:lpstr>SO – prohlédněte si podrobně</vt:lpstr>
      <vt:lpstr>SO – DOPORUČENÍ pro občany</vt:lpstr>
      <vt:lpstr>SO – DOPORUČENÍ pro občany </vt:lpstr>
      <vt:lpstr>Obce a Seniorské obálky</vt:lpstr>
      <vt:lpstr>VŠECHNY VÝSTUPY PROJEKTU, VČETNĚ FORMULÁŘŮ SO najdete zde: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Fröhlichová Jana Mgr. (MPSV)</dc:creator>
  <cp:lastModifiedBy>Řeháková Fučíková Jana Mgr. (MPSV)</cp:lastModifiedBy>
  <cp:revision>360</cp:revision>
  <dcterms:created xsi:type="dcterms:W3CDTF">2017-05-10T11:12:39Z</dcterms:created>
  <dcterms:modified xsi:type="dcterms:W3CDTF">2023-07-13T09:20:36Z</dcterms:modified>
</cp:coreProperties>
</file>